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60"/>
  </p:notesMasterIdLst>
  <p:handoutMasterIdLst>
    <p:handoutMasterId r:id="rId61"/>
  </p:handoutMasterIdLst>
  <p:sldIdLst>
    <p:sldId id="256" r:id="rId2"/>
    <p:sldId id="270" r:id="rId3"/>
    <p:sldId id="257" r:id="rId4"/>
    <p:sldId id="258" r:id="rId5"/>
    <p:sldId id="259" r:id="rId6"/>
    <p:sldId id="260" r:id="rId7"/>
    <p:sldId id="282" r:id="rId8"/>
    <p:sldId id="300" r:id="rId9"/>
    <p:sldId id="261" r:id="rId10"/>
    <p:sldId id="262" r:id="rId11"/>
    <p:sldId id="289" r:id="rId12"/>
    <p:sldId id="263" r:id="rId13"/>
    <p:sldId id="264" r:id="rId14"/>
    <p:sldId id="265" r:id="rId15"/>
    <p:sldId id="266" r:id="rId16"/>
    <p:sldId id="267" r:id="rId17"/>
    <p:sldId id="290" r:id="rId18"/>
    <p:sldId id="268" r:id="rId19"/>
    <p:sldId id="269" r:id="rId20"/>
    <p:sldId id="271" r:id="rId21"/>
    <p:sldId id="272" r:id="rId22"/>
    <p:sldId id="273" r:id="rId23"/>
    <p:sldId id="274" r:id="rId24"/>
    <p:sldId id="275" r:id="rId25"/>
    <p:sldId id="276" r:id="rId26"/>
    <p:sldId id="278" r:id="rId27"/>
    <p:sldId id="277" r:id="rId28"/>
    <p:sldId id="279" r:id="rId29"/>
    <p:sldId id="280" r:id="rId30"/>
    <p:sldId id="281" r:id="rId31"/>
    <p:sldId id="283" r:id="rId32"/>
    <p:sldId id="284" r:id="rId33"/>
    <p:sldId id="285" r:id="rId34"/>
    <p:sldId id="287" r:id="rId35"/>
    <p:sldId id="286" r:id="rId36"/>
    <p:sldId id="288" r:id="rId37"/>
    <p:sldId id="291" r:id="rId38"/>
    <p:sldId id="292" r:id="rId39"/>
    <p:sldId id="294" r:id="rId40"/>
    <p:sldId id="298" r:id="rId41"/>
    <p:sldId id="296" r:id="rId42"/>
    <p:sldId id="297" r:id="rId43"/>
    <p:sldId id="295" r:id="rId44"/>
    <p:sldId id="299" r:id="rId45"/>
    <p:sldId id="301"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3" d="100"/>
          <a:sy n="93" d="100"/>
        </p:scale>
        <p:origin x="-1352" y="-104"/>
      </p:cViewPr>
      <p:guideLst>
        <p:guide orient="horz" pos="2160"/>
        <p:guide pos="2880"/>
      </p:guideLst>
    </p:cSldViewPr>
  </p:slideViewPr>
  <p:notesTextViewPr>
    <p:cViewPr>
      <p:scale>
        <a:sx n="100" d="100"/>
        <a:sy n="100" d="100"/>
      </p:scale>
      <p:origin x="0" y="0"/>
    </p:cViewPr>
  </p:notesTextViewPr>
  <p:sorterViewPr>
    <p:cViewPr>
      <p:scale>
        <a:sx n="111" d="100"/>
        <a:sy n="111" d="100"/>
      </p:scale>
      <p:origin x="0" y="120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49D19A4-6B52-EB4C-ABF7-C282DE4C0F02}" type="datetimeFigureOut">
              <a:rPr lang="en-US" smtClean="0"/>
              <a:t>12/31/14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AB48358F-75E1-5A47-9B9E-4F6C31EF64B6}" type="slidenum">
              <a:rPr lang="en-US" smtClean="0"/>
              <a:t>‹#›</a:t>
            </a:fld>
            <a:endParaRPr lang="en-US"/>
          </a:p>
        </p:txBody>
      </p:sp>
    </p:spTree>
    <p:extLst>
      <p:ext uri="{BB962C8B-B14F-4D97-AF65-F5344CB8AC3E}">
        <p14:creationId xmlns:p14="http://schemas.microsoft.com/office/powerpoint/2010/main" val="30170770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0A8B76E-EBBE-4246-B31D-86A9DFAF794D}" type="datetimeFigureOut">
              <a:rPr lang="en-US" smtClean="0"/>
              <a:t>12/31/14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455563B3-60A3-3F46-8CE8-4E90D384E605}" type="slidenum">
              <a:rPr lang="en-US" smtClean="0"/>
              <a:t>‹#›</a:t>
            </a:fld>
            <a:endParaRPr lang="en-US"/>
          </a:p>
        </p:txBody>
      </p:sp>
    </p:spTree>
    <p:extLst>
      <p:ext uri="{BB962C8B-B14F-4D97-AF65-F5344CB8AC3E}">
        <p14:creationId xmlns:p14="http://schemas.microsoft.com/office/powerpoint/2010/main" val="34543361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5563B3-60A3-3F46-8CE8-4E90D384E605}" type="slidenum">
              <a:rPr lang="en-US" smtClean="0"/>
              <a:t>9</a:t>
            </a:fld>
            <a:endParaRPr lang="en-US"/>
          </a:p>
        </p:txBody>
      </p:sp>
    </p:spTree>
    <p:extLst>
      <p:ext uri="{BB962C8B-B14F-4D97-AF65-F5344CB8AC3E}">
        <p14:creationId xmlns:p14="http://schemas.microsoft.com/office/powerpoint/2010/main" val="1260533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5563B3-60A3-3F46-8CE8-4E90D384E605}" type="slidenum">
              <a:rPr lang="en-US" smtClean="0"/>
              <a:t>31</a:t>
            </a:fld>
            <a:endParaRPr lang="en-US"/>
          </a:p>
        </p:txBody>
      </p:sp>
    </p:spTree>
    <p:extLst>
      <p:ext uri="{BB962C8B-B14F-4D97-AF65-F5344CB8AC3E}">
        <p14:creationId xmlns:p14="http://schemas.microsoft.com/office/powerpoint/2010/main" val="1260533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8B66AC-6420-B047-9DF2-57B50BE4D267}" type="datetime1">
              <a:rPr lang="en-US" smtClean="0"/>
              <a:t>12/31/14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AD63A8-231E-7E48-AC43-C0FBACF76A9E}" type="datetime1">
              <a:rPr lang="en-US" smtClean="0"/>
              <a:t>12/31/14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38D35-3AF1-B34A-A065-4AD9535B1C24}" type="datetime1">
              <a:rPr lang="en-US" smtClean="0"/>
              <a:t>12/31/14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561923-9427-FB4F-81CB-8DE7DFB893A1}" type="datetime1">
              <a:rPr lang="en-US" smtClean="0"/>
              <a:t>12/31/14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8DD2C2-2557-B84F-A617-C07BB6FA2D25}" type="datetime1">
              <a:rPr lang="en-US" smtClean="0"/>
              <a:t>12/31/14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7DFFBB-8C21-2F46-BAA9-BFDEDDFAB41A}" type="datetime1">
              <a:rPr lang="en-US" smtClean="0"/>
              <a:t>12/31/14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E4A9E2-30D6-8D47-8D43-1301D3EB3FB3}" type="datetime1">
              <a:rPr lang="en-US" smtClean="0"/>
              <a:t>12/31/14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A8A09-B8C9-0245-B6E3-F5509BDCF98F}" type="datetime1">
              <a:rPr lang="en-US" smtClean="0"/>
              <a:t>12/31/14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18F92-FA4D-FB4D-88E4-C87559E681CB}" type="datetime1">
              <a:rPr lang="en-US" smtClean="0"/>
              <a:t>12/31/14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4CEC5C-37A7-0D4A-B701-805440184DCF}" type="datetime1">
              <a:rPr lang="en-US" smtClean="0"/>
              <a:t>12/31/14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A428C84-AAD1-C147-85CD-31EA3E6BAE9C}" type="datetime1">
              <a:rPr lang="en-US" smtClean="0"/>
              <a:t>12/31/14</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91B9395-0DDA-A14E-8BFE-0F6BF0FEC076}" type="datetime1">
              <a:rPr lang="en-US" smtClean="0"/>
              <a:t>12/31/14</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b="1" dirty="0" err="1" smtClean="0"/>
              <a:t>SpindleUtil</a:t>
            </a:r>
            <a:r>
              <a:rPr lang="en-US" sz="8000" dirty="0" smtClean="0"/>
              <a:t> </a:t>
            </a:r>
            <a:r>
              <a:rPr lang="en-US" sz="6000" i="1" dirty="0" smtClean="0"/>
              <a:t>Manual</a:t>
            </a:r>
            <a:endParaRPr lang="en-US" i="1" dirty="0"/>
          </a:p>
        </p:txBody>
      </p:sp>
      <p:sp>
        <p:nvSpPr>
          <p:cNvPr id="3" name="Subtitle 2"/>
          <p:cNvSpPr>
            <a:spLocks noGrp="1"/>
          </p:cNvSpPr>
          <p:nvPr>
            <p:ph type="subTitle" idx="1"/>
          </p:nvPr>
        </p:nvSpPr>
        <p:spPr>
          <a:xfrm>
            <a:off x="685800" y="5363964"/>
            <a:ext cx="6461760" cy="1066800"/>
          </a:xfrm>
        </p:spPr>
        <p:txBody>
          <a:bodyPr>
            <a:normAutofit/>
          </a:bodyPr>
          <a:lstStyle/>
          <a:p>
            <a:r>
              <a:rPr lang="en-US" sz="2800" dirty="0" smtClean="0"/>
              <a:t>By T47, Dec 2014</a:t>
            </a:r>
            <a:endParaRPr lang="en-US" sz="2800" dirty="0"/>
          </a:p>
        </p:txBody>
      </p:sp>
      <p:sp>
        <p:nvSpPr>
          <p:cNvPr id="5" name="Slide Number Placeholder 4"/>
          <p:cNvSpPr>
            <a:spLocks noGrp="1"/>
          </p:cNvSpPr>
          <p:nvPr>
            <p:ph type="sldNum" sz="quarter" idx="12"/>
          </p:nvPr>
        </p:nvSpPr>
        <p:spPr/>
        <p:txBody>
          <a:bodyPr/>
          <a:lstStyle/>
          <a:p>
            <a:fld id="{6E2D2B3B-882E-40F3-A32F-6DD516915044}" type="slidenum">
              <a:rPr lang="en-US" smtClean="0"/>
              <a:pPr/>
              <a:t>1</a:t>
            </a:fld>
            <a:endParaRPr lang="en-US" dirty="0"/>
          </a:p>
        </p:txBody>
      </p:sp>
    </p:spTree>
    <p:extLst>
      <p:ext uri="{BB962C8B-B14F-4D97-AF65-F5344CB8AC3E}">
        <p14:creationId xmlns:p14="http://schemas.microsoft.com/office/powerpoint/2010/main" val="3385774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a:cs typeface="Courier"/>
              </a:rPr>
              <a:t>spindle_mat_analysis</a:t>
            </a:r>
            <a:endParaRPr lang="en-US" dirty="0">
              <a:latin typeface="Courier"/>
              <a:cs typeface="Courier"/>
            </a:endParaRPr>
          </a:p>
        </p:txBody>
      </p:sp>
      <p:sp>
        <p:nvSpPr>
          <p:cNvPr id="3" name="Content Placeholder 2"/>
          <p:cNvSpPr>
            <a:spLocks noGrp="1"/>
          </p:cNvSpPr>
          <p:nvPr>
            <p:ph idx="1"/>
          </p:nvPr>
        </p:nvSpPr>
        <p:spPr>
          <a:xfrm>
            <a:off x="457200" y="1600199"/>
            <a:ext cx="7620000" cy="5117841"/>
          </a:xfrm>
        </p:spPr>
        <p:txBody>
          <a:bodyPr>
            <a:normAutofit/>
          </a:bodyPr>
          <a:lstStyle/>
          <a:p>
            <a:r>
              <a:rPr lang="en-US" dirty="0" smtClean="0"/>
              <a:t>This is an all-in-one function to perform the analysis pipeline</a:t>
            </a:r>
            <a:r>
              <a:rPr lang="en-US" dirty="0" smtClean="0"/>
              <a:t>.</a:t>
            </a:r>
          </a:p>
          <a:p>
            <a:endParaRPr lang="en-US" dirty="0" smtClean="0"/>
          </a:p>
          <a:p>
            <a:r>
              <a:rPr lang="en-US" dirty="0" smtClean="0"/>
              <a:t>Usage: </a:t>
            </a:r>
            <a:endParaRPr lang="en-US" dirty="0" smtClean="0"/>
          </a:p>
          <a:p>
            <a:pPr marL="114300" indent="0">
              <a:buNone/>
            </a:pPr>
            <a:r>
              <a:rPr lang="en-US" b="1" dirty="0">
                <a:solidFill>
                  <a:schemeClr val="accent6"/>
                </a:solidFill>
                <a:latin typeface="Courier"/>
                <a:cs typeface="Courier"/>
              </a:rPr>
              <a:t>	</a:t>
            </a:r>
            <a:r>
              <a:rPr lang="en-US" b="1" dirty="0" err="1" smtClean="0">
                <a:solidFill>
                  <a:schemeClr val="accent6"/>
                </a:solidFill>
                <a:latin typeface="Courier"/>
                <a:cs typeface="Courier"/>
              </a:rPr>
              <a:t>spindle_mat_analysis</a:t>
            </a:r>
            <a:r>
              <a:rPr lang="en-US" b="1" dirty="0" smtClean="0">
                <a:solidFill>
                  <a:schemeClr val="accent6"/>
                </a:solidFill>
                <a:latin typeface="Courier"/>
                <a:cs typeface="Courier"/>
              </a:rPr>
              <a:t> </a:t>
            </a:r>
            <a:r>
              <a:rPr lang="en-US" b="1" dirty="0" smtClean="0">
                <a:latin typeface="Courier"/>
                <a:cs typeface="Courier"/>
              </a:rPr>
              <a:t>(</a:t>
            </a:r>
            <a:r>
              <a:rPr lang="en-US" b="1" dirty="0" err="1" smtClean="0">
                <a:latin typeface="Courier"/>
                <a:cs typeface="Courier"/>
              </a:rPr>
              <a:t>dir_name</a:t>
            </a:r>
            <a:r>
              <a:rPr lang="en-US" b="1" dirty="0" smtClean="0">
                <a:latin typeface="Courier"/>
                <a:cs typeface="Courier"/>
              </a:rPr>
              <a:t>, </a:t>
            </a:r>
            <a:endParaRPr lang="en-US" b="1" dirty="0" smtClean="0">
              <a:latin typeface="Courier"/>
              <a:cs typeface="Courier"/>
            </a:endParaRPr>
          </a:p>
          <a:p>
            <a:pPr marL="114300" indent="0">
              <a:buNone/>
            </a:pPr>
            <a:r>
              <a:rPr lang="en-US" b="1" dirty="0">
                <a:latin typeface="Courier"/>
                <a:cs typeface="Courier"/>
              </a:rPr>
              <a:t>	</a:t>
            </a:r>
            <a:r>
              <a:rPr lang="en-US" b="1" dirty="0" smtClean="0">
                <a:latin typeface="Courier"/>
                <a:cs typeface="Courier"/>
              </a:rPr>
              <a:t>CEN_LINE_OFFSET</a:t>
            </a:r>
            <a:r>
              <a:rPr lang="en-US" b="1" dirty="0" smtClean="0">
                <a:latin typeface="Courier"/>
                <a:cs typeface="Courier"/>
              </a:rPr>
              <a:t>, </a:t>
            </a:r>
            <a:r>
              <a:rPr lang="en-US" b="1" dirty="0" smtClean="0">
                <a:latin typeface="Courier"/>
                <a:cs typeface="Courier"/>
              </a:rPr>
              <a:t>POLE_PORTION, </a:t>
            </a:r>
            <a:r>
              <a:rPr lang="en-US" b="1" dirty="0" err="1" smtClean="0">
                <a:latin typeface="Courier"/>
                <a:cs typeface="Courier"/>
              </a:rPr>
              <a:t>y_lim</a:t>
            </a:r>
            <a:r>
              <a:rPr lang="en-US" b="1" dirty="0" smtClean="0">
                <a:latin typeface="Courier"/>
                <a:cs typeface="Courier"/>
              </a:rPr>
              <a:t>, </a:t>
            </a:r>
          </a:p>
          <a:p>
            <a:pPr marL="114300" indent="0">
              <a:buNone/>
            </a:pPr>
            <a:r>
              <a:rPr lang="en-US" b="1" dirty="0">
                <a:latin typeface="Courier"/>
                <a:cs typeface="Courier"/>
              </a:rPr>
              <a:t>	</a:t>
            </a:r>
            <a:r>
              <a:rPr lang="en-US" b="1" dirty="0" smtClean="0">
                <a:latin typeface="Courier"/>
                <a:cs typeface="Courier"/>
              </a:rPr>
              <a:t>NUM_BIN)</a:t>
            </a:r>
          </a:p>
          <a:p>
            <a:endParaRPr lang="en-US" b="1" dirty="0">
              <a:latin typeface="Courier"/>
              <a:cs typeface="Courier"/>
            </a:endParaRPr>
          </a:p>
          <a:p>
            <a:r>
              <a:rPr lang="en-US" b="1" dirty="0" err="1" smtClean="0">
                <a:latin typeface="Courier"/>
                <a:cs typeface="Courier"/>
              </a:rPr>
              <a:t>dir_name</a:t>
            </a:r>
            <a:r>
              <a:rPr lang="en-US" b="1" dirty="0" smtClean="0">
                <a:latin typeface="Courier"/>
                <a:cs typeface="Courier"/>
              </a:rPr>
              <a:t> </a:t>
            </a:r>
            <a:r>
              <a:rPr lang="en-US" dirty="0" smtClean="0">
                <a:latin typeface="Arial"/>
                <a:cs typeface="Arial"/>
              </a:rPr>
              <a:t>is required, all others are optional.</a:t>
            </a:r>
          </a:p>
          <a:p>
            <a:r>
              <a:rPr lang="en-US" dirty="0" smtClean="0">
                <a:latin typeface="Arial"/>
                <a:cs typeface="Arial"/>
              </a:rPr>
              <a:t>Example: </a:t>
            </a:r>
          </a:p>
          <a:p>
            <a:pPr marL="114300" indent="0">
              <a:buNone/>
            </a:pPr>
            <a:r>
              <a:rPr lang="en-US" dirty="0">
                <a:latin typeface="Arial"/>
                <a:cs typeface="Arial"/>
              </a:rPr>
              <a:t>	</a:t>
            </a:r>
            <a:r>
              <a:rPr lang="en-US" dirty="0" err="1" smtClean="0">
                <a:solidFill>
                  <a:schemeClr val="accent6"/>
                </a:solidFill>
                <a:latin typeface="Courier"/>
                <a:cs typeface="Courier"/>
              </a:rPr>
              <a:t>spindle_mat_analysis</a:t>
            </a:r>
            <a:r>
              <a:rPr lang="en-US" dirty="0" smtClean="0">
                <a:latin typeface="Courier"/>
                <a:cs typeface="Courier"/>
              </a:rPr>
              <a:t>(</a:t>
            </a:r>
            <a:r>
              <a:rPr lang="en-US" dirty="0">
                <a:solidFill>
                  <a:schemeClr val="bg2">
                    <a:lumMod val="75000"/>
                  </a:schemeClr>
                </a:solidFill>
                <a:latin typeface="Courier"/>
                <a:cs typeface="Courier"/>
              </a:rPr>
              <a:t>“3. M+F2MCAK</a:t>
            </a:r>
            <a:r>
              <a:rPr lang="en-US" dirty="0" smtClean="0">
                <a:solidFill>
                  <a:schemeClr val="bg2">
                    <a:lumMod val="75000"/>
                  </a:schemeClr>
                </a:solidFill>
                <a:latin typeface="Courier"/>
                <a:cs typeface="Courier"/>
              </a:rPr>
              <a:t>”</a:t>
            </a:r>
            <a:r>
              <a:rPr lang="en-US" dirty="0" smtClean="0">
                <a:latin typeface="Courier"/>
                <a:cs typeface="Courier"/>
              </a:rPr>
              <a:t>);</a:t>
            </a:r>
            <a:endParaRPr lang="en-US" dirty="0" smtClean="0">
              <a:latin typeface="Courier"/>
              <a:cs typeface="Courier"/>
            </a:endParaRPr>
          </a:p>
          <a:p>
            <a:endParaRPr lang="en-US" dirty="0" smtClean="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10</a:t>
            </a:fld>
            <a:endParaRPr lang="en-US" dirty="0">
              <a:solidFill>
                <a:srgbClr val="FF0000"/>
              </a:solidFill>
            </a:endParaRPr>
          </a:p>
        </p:txBody>
      </p:sp>
    </p:spTree>
    <p:extLst>
      <p:ext uri="{BB962C8B-B14F-4D97-AF65-F5344CB8AC3E}">
        <p14:creationId xmlns:p14="http://schemas.microsoft.com/office/powerpoint/2010/main" val="42825445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a:cs typeface="Courier"/>
              </a:rPr>
              <a:t>spindle_mat_analysis</a:t>
            </a:r>
            <a:endParaRPr lang="en-US" dirty="0">
              <a:latin typeface="Courier"/>
              <a:cs typeface="Courier"/>
            </a:endParaRPr>
          </a:p>
        </p:txBody>
      </p:sp>
      <p:sp>
        <p:nvSpPr>
          <p:cNvPr id="3" name="Content Placeholder 2"/>
          <p:cNvSpPr>
            <a:spLocks noGrp="1"/>
          </p:cNvSpPr>
          <p:nvPr>
            <p:ph idx="1"/>
          </p:nvPr>
        </p:nvSpPr>
        <p:spPr>
          <a:xfrm>
            <a:off x="457200" y="1600199"/>
            <a:ext cx="7620000" cy="5117841"/>
          </a:xfrm>
        </p:spPr>
        <p:txBody>
          <a:bodyPr>
            <a:normAutofit/>
          </a:bodyPr>
          <a:lstStyle/>
          <a:p>
            <a:r>
              <a:rPr lang="en-US" dirty="0" smtClean="0"/>
              <a:t>Arguments</a:t>
            </a:r>
            <a:r>
              <a:rPr lang="en-US" dirty="0" smtClean="0"/>
              <a:t>:</a:t>
            </a:r>
          </a:p>
          <a:p>
            <a:pPr lvl="1"/>
            <a:r>
              <a:rPr lang="en-US" b="1" dirty="0" err="1" smtClean="0">
                <a:solidFill>
                  <a:srgbClr val="008000"/>
                </a:solidFill>
                <a:latin typeface="Courier"/>
                <a:cs typeface="Courier"/>
              </a:rPr>
              <a:t>dir_name</a:t>
            </a:r>
            <a:r>
              <a:rPr lang="en-US" dirty="0" smtClean="0"/>
              <a:t>: </a:t>
            </a:r>
            <a:r>
              <a:rPr lang="en-US" i="1" dirty="0" smtClean="0">
                <a:solidFill>
                  <a:schemeClr val="accent3"/>
                </a:solidFill>
              </a:rPr>
              <a:t>(type string)</a:t>
            </a:r>
            <a:r>
              <a:rPr lang="en-US" dirty="0" smtClean="0"/>
              <a:t>, the name of the folder containing all the TIFF images.</a:t>
            </a:r>
          </a:p>
          <a:p>
            <a:pPr lvl="1"/>
            <a:r>
              <a:rPr lang="en-US" b="1" dirty="0" smtClean="0">
                <a:solidFill>
                  <a:srgbClr val="008000"/>
                </a:solidFill>
                <a:latin typeface="Courier"/>
                <a:cs typeface="Courier"/>
              </a:rPr>
              <a:t>CEN_LINE_OFFSET</a:t>
            </a:r>
            <a:r>
              <a:rPr lang="en-US" dirty="0" smtClean="0"/>
              <a:t>: </a:t>
            </a:r>
            <a:r>
              <a:rPr lang="en-US" i="1" dirty="0" smtClean="0">
                <a:solidFill>
                  <a:schemeClr val="accent3"/>
                </a:solidFill>
              </a:rPr>
              <a:t>(type </a:t>
            </a:r>
            <a:r>
              <a:rPr lang="en-US" i="1" dirty="0" err="1" smtClean="0">
                <a:solidFill>
                  <a:schemeClr val="accent3"/>
                </a:solidFill>
              </a:rPr>
              <a:t>int</a:t>
            </a:r>
            <a:r>
              <a:rPr lang="en-US" i="1" dirty="0" smtClean="0">
                <a:solidFill>
                  <a:schemeClr val="accent3"/>
                </a:solidFill>
              </a:rPr>
              <a:t>)</a:t>
            </a:r>
            <a:r>
              <a:rPr lang="en-US" dirty="0" smtClean="0"/>
              <a:t>, the distance between side-lines and the center line used in line-scan. If not specified, default of 5 will be used.</a:t>
            </a:r>
          </a:p>
          <a:p>
            <a:pPr lvl="1"/>
            <a:r>
              <a:rPr lang="en-US" b="1" dirty="0" smtClean="0">
                <a:solidFill>
                  <a:srgbClr val="008000"/>
                </a:solidFill>
                <a:latin typeface="Courier"/>
                <a:cs typeface="Courier"/>
              </a:rPr>
              <a:t>POLE_PORTION</a:t>
            </a:r>
            <a:r>
              <a:rPr lang="en-US" dirty="0" smtClean="0"/>
              <a:t>: </a:t>
            </a:r>
            <a:r>
              <a:rPr lang="en-US" i="1" dirty="0" smtClean="0">
                <a:solidFill>
                  <a:srgbClr val="FA8716"/>
                </a:solidFill>
              </a:rPr>
              <a:t>(type </a:t>
            </a:r>
            <a:r>
              <a:rPr lang="en-US" i="1" dirty="0" smtClean="0">
                <a:solidFill>
                  <a:srgbClr val="FA8716"/>
                </a:solidFill>
              </a:rPr>
              <a:t>double)</a:t>
            </a:r>
            <a:r>
              <a:rPr lang="en-US" dirty="0" smtClean="0"/>
              <a:t>, the portion along the pole-pole axis considered as pole region. If not specified, default of 1/24 will be used</a:t>
            </a:r>
            <a:r>
              <a:rPr lang="en-US" dirty="0" smtClean="0"/>
              <a:t>.</a:t>
            </a:r>
          </a:p>
          <a:p>
            <a:pPr lvl="1"/>
            <a:r>
              <a:rPr lang="en-US" b="1" dirty="0" err="1" smtClean="0">
                <a:solidFill>
                  <a:srgbClr val="008000"/>
                </a:solidFill>
                <a:latin typeface="Courier"/>
                <a:cs typeface="Courier"/>
              </a:rPr>
              <a:t>y_lim</a:t>
            </a:r>
            <a:r>
              <a:rPr lang="en-US" dirty="0" smtClean="0"/>
              <a:t>: </a:t>
            </a:r>
            <a:r>
              <a:rPr lang="en-US" i="1" dirty="0" smtClean="0">
                <a:solidFill>
                  <a:srgbClr val="FA8716"/>
                </a:solidFill>
              </a:rPr>
              <a:t>(type double)</a:t>
            </a:r>
            <a:r>
              <a:rPr lang="en-US" dirty="0" smtClean="0"/>
              <a:t>, the y axis upper limit in the ratio plots. If not specified, default of 2.0 will be used.</a:t>
            </a:r>
          </a:p>
          <a:p>
            <a:pPr lvl="1"/>
            <a:r>
              <a:rPr lang="en-US" b="1" dirty="0" smtClean="0">
                <a:solidFill>
                  <a:srgbClr val="008000"/>
                </a:solidFill>
                <a:latin typeface="Courier"/>
                <a:cs typeface="Courier"/>
              </a:rPr>
              <a:t>NUM_BIN</a:t>
            </a:r>
            <a:r>
              <a:rPr lang="en-US" dirty="0" smtClean="0"/>
              <a:t>: </a:t>
            </a:r>
            <a:r>
              <a:rPr lang="en-US" i="1" dirty="0" smtClean="0">
                <a:solidFill>
                  <a:srgbClr val="FA8716"/>
                </a:solidFill>
              </a:rPr>
              <a:t>(type </a:t>
            </a:r>
            <a:r>
              <a:rPr lang="en-US" i="1" dirty="0" err="1" smtClean="0">
                <a:solidFill>
                  <a:srgbClr val="FA8716"/>
                </a:solidFill>
              </a:rPr>
              <a:t>int</a:t>
            </a:r>
            <a:r>
              <a:rPr lang="en-US" i="1" dirty="0" smtClean="0">
                <a:solidFill>
                  <a:srgbClr val="FA8716"/>
                </a:solidFill>
              </a:rPr>
              <a:t>)</a:t>
            </a:r>
            <a:r>
              <a:rPr lang="en-US" dirty="0" smtClean="0"/>
              <a:t>, the number of bins used to group ratio data points. If not specified, default of 100 will be used, meaning one ratio data point for every 1%.</a:t>
            </a:r>
            <a:endParaRPr lang="en-US" dirty="0" smtClean="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11</a:t>
            </a:fld>
            <a:endParaRPr lang="en-US" dirty="0">
              <a:solidFill>
                <a:srgbClr val="FF0000"/>
              </a:solidFill>
            </a:endParaRPr>
          </a:p>
        </p:txBody>
      </p:sp>
    </p:spTree>
    <p:extLst>
      <p:ext uri="{BB962C8B-B14F-4D97-AF65-F5344CB8AC3E}">
        <p14:creationId xmlns:p14="http://schemas.microsoft.com/office/powerpoint/2010/main" val="18100139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the arguments</a:t>
            </a:r>
            <a:endParaRPr lang="en-US" dirty="0"/>
          </a:p>
        </p:txBody>
      </p:sp>
      <p:sp>
        <p:nvSpPr>
          <p:cNvPr id="3" name="Content Placeholder 2"/>
          <p:cNvSpPr>
            <a:spLocks noGrp="1"/>
          </p:cNvSpPr>
          <p:nvPr>
            <p:ph idx="1"/>
          </p:nvPr>
        </p:nvSpPr>
        <p:spPr/>
        <p:txBody>
          <a:bodyPr/>
          <a:lstStyle/>
          <a:p>
            <a:r>
              <a:rPr lang="en-US" dirty="0" err="1" smtClean="0">
                <a:latin typeface="Courier"/>
                <a:cs typeface="Courier"/>
              </a:rPr>
              <a:t>dir_name</a:t>
            </a:r>
            <a:r>
              <a:rPr lang="en-US" dirty="0" smtClean="0"/>
              <a:t>: </a:t>
            </a:r>
            <a:endParaRPr lang="en-US" dirty="0" smtClean="0"/>
          </a:p>
          <a:p>
            <a:endParaRPr lang="en-US" dirty="0" smtClean="0"/>
          </a:p>
          <a:p>
            <a:pPr lvl="1"/>
            <a:r>
              <a:rPr lang="en-US" dirty="0" smtClean="0"/>
              <a:t>First, make sure your “current working directory” is correct (see left panel in MATLAB window). Go to the parent directory of your image-file folder (so that the target folder is a child of the current working directory)</a:t>
            </a:r>
            <a:r>
              <a:rPr lang="en-US" dirty="0" smtClean="0"/>
              <a:t>.</a:t>
            </a:r>
          </a:p>
          <a:p>
            <a:pPr lvl="1"/>
            <a:endParaRPr lang="en-US" dirty="0" smtClean="0"/>
          </a:p>
          <a:p>
            <a:pPr lvl="1"/>
            <a:r>
              <a:rPr lang="en-US" dirty="0" smtClean="0"/>
              <a:t>Second, use the target directory name as </a:t>
            </a:r>
            <a:r>
              <a:rPr lang="en-US" dirty="0" err="1" smtClean="0">
                <a:latin typeface="Courier"/>
                <a:cs typeface="Courier"/>
              </a:rPr>
              <a:t>dir_name</a:t>
            </a:r>
            <a:r>
              <a:rPr lang="en-US" dirty="0" smtClean="0"/>
              <a:t>. For example, </a:t>
            </a:r>
            <a:r>
              <a:rPr lang="en-US" dirty="0" smtClean="0">
                <a:solidFill>
                  <a:schemeClr val="bg2">
                    <a:lumMod val="75000"/>
                  </a:schemeClr>
                </a:solidFill>
                <a:latin typeface="Courier"/>
                <a:cs typeface="Courier"/>
              </a:rPr>
              <a:t>“3. M+F2MCAK”</a:t>
            </a:r>
            <a:r>
              <a:rPr lang="en-US" dirty="0" smtClean="0"/>
              <a:t> (exactly as is, including whitespaces).</a:t>
            </a:r>
          </a:p>
          <a:p>
            <a:pPr lvl="1"/>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12</a:t>
            </a:fld>
            <a:endParaRPr lang="en-US" dirty="0">
              <a:solidFill>
                <a:srgbClr val="FF0000"/>
              </a:solidFill>
            </a:endParaRPr>
          </a:p>
        </p:txBody>
      </p:sp>
    </p:spTree>
    <p:extLst>
      <p:ext uri="{BB962C8B-B14F-4D97-AF65-F5344CB8AC3E}">
        <p14:creationId xmlns:p14="http://schemas.microsoft.com/office/powerpoint/2010/main" val="331031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13</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More about the arguments</a:t>
            </a:r>
            <a:endParaRPr lang="en-US" dirty="0"/>
          </a:p>
        </p:txBody>
      </p:sp>
      <p:sp>
        <p:nvSpPr>
          <p:cNvPr id="6" name="Content Placeholder 2"/>
          <p:cNvSpPr>
            <a:spLocks noGrp="1"/>
          </p:cNvSpPr>
          <p:nvPr>
            <p:ph idx="1"/>
          </p:nvPr>
        </p:nvSpPr>
        <p:spPr>
          <a:xfrm>
            <a:off x="457200" y="1600200"/>
            <a:ext cx="7620000" cy="5158804"/>
          </a:xfrm>
        </p:spPr>
        <p:txBody>
          <a:bodyPr>
            <a:normAutofit/>
          </a:bodyPr>
          <a:lstStyle/>
          <a:p>
            <a:r>
              <a:rPr lang="en-US" dirty="0" err="1" smtClean="0">
                <a:latin typeface="Courier"/>
                <a:cs typeface="Courier"/>
              </a:rPr>
              <a:t>dir_name</a:t>
            </a:r>
            <a:r>
              <a:rPr lang="en-US" dirty="0" smtClean="0"/>
              <a:t>: </a:t>
            </a:r>
          </a:p>
          <a:p>
            <a:pPr lvl="1"/>
            <a:r>
              <a:rPr lang="en-US" dirty="0" smtClean="0"/>
              <a:t>All TIFF files should meet the format of </a:t>
            </a:r>
            <a:r>
              <a:rPr lang="en-US" dirty="0" smtClean="0">
                <a:solidFill>
                  <a:srgbClr val="248AEA"/>
                </a:solidFill>
                <a:latin typeface="Courier"/>
                <a:cs typeface="Courier"/>
              </a:rPr>
              <a:t>“</a:t>
            </a:r>
            <a:r>
              <a:rPr lang="en-US" dirty="0" err="1">
                <a:solidFill>
                  <a:srgbClr val="248AEA"/>
                </a:solidFill>
                <a:latin typeface="Courier"/>
                <a:cs typeface="Courier"/>
              </a:rPr>
              <a:t>Prefix_XXX_fluroChannel.TIF</a:t>
            </a:r>
            <a:r>
              <a:rPr lang="en-US" dirty="0">
                <a:solidFill>
                  <a:srgbClr val="248AEA"/>
                </a:solidFill>
                <a:latin typeface="Courier"/>
                <a:cs typeface="Courier"/>
              </a:rPr>
              <a:t>”</a:t>
            </a:r>
            <a:r>
              <a:rPr lang="en-US" dirty="0" smtClean="0"/>
              <a:t>:</a:t>
            </a:r>
          </a:p>
          <a:p>
            <a:pPr lvl="2"/>
            <a:r>
              <a:rPr lang="en-US" dirty="0" smtClean="0"/>
              <a:t>Prefix should be exactly same as the parent folder name (i.e. </a:t>
            </a:r>
            <a:r>
              <a:rPr lang="en-US" dirty="0" err="1" smtClean="0">
                <a:latin typeface="Courier"/>
                <a:cs typeface="Courier"/>
              </a:rPr>
              <a:t>dir_name</a:t>
            </a:r>
            <a:r>
              <a:rPr lang="en-US" dirty="0" smtClean="0"/>
              <a:t>).</a:t>
            </a:r>
          </a:p>
          <a:p>
            <a:pPr lvl="2"/>
            <a:r>
              <a:rPr lang="en-US" dirty="0" smtClean="0"/>
              <a:t>ID number is 3-digit, (filled with 0s). It needs to be neither continuous (of files in the same folder), nor starting with </a:t>
            </a:r>
            <a:r>
              <a:rPr lang="en-US" dirty="0" smtClean="0">
                <a:solidFill>
                  <a:srgbClr val="248AEA"/>
                </a:solidFill>
                <a:latin typeface="Courier"/>
                <a:cs typeface="Courier"/>
              </a:rPr>
              <a:t>001</a:t>
            </a:r>
            <a:r>
              <a:rPr lang="en-US" dirty="0" smtClean="0"/>
              <a:t>.</a:t>
            </a:r>
          </a:p>
          <a:p>
            <a:pPr lvl="2"/>
            <a:r>
              <a:rPr lang="en-US" dirty="0" err="1" smtClean="0"/>
              <a:t>Fluorophore</a:t>
            </a:r>
            <a:r>
              <a:rPr lang="en-US" dirty="0" smtClean="0"/>
              <a:t> Channel should be one of the following: </a:t>
            </a:r>
            <a:r>
              <a:rPr lang="en-US" dirty="0" smtClean="0">
                <a:solidFill>
                  <a:srgbClr val="248AEA"/>
                </a:solidFill>
                <a:latin typeface="Courier"/>
                <a:cs typeface="Courier"/>
              </a:rPr>
              <a:t>“w1DAPI”</a:t>
            </a:r>
            <a:r>
              <a:rPr lang="en-US" dirty="0" smtClean="0"/>
              <a:t>, </a:t>
            </a:r>
            <a:r>
              <a:rPr lang="en-US" dirty="0" smtClean="0">
                <a:solidFill>
                  <a:srgbClr val="248AEA"/>
                </a:solidFill>
                <a:latin typeface="Courier"/>
                <a:cs typeface="Courier"/>
              </a:rPr>
              <a:t>“w2FITC”</a:t>
            </a:r>
            <a:r>
              <a:rPr lang="en-US" dirty="0" smtClean="0"/>
              <a:t>,</a:t>
            </a:r>
            <a:r>
              <a:rPr lang="en-US" dirty="0" smtClean="0">
                <a:solidFill>
                  <a:srgbClr val="248AEA"/>
                </a:solidFill>
                <a:latin typeface="Courier"/>
                <a:cs typeface="Courier"/>
              </a:rPr>
              <a:t> “w3Texas Red”</a:t>
            </a:r>
            <a:r>
              <a:rPr lang="en-US" dirty="0" smtClean="0"/>
              <a:t>. This is same as default by microscope image output.</a:t>
            </a:r>
          </a:p>
          <a:p>
            <a:pPr lvl="2"/>
            <a:r>
              <a:rPr lang="en-US" dirty="0" smtClean="0"/>
              <a:t>Extension is </a:t>
            </a:r>
            <a:r>
              <a:rPr lang="en-US" dirty="0" smtClean="0">
                <a:solidFill>
                  <a:schemeClr val="bg2">
                    <a:lumMod val="75000"/>
                  </a:schemeClr>
                </a:solidFill>
                <a:latin typeface="Courier"/>
                <a:cs typeface="Courier"/>
              </a:rPr>
              <a:t>“TIF”</a:t>
            </a:r>
            <a:r>
              <a:rPr lang="en-US" dirty="0" smtClean="0"/>
              <a:t>, not </a:t>
            </a:r>
            <a:r>
              <a:rPr lang="en-US" dirty="0" smtClean="0">
                <a:solidFill>
                  <a:srgbClr val="248AEA"/>
                </a:solidFill>
                <a:latin typeface="Courier"/>
                <a:cs typeface="Courier"/>
              </a:rPr>
              <a:t>“TIFF”</a:t>
            </a:r>
            <a:r>
              <a:rPr lang="en-US" dirty="0" smtClean="0"/>
              <a:t>.</a:t>
            </a:r>
          </a:p>
          <a:p>
            <a:pPr lvl="2"/>
            <a:r>
              <a:rPr lang="en-US" dirty="0" smtClean="0"/>
              <a:t>Valid image name example:</a:t>
            </a:r>
            <a:r>
              <a:rPr lang="en-US" dirty="0" smtClean="0">
                <a:solidFill>
                  <a:srgbClr val="248AEA"/>
                </a:solidFill>
                <a:latin typeface="Courier"/>
                <a:cs typeface="Courier"/>
              </a:rPr>
              <a:t> </a:t>
            </a:r>
          </a:p>
          <a:p>
            <a:pPr marL="777240" lvl="2" indent="0">
              <a:buNone/>
            </a:pPr>
            <a:r>
              <a:rPr lang="en-US" dirty="0" smtClean="0">
                <a:solidFill>
                  <a:srgbClr val="248AEA"/>
                </a:solidFill>
                <a:latin typeface="Courier"/>
                <a:cs typeface="Courier"/>
              </a:rPr>
              <a:t>  “3. M+F2MCAK_001_w2FITC.TIF”</a:t>
            </a:r>
            <a:r>
              <a:rPr lang="en-US" dirty="0" smtClean="0"/>
              <a:t>.</a:t>
            </a:r>
          </a:p>
          <a:p>
            <a:pPr lvl="1"/>
            <a:endParaRPr lang="en-US" dirty="0" smtClean="0"/>
          </a:p>
          <a:p>
            <a:pPr lvl="1"/>
            <a:r>
              <a:rPr lang="en-US" dirty="0" smtClean="0"/>
              <a:t>“</a:t>
            </a:r>
            <a:r>
              <a:rPr lang="en-US" dirty="0" err="1" smtClean="0"/>
              <a:t>nd</a:t>
            </a:r>
            <a:r>
              <a:rPr lang="en-US" dirty="0" smtClean="0"/>
              <a:t>” and “_thumb” files in the folder will be ignored.</a:t>
            </a:r>
          </a:p>
          <a:p>
            <a:pPr lvl="2"/>
            <a:endParaRPr lang="en-US" dirty="0" smtClean="0"/>
          </a:p>
          <a:p>
            <a:pPr lvl="1"/>
            <a:endParaRPr lang="en-US" dirty="0"/>
          </a:p>
        </p:txBody>
      </p:sp>
    </p:spTree>
    <p:extLst>
      <p:ext uri="{BB962C8B-B14F-4D97-AF65-F5344CB8AC3E}">
        <p14:creationId xmlns:p14="http://schemas.microsoft.com/office/powerpoint/2010/main" val="3151076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smtClean="0"/>
              <a:t>More about the arguments</a:t>
            </a:r>
            <a:endParaRPr lang="en-US" dirty="0"/>
          </a:p>
        </p:txBody>
      </p:sp>
      <p:sp>
        <p:nvSpPr>
          <p:cNvPr id="6" name="Content Placeholder 2"/>
          <p:cNvSpPr>
            <a:spLocks noGrp="1"/>
          </p:cNvSpPr>
          <p:nvPr>
            <p:ph idx="1"/>
          </p:nvPr>
        </p:nvSpPr>
        <p:spPr>
          <a:xfrm>
            <a:off x="457199" y="1600200"/>
            <a:ext cx="7817975" cy="5158804"/>
          </a:xfrm>
        </p:spPr>
        <p:txBody>
          <a:bodyPr>
            <a:normAutofit/>
          </a:bodyPr>
          <a:lstStyle/>
          <a:p>
            <a:r>
              <a:rPr lang="en-US" dirty="0" err="1" smtClean="0">
                <a:latin typeface="Courier"/>
                <a:cs typeface="Courier"/>
              </a:rPr>
              <a:t>dir_name</a:t>
            </a:r>
            <a:r>
              <a:rPr lang="en-US" dirty="0" smtClean="0"/>
              <a:t>: </a:t>
            </a:r>
          </a:p>
          <a:p>
            <a:pPr lvl="1"/>
            <a:r>
              <a:rPr lang="en-US" dirty="0" smtClean="0"/>
              <a:t>The script is expecting that for each spindle (set), 3 images of each channel are present. Thus, the number of total legit TIF images should be multiples of 3.</a:t>
            </a:r>
          </a:p>
          <a:p>
            <a:pPr lvl="1"/>
            <a:endParaRPr lang="en-US" dirty="0"/>
          </a:p>
          <a:p>
            <a:pPr lvl="1"/>
            <a:r>
              <a:rPr lang="en-US" dirty="0" smtClean="0"/>
              <a:t>Possible error messages:</a:t>
            </a:r>
          </a:p>
          <a:p>
            <a:pPr marL="411480" lvl="1" indent="0">
              <a:buNone/>
            </a:pPr>
            <a:r>
              <a:rPr lang="en-US" dirty="0"/>
              <a:t>	</a:t>
            </a:r>
            <a:r>
              <a:rPr lang="en-US" dirty="0" smtClean="0">
                <a:solidFill>
                  <a:srgbClr val="FF0000"/>
                </a:solidFill>
                <a:latin typeface="Courier"/>
                <a:cs typeface="Courier"/>
              </a:rPr>
              <a:t>ERROR: directory not found.</a:t>
            </a:r>
          </a:p>
          <a:p>
            <a:pPr marL="411480" lvl="1" indent="0">
              <a:buNone/>
            </a:pPr>
            <a:endParaRPr lang="en-US" dirty="0" smtClean="0">
              <a:solidFill>
                <a:srgbClr val="FF0000"/>
              </a:solidFill>
              <a:latin typeface="Courier"/>
              <a:cs typeface="Courier"/>
            </a:endParaRPr>
          </a:p>
          <a:p>
            <a:pPr marL="411480" lvl="1" indent="0">
              <a:buNone/>
            </a:pPr>
            <a:r>
              <a:rPr lang="en-US" dirty="0">
                <a:solidFill>
                  <a:srgbClr val="FF0000"/>
                </a:solidFill>
                <a:latin typeface="Courier"/>
                <a:cs typeface="Courier"/>
              </a:rPr>
              <a:t>	</a:t>
            </a:r>
            <a:r>
              <a:rPr lang="en-US" dirty="0" smtClean="0">
                <a:solidFill>
                  <a:srgbClr val="FF0000"/>
                </a:solidFill>
                <a:latin typeface="Courier"/>
                <a:cs typeface="Courier"/>
              </a:rPr>
              <a:t>ERROR: TIFF images set (of 3) incomplete.</a:t>
            </a:r>
          </a:p>
          <a:p>
            <a:pPr marL="411480" lvl="1" indent="0">
              <a:buNone/>
            </a:pPr>
            <a:r>
              <a:rPr lang="en-US" dirty="0">
                <a:solidFill>
                  <a:srgbClr val="FF0000"/>
                </a:solidFill>
                <a:latin typeface="Courier"/>
                <a:cs typeface="Courier"/>
              </a:rPr>
              <a:t>	</a:t>
            </a:r>
            <a:r>
              <a:rPr lang="en-US" dirty="0" smtClean="0">
                <a:solidFill>
                  <a:srgbClr val="FF0000"/>
                </a:solidFill>
                <a:latin typeface="Courier"/>
                <a:cs typeface="Courier"/>
              </a:rPr>
              <a:t>	14 non-thumb TIF files present.</a:t>
            </a:r>
          </a:p>
          <a:p>
            <a:pPr marL="411480" lvl="1" indent="0">
              <a:buNone/>
            </a:pPr>
            <a:endParaRPr lang="en-US" dirty="0" smtClean="0">
              <a:solidFill>
                <a:srgbClr val="FF0000"/>
              </a:solidFill>
              <a:latin typeface="Courier"/>
              <a:cs typeface="Courier"/>
            </a:endParaRPr>
          </a:p>
          <a:p>
            <a:pPr marL="411480" lvl="1" indent="0">
              <a:buNone/>
            </a:pPr>
            <a:r>
              <a:rPr lang="en-US" dirty="0">
                <a:solidFill>
                  <a:srgbClr val="FF0000"/>
                </a:solidFill>
                <a:latin typeface="Courier"/>
                <a:cs typeface="Courier"/>
              </a:rPr>
              <a:t>	</a:t>
            </a:r>
            <a:r>
              <a:rPr lang="en-US" dirty="0" smtClean="0">
                <a:solidFill>
                  <a:srgbClr val="FF0000"/>
                </a:solidFill>
                <a:latin typeface="Courier"/>
                <a:cs typeface="Courier"/>
              </a:rPr>
              <a:t>ERROR: TIF and directory name mismatch.</a:t>
            </a:r>
          </a:p>
          <a:p>
            <a:pPr marL="411480" lvl="1" indent="0">
              <a:buNone/>
            </a:pPr>
            <a:r>
              <a:rPr lang="en-US" dirty="0">
                <a:solidFill>
                  <a:srgbClr val="FF0000"/>
                </a:solidFill>
                <a:latin typeface="Courier"/>
                <a:cs typeface="Courier"/>
              </a:rPr>
              <a:t>	</a:t>
            </a:r>
            <a:r>
              <a:rPr lang="en-US" dirty="0" smtClean="0">
                <a:solidFill>
                  <a:srgbClr val="FF0000"/>
                </a:solidFill>
                <a:latin typeface="Courier"/>
                <a:cs typeface="Courier"/>
              </a:rPr>
              <a:t>	3. M+F2MCAK/5. M+715AA_001_w1DAPI.TIF</a:t>
            </a:r>
          </a:p>
          <a:p>
            <a:pPr lvl="2"/>
            <a:endParaRPr lang="en-US" dirty="0" smtClean="0"/>
          </a:p>
          <a:p>
            <a:pPr lvl="1"/>
            <a:endParaRPr lang="en-US" dirty="0"/>
          </a:p>
        </p:txBody>
      </p:sp>
      <p:sp>
        <p:nvSpPr>
          <p:cNvPr id="7"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14</a:t>
            </a:fld>
            <a:endParaRPr lang="en-US" dirty="0">
              <a:solidFill>
                <a:srgbClr val="FF0000"/>
              </a:solidFill>
            </a:endParaRPr>
          </a:p>
        </p:txBody>
      </p:sp>
    </p:spTree>
    <p:extLst>
      <p:ext uri="{BB962C8B-B14F-4D97-AF65-F5344CB8AC3E}">
        <p14:creationId xmlns:p14="http://schemas.microsoft.com/office/powerpoint/2010/main" val="892844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15</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More about the arguments</a:t>
            </a:r>
            <a:endParaRPr lang="en-US" dirty="0"/>
          </a:p>
        </p:txBody>
      </p:sp>
      <p:sp>
        <p:nvSpPr>
          <p:cNvPr id="6" name="Content Placeholder 2"/>
          <p:cNvSpPr>
            <a:spLocks noGrp="1"/>
          </p:cNvSpPr>
          <p:nvPr>
            <p:ph idx="1"/>
          </p:nvPr>
        </p:nvSpPr>
        <p:spPr>
          <a:xfrm>
            <a:off x="457200" y="1600200"/>
            <a:ext cx="7620000" cy="5158804"/>
          </a:xfrm>
        </p:spPr>
        <p:txBody>
          <a:bodyPr>
            <a:normAutofit/>
          </a:bodyPr>
          <a:lstStyle/>
          <a:p>
            <a:r>
              <a:rPr lang="en-US" dirty="0">
                <a:latin typeface="Courier"/>
                <a:cs typeface="Courier"/>
              </a:rPr>
              <a:t>CEN_LINE_OFFSET</a:t>
            </a:r>
            <a:r>
              <a:rPr lang="en-US" dirty="0" smtClean="0"/>
              <a:t>: </a:t>
            </a:r>
            <a:endParaRPr lang="en-US" dirty="0" smtClean="0"/>
          </a:p>
          <a:p>
            <a:pPr marL="114300" indent="0">
              <a:buNone/>
            </a:pPr>
            <a:endParaRPr lang="en-US" dirty="0" smtClean="0"/>
          </a:p>
          <a:p>
            <a:pPr lvl="1"/>
            <a:r>
              <a:rPr lang="en-US" dirty="0" smtClean="0"/>
              <a:t>This defines the distance between the 3 lines used in line-scan. In line-scan, one center line is drawn, and two side-lines (one on each side)</a:t>
            </a:r>
            <a:r>
              <a:rPr lang="en-US" dirty="0">
                <a:latin typeface="Courier"/>
                <a:cs typeface="Courier"/>
              </a:rPr>
              <a:t> CEN_LINE_OFFSET</a:t>
            </a:r>
            <a:r>
              <a:rPr lang="en-US" dirty="0" smtClean="0"/>
              <a:t> pixels away are automatically drawn</a:t>
            </a:r>
            <a:r>
              <a:rPr lang="en-US" dirty="0" smtClean="0"/>
              <a:t>.</a:t>
            </a:r>
          </a:p>
          <a:p>
            <a:pPr lvl="1"/>
            <a:endParaRPr lang="en-US" dirty="0" smtClean="0"/>
          </a:p>
          <a:p>
            <a:pPr lvl="1"/>
            <a:r>
              <a:rPr lang="en-US" dirty="0" smtClean="0"/>
              <a:t>Default is 5 (pixels), as inherited from older </a:t>
            </a:r>
            <a:r>
              <a:rPr lang="en-US" dirty="0" err="1" smtClean="0"/>
              <a:t>MetaMorph</a:t>
            </a:r>
            <a:r>
              <a:rPr lang="en-US" dirty="0" smtClean="0"/>
              <a:t> approaches.</a:t>
            </a:r>
          </a:p>
          <a:p>
            <a:pPr lvl="2"/>
            <a:endParaRPr lang="en-US" dirty="0" smtClean="0"/>
          </a:p>
          <a:p>
            <a:pPr lvl="1"/>
            <a:endParaRPr lang="en-US" dirty="0"/>
          </a:p>
        </p:txBody>
      </p:sp>
    </p:spTree>
    <p:extLst>
      <p:ext uri="{BB962C8B-B14F-4D97-AF65-F5344CB8AC3E}">
        <p14:creationId xmlns:p14="http://schemas.microsoft.com/office/powerpoint/2010/main" val="1512800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16</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More about the arguments</a:t>
            </a:r>
            <a:endParaRPr lang="en-US" dirty="0"/>
          </a:p>
        </p:txBody>
      </p:sp>
      <p:sp>
        <p:nvSpPr>
          <p:cNvPr id="6" name="Content Placeholder 2"/>
          <p:cNvSpPr>
            <a:spLocks noGrp="1"/>
          </p:cNvSpPr>
          <p:nvPr>
            <p:ph idx="1"/>
          </p:nvPr>
        </p:nvSpPr>
        <p:spPr>
          <a:xfrm>
            <a:off x="457200" y="1600200"/>
            <a:ext cx="7620000" cy="5158804"/>
          </a:xfrm>
        </p:spPr>
        <p:txBody>
          <a:bodyPr>
            <a:normAutofit/>
          </a:bodyPr>
          <a:lstStyle/>
          <a:p>
            <a:r>
              <a:rPr lang="en-US" dirty="0">
                <a:latin typeface="Courier"/>
                <a:cs typeface="Courier"/>
              </a:rPr>
              <a:t>POLE_PORTION</a:t>
            </a:r>
            <a:r>
              <a:rPr lang="en-US" dirty="0" smtClean="0"/>
              <a:t>: </a:t>
            </a:r>
            <a:endParaRPr lang="en-US" dirty="0" smtClean="0"/>
          </a:p>
          <a:p>
            <a:endParaRPr lang="en-US" dirty="0" smtClean="0"/>
          </a:p>
          <a:p>
            <a:pPr lvl="1"/>
            <a:r>
              <a:rPr lang="en-US" dirty="0" smtClean="0"/>
              <a:t>This defines the portion of spindle considered as “pole region”. Default is 1/24, which means the inter-pole distance will be divided to 24 sections, where the 1</a:t>
            </a:r>
            <a:r>
              <a:rPr lang="en-US" baseline="30000" dirty="0" smtClean="0"/>
              <a:t>st</a:t>
            </a:r>
            <a:r>
              <a:rPr lang="en-US" dirty="0" smtClean="0"/>
              <a:t> and 24</a:t>
            </a:r>
            <a:r>
              <a:rPr lang="en-US" baseline="30000" dirty="0" smtClean="0"/>
              <a:t>th</a:t>
            </a:r>
            <a:r>
              <a:rPr lang="en-US" dirty="0" smtClean="0"/>
              <a:t> section are considered “north” and “south” pole, while the 2</a:t>
            </a:r>
            <a:r>
              <a:rPr lang="en-US" baseline="30000" dirty="0" smtClean="0"/>
              <a:t>nd</a:t>
            </a:r>
            <a:r>
              <a:rPr lang="en-US" dirty="0" smtClean="0"/>
              <a:t>-to-23</a:t>
            </a:r>
            <a:r>
              <a:rPr lang="en-US" baseline="30000" dirty="0" smtClean="0"/>
              <a:t>rd</a:t>
            </a:r>
            <a:r>
              <a:rPr lang="en-US" dirty="0" smtClean="0"/>
              <a:t> sections are “body”.</a:t>
            </a:r>
          </a:p>
          <a:p>
            <a:pPr lvl="1"/>
            <a:endParaRPr lang="en-US" dirty="0"/>
          </a:p>
          <a:p>
            <a:pPr lvl="1"/>
            <a:r>
              <a:rPr lang="en-US" dirty="0" smtClean="0"/>
              <a:t>This number is useful when comparing a distribution of “pole” (where MTs are enriched) to rest of spindle. Currently, no calculation in the output files is dependent on this argument. But it can be used in marking the boundary on plots.</a:t>
            </a:r>
          </a:p>
          <a:p>
            <a:pPr lvl="1"/>
            <a:endParaRPr lang="en-US" dirty="0"/>
          </a:p>
          <a:p>
            <a:pPr lvl="1"/>
            <a:r>
              <a:rPr lang="en-US" i="1" dirty="0" smtClean="0">
                <a:solidFill>
                  <a:schemeClr val="accent3"/>
                </a:solidFill>
              </a:rPr>
              <a:t>Use 1/24, not 24.</a:t>
            </a:r>
          </a:p>
          <a:p>
            <a:pPr lvl="2"/>
            <a:endParaRPr lang="en-US" dirty="0" smtClean="0"/>
          </a:p>
          <a:p>
            <a:pPr lvl="1"/>
            <a:endParaRPr lang="en-US" dirty="0"/>
          </a:p>
        </p:txBody>
      </p:sp>
    </p:spTree>
    <p:extLst>
      <p:ext uri="{BB962C8B-B14F-4D97-AF65-F5344CB8AC3E}">
        <p14:creationId xmlns:p14="http://schemas.microsoft.com/office/powerpoint/2010/main" val="3982657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17</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More about the arguments</a:t>
            </a:r>
            <a:endParaRPr lang="en-US" dirty="0"/>
          </a:p>
        </p:txBody>
      </p:sp>
      <p:sp>
        <p:nvSpPr>
          <p:cNvPr id="6" name="Content Placeholder 2"/>
          <p:cNvSpPr>
            <a:spLocks noGrp="1"/>
          </p:cNvSpPr>
          <p:nvPr>
            <p:ph idx="1"/>
          </p:nvPr>
        </p:nvSpPr>
        <p:spPr>
          <a:xfrm>
            <a:off x="457200" y="1600200"/>
            <a:ext cx="7620000" cy="5158804"/>
          </a:xfrm>
        </p:spPr>
        <p:txBody>
          <a:bodyPr>
            <a:normAutofit/>
          </a:bodyPr>
          <a:lstStyle/>
          <a:p>
            <a:r>
              <a:rPr lang="en-US" dirty="0" err="1" smtClean="0">
                <a:latin typeface="Courier"/>
                <a:cs typeface="Courier"/>
              </a:rPr>
              <a:t>y_lim</a:t>
            </a:r>
            <a:r>
              <a:rPr lang="en-US" dirty="0" smtClean="0"/>
              <a:t>: </a:t>
            </a:r>
          </a:p>
          <a:p>
            <a:endParaRPr lang="en-US" dirty="0" smtClean="0"/>
          </a:p>
          <a:p>
            <a:pPr lvl="1"/>
            <a:r>
              <a:rPr lang="en-US" dirty="0" smtClean="0"/>
              <a:t>This defines </a:t>
            </a:r>
            <a:r>
              <a:rPr lang="en-US" dirty="0" smtClean="0"/>
              <a:t>the upper limit of y-axis in all ratio plots. </a:t>
            </a:r>
            <a:r>
              <a:rPr lang="en-US" dirty="0" smtClean="0"/>
              <a:t>Default is </a:t>
            </a:r>
            <a:r>
              <a:rPr lang="en-US" dirty="0" smtClean="0"/>
              <a:t>2.0, </a:t>
            </a:r>
            <a:r>
              <a:rPr lang="en-US" dirty="0" smtClean="0"/>
              <a:t>which means </a:t>
            </a:r>
            <a:r>
              <a:rPr lang="en-US" dirty="0" smtClean="0"/>
              <a:t>ratio of 0-to-2.0 will be shown. Ratios higher than 2.0 will appear “cut-off” on the plot. You may </a:t>
            </a:r>
            <a:r>
              <a:rPr lang="en-US" dirty="0" err="1" smtClean="0"/>
              <a:t>specifiy</a:t>
            </a:r>
            <a:r>
              <a:rPr lang="en-US" dirty="0" smtClean="0"/>
              <a:t> a lower number, e.g. 1.5, if max ratio of the trace is low.</a:t>
            </a:r>
          </a:p>
          <a:p>
            <a:pPr lvl="1"/>
            <a:endParaRPr lang="en-US" dirty="0"/>
          </a:p>
          <a:p>
            <a:r>
              <a:rPr lang="en-US" dirty="0" smtClean="0">
                <a:latin typeface="Courier"/>
                <a:cs typeface="Courier"/>
              </a:rPr>
              <a:t>NUM_BIN</a:t>
            </a:r>
            <a:r>
              <a:rPr lang="en-US" dirty="0" smtClean="0"/>
              <a:t>:</a:t>
            </a:r>
          </a:p>
          <a:p>
            <a:endParaRPr lang="en-US" dirty="0"/>
          </a:p>
          <a:p>
            <a:pPr lvl="1"/>
            <a:r>
              <a:rPr lang="en-US" dirty="0" smtClean="0"/>
              <a:t>This defines the number of bins used in grouping/normalizing the ratio trace across different spindle length. See “calculate the ratio” page.</a:t>
            </a:r>
            <a:endParaRPr lang="en-US" dirty="0" smtClean="0"/>
          </a:p>
        </p:txBody>
      </p:sp>
    </p:spTree>
    <p:extLst>
      <p:ext uri="{BB962C8B-B14F-4D97-AF65-F5344CB8AC3E}">
        <p14:creationId xmlns:p14="http://schemas.microsoft.com/office/powerpoint/2010/main" val="195589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err="1" smtClean="0">
                <a:latin typeface="Courier"/>
                <a:cs typeface="Courier"/>
              </a:rPr>
              <a:t>spindle_mat_analysis</a:t>
            </a:r>
            <a:endParaRPr lang="en-US" dirty="0">
              <a:latin typeface="Courier"/>
              <a:cs typeface="Courier"/>
            </a:endParaRPr>
          </a:p>
        </p:txBody>
      </p:sp>
      <p:sp>
        <p:nvSpPr>
          <p:cNvPr id="6" name="Content Placeholder 2"/>
          <p:cNvSpPr>
            <a:spLocks noGrp="1"/>
          </p:cNvSpPr>
          <p:nvPr>
            <p:ph idx="1"/>
          </p:nvPr>
        </p:nvSpPr>
        <p:spPr>
          <a:xfrm>
            <a:off x="457200" y="1600200"/>
            <a:ext cx="7620000" cy="4800600"/>
          </a:xfrm>
        </p:spPr>
        <p:txBody>
          <a:bodyPr>
            <a:normAutofit lnSpcReduction="10000"/>
          </a:bodyPr>
          <a:lstStyle/>
          <a:p>
            <a:r>
              <a:rPr lang="en-US" dirty="0" smtClean="0"/>
              <a:t>A successful launch will show the following message in MATLAB console:</a:t>
            </a:r>
          </a:p>
          <a:p>
            <a:endParaRPr lang="en-US" dirty="0" smtClean="0"/>
          </a:p>
          <a:p>
            <a:pPr marL="114300" indent="0">
              <a:buNone/>
            </a:pPr>
            <a:r>
              <a:rPr lang="en-US" sz="1400" dirty="0">
                <a:latin typeface="Courier"/>
                <a:cs typeface="Courier"/>
              </a:rPr>
              <a:t>Load files from directory: 3. M+FMCAK</a:t>
            </a:r>
          </a:p>
          <a:p>
            <a:pPr marL="114300" indent="0">
              <a:buNone/>
            </a:pPr>
            <a:r>
              <a:rPr lang="en-US" sz="1400" dirty="0">
                <a:latin typeface="Courier"/>
                <a:cs typeface="Courier"/>
              </a:rPr>
              <a:t>Load 15 non-thumb TIF images from directory.</a:t>
            </a:r>
          </a:p>
          <a:p>
            <a:pPr marL="114300" indent="0">
              <a:buNone/>
            </a:pPr>
            <a:r>
              <a:rPr lang="en-US" sz="1400" dirty="0">
                <a:latin typeface="Courier"/>
                <a:cs typeface="Courier"/>
              </a:rPr>
              <a:t>Group into 5 spindles {DAPI, FITC, </a:t>
            </a:r>
            <a:r>
              <a:rPr lang="en-US" sz="1400" dirty="0" err="1">
                <a:latin typeface="Courier"/>
                <a:cs typeface="Courier"/>
              </a:rPr>
              <a:t>TexRd</a:t>
            </a:r>
            <a:r>
              <a:rPr lang="en-US" sz="1400" dirty="0">
                <a:latin typeface="Courier"/>
                <a:cs typeface="Courier"/>
              </a:rPr>
              <a:t>}.</a:t>
            </a:r>
          </a:p>
          <a:p>
            <a:pPr marL="114300" indent="0">
              <a:buNone/>
            </a:pPr>
            <a:endParaRPr lang="en-US" sz="1400" dirty="0">
              <a:latin typeface="Courier"/>
              <a:cs typeface="Courier"/>
            </a:endParaRPr>
          </a:p>
          <a:p>
            <a:pPr marL="114300" indent="0">
              <a:buNone/>
            </a:pPr>
            <a:r>
              <a:rPr lang="en-US" sz="1400" b="1" dirty="0">
                <a:solidFill>
                  <a:srgbClr val="FF0000"/>
                </a:solidFill>
                <a:latin typeface="Courier"/>
                <a:cs typeface="Courier"/>
              </a:rPr>
              <a:t>Instructions</a:t>
            </a:r>
            <a:r>
              <a:rPr lang="en-US" sz="1400" dirty="0">
                <a:latin typeface="Courier"/>
                <a:cs typeface="Courier"/>
              </a:rPr>
              <a:t>:</a:t>
            </a:r>
          </a:p>
          <a:p>
            <a:pPr marL="114300" indent="0">
              <a:buNone/>
            </a:pPr>
            <a:r>
              <a:rPr lang="en-US" sz="1400" dirty="0">
                <a:latin typeface="Courier"/>
                <a:cs typeface="Courier"/>
              </a:rPr>
              <a:t>First rotate image to where poles are aligned vertically (north-south),</a:t>
            </a:r>
          </a:p>
          <a:p>
            <a:pPr marL="114300" indent="0">
              <a:buNone/>
            </a:pPr>
            <a:r>
              <a:rPr lang="en-US" sz="1400" dirty="0">
                <a:latin typeface="Courier"/>
                <a:cs typeface="Courier"/>
              </a:rPr>
              <a:t>then draw box to encompass full spindle </a:t>
            </a:r>
          </a:p>
          <a:p>
            <a:pPr marL="114300" indent="0">
              <a:buNone/>
            </a:pPr>
            <a:r>
              <a:rPr lang="en-US" sz="1400" dirty="0">
                <a:latin typeface="Courier"/>
                <a:cs typeface="Courier"/>
              </a:rPr>
              <a:t>	(two horizontal, two vertical, one vertical center line).</a:t>
            </a:r>
          </a:p>
          <a:p>
            <a:pPr marL="114300" indent="0">
              <a:buNone/>
            </a:pPr>
            <a:r>
              <a:rPr lang="en-US" sz="1400" b="1" dirty="0">
                <a:solidFill>
                  <a:srgbClr val="FF0000"/>
                </a:solidFill>
                <a:latin typeface="Courier"/>
                <a:cs typeface="Courier"/>
              </a:rPr>
              <a:t>Controls</a:t>
            </a:r>
            <a:r>
              <a:rPr lang="en-US" sz="1400" dirty="0">
                <a:latin typeface="Courier"/>
                <a:cs typeface="Courier"/>
              </a:rPr>
              <a:t>:</a:t>
            </a:r>
          </a:p>
          <a:p>
            <a:pPr marL="114300" indent="0">
              <a:buNone/>
            </a:pPr>
            <a:r>
              <a:rPr lang="en-US" sz="1400" dirty="0">
                <a:latin typeface="Courier"/>
                <a:cs typeface="Courier"/>
              </a:rPr>
              <a:t>Keys: </a:t>
            </a:r>
            <a:r>
              <a:rPr lang="en-US" sz="1400" b="1" dirty="0">
                <a:latin typeface="Courier"/>
                <a:cs typeface="Courier"/>
              </a:rPr>
              <a:t>up/left</a:t>
            </a:r>
            <a:r>
              <a:rPr lang="en-US" sz="1400" dirty="0">
                <a:latin typeface="Courier"/>
                <a:cs typeface="Courier"/>
              </a:rPr>
              <a:t>: counterclockwise 1°/5°; </a:t>
            </a:r>
            <a:r>
              <a:rPr lang="en-US" sz="1400" b="1" dirty="0">
                <a:latin typeface="Courier"/>
                <a:cs typeface="Courier"/>
              </a:rPr>
              <a:t>down/right</a:t>
            </a:r>
            <a:r>
              <a:rPr lang="en-US" sz="1400" dirty="0">
                <a:latin typeface="Courier"/>
                <a:cs typeface="Courier"/>
              </a:rPr>
              <a:t>: clockwise 1°/5°;</a:t>
            </a:r>
          </a:p>
          <a:p>
            <a:pPr marL="114300" indent="0">
              <a:buNone/>
            </a:pPr>
            <a:r>
              <a:rPr lang="en-US" sz="1400" dirty="0">
                <a:latin typeface="Courier"/>
                <a:cs typeface="Courier"/>
              </a:rPr>
              <a:t>      </a:t>
            </a:r>
            <a:r>
              <a:rPr lang="en-US" sz="1400" b="1" dirty="0">
                <a:latin typeface="Courier"/>
                <a:cs typeface="Courier"/>
              </a:rPr>
              <a:t>r</a:t>
            </a:r>
            <a:r>
              <a:rPr lang="en-US" sz="1400" dirty="0">
                <a:latin typeface="Courier"/>
                <a:cs typeface="Courier"/>
              </a:rPr>
              <a:t>: reset; </a:t>
            </a:r>
            <a:r>
              <a:rPr lang="en-US" sz="1400" b="1" dirty="0">
                <a:latin typeface="Courier"/>
                <a:cs typeface="Courier"/>
              </a:rPr>
              <a:t>p</a:t>
            </a:r>
            <a:r>
              <a:rPr lang="en-US" sz="1400" dirty="0">
                <a:latin typeface="Courier"/>
                <a:cs typeface="Courier"/>
              </a:rPr>
              <a:t>: pass; </a:t>
            </a:r>
            <a:r>
              <a:rPr lang="en-US" sz="1400" b="1" dirty="0">
                <a:latin typeface="Courier"/>
                <a:cs typeface="Courier"/>
              </a:rPr>
              <a:t>q</a:t>
            </a:r>
            <a:r>
              <a:rPr lang="en-US" sz="1400" dirty="0">
                <a:latin typeface="Courier"/>
                <a:cs typeface="Courier"/>
              </a:rPr>
              <a:t>: save &amp; next;</a:t>
            </a:r>
          </a:p>
          <a:p>
            <a:pPr marL="114300" indent="0">
              <a:buNone/>
            </a:pPr>
            <a:r>
              <a:rPr lang="en-US" sz="1400" dirty="0">
                <a:latin typeface="Courier"/>
                <a:cs typeface="Courier"/>
              </a:rPr>
              <a:t>      </a:t>
            </a:r>
            <a:r>
              <a:rPr lang="en-US" sz="1400" b="1" dirty="0">
                <a:latin typeface="Courier"/>
                <a:cs typeface="Courier"/>
              </a:rPr>
              <a:t>x</a:t>
            </a:r>
            <a:r>
              <a:rPr lang="en-US" sz="1400" dirty="0">
                <a:latin typeface="Courier"/>
                <a:cs typeface="Courier"/>
              </a:rPr>
              <a:t>: abort (premature terminate, data lost).</a:t>
            </a:r>
          </a:p>
          <a:p>
            <a:pPr marL="114300" indent="0">
              <a:buNone/>
            </a:pPr>
            <a:r>
              <a:rPr lang="en-US" sz="1400" dirty="0">
                <a:latin typeface="Courier"/>
                <a:cs typeface="Courier"/>
              </a:rPr>
              <a:t>Lines: </a:t>
            </a:r>
            <a:r>
              <a:rPr lang="en-US" sz="1400" b="1" dirty="0">
                <a:latin typeface="Courier"/>
                <a:cs typeface="Courier"/>
              </a:rPr>
              <a:t>1/2</a:t>
            </a:r>
            <a:r>
              <a:rPr lang="en-US" sz="1400" dirty="0">
                <a:latin typeface="Courier"/>
                <a:cs typeface="Courier"/>
              </a:rPr>
              <a:t>: horizontal (top / bottom boundary);</a:t>
            </a:r>
          </a:p>
          <a:p>
            <a:pPr marL="114300" indent="0">
              <a:buNone/>
            </a:pPr>
            <a:r>
              <a:rPr lang="en-US" sz="1400" dirty="0">
                <a:latin typeface="Courier"/>
                <a:cs typeface="Courier"/>
              </a:rPr>
              <a:t>       </a:t>
            </a:r>
            <a:r>
              <a:rPr lang="en-US" sz="1400" b="1" dirty="0">
                <a:latin typeface="Courier"/>
                <a:cs typeface="Courier"/>
              </a:rPr>
              <a:t>3/4</a:t>
            </a:r>
            <a:r>
              <a:rPr lang="en-US" sz="1400" dirty="0">
                <a:latin typeface="Courier"/>
                <a:cs typeface="Courier"/>
              </a:rPr>
              <a:t>: vertical (left / right boundary);</a:t>
            </a:r>
          </a:p>
          <a:p>
            <a:pPr marL="114300" indent="0">
              <a:buNone/>
            </a:pPr>
            <a:r>
              <a:rPr lang="en-US" sz="1400" dirty="0">
                <a:latin typeface="Courier"/>
                <a:cs typeface="Courier"/>
              </a:rPr>
              <a:t>       </a:t>
            </a:r>
            <a:r>
              <a:rPr lang="en-US" sz="1400" b="1" dirty="0">
                <a:latin typeface="Courier"/>
                <a:cs typeface="Courier"/>
              </a:rPr>
              <a:t>5</a:t>
            </a:r>
            <a:r>
              <a:rPr lang="en-US" sz="1400" dirty="0">
                <a:latin typeface="Courier"/>
                <a:cs typeface="Courier"/>
              </a:rPr>
              <a:t>: vertical (</a:t>
            </a:r>
            <a:r>
              <a:rPr lang="en-US" sz="1400" dirty="0" err="1">
                <a:latin typeface="Courier"/>
                <a:cs typeface="Courier"/>
              </a:rPr>
              <a:t>linescan</a:t>
            </a:r>
            <a:r>
              <a:rPr lang="en-US" sz="1400" dirty="0">
                <a:latin typeface="Courier"/>
                <a:cs typeface="Courier"/>
              </a:rPr>
              <a:t> center).</a:t>
            </a:r>
            <a:endParaRPr lang="en-US" dirty="0" smtClean="0">
              <a:latin typeface="Courier"/>
              <a:cs typeface="Courier"/>
            </a:endParaRPr>
          </a:p>
          <a:p>
            <a:endParaRPr lang="en-US" dirty="0"/>
          </a:p>
        </p:txBody>
      </p:sp>
      <p:sp>
        <p:nvSpPr>
          <p:cNvPr id="7"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18</a:t>
            </a:fld>
            <a:endParaRPr lang="en-US" dirty="0">
              <a:solidFill>
                <a:srgbClr val="FF0000"/>
              </a:solidFill>
            </a:endParaRPr>
          </a:p>
        </p:txBody>
      </p:sp>
    </p:spTree>
    <p:extLst>
      <p:ext uri="{BB962C8B-B14F-4D97-AF65-F5344CB8AC3E}">
        <p14:creationId xmlns:p14="http://schemas.microsoft.com/office/powerpoint/2010/main" val="2476535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spindle from image</a:t>
            </a:r>
            <a:endParaRPr lang="en-US" dirty="0"/>
          </a:p>
        </p:txBody>
      </p:sp>
      <p:sp>
        <p:nvSpPr>
          <p:cNvPr id="3" name="Content Placeholder 2"/>
          <p:cNvSpPr>
            <a:spLocks noGrp="1"/>
          </p:cNvSpPr>
          <p:nvPr>
            <p:ph idx="1"/>
          </p:nvPr>
        </p:nvSpPr>
        <p:spPr/>
        <p:txBody>
          <a:bodyPr/>
          <a:lstStyle/>
          <a:p>
            <a:r>
              <a:rPr lang="en-US" dirty="0" smtClean="0"/>
              <a:t>For each spindle set (of 3 images representing each channel), we will select a region that defines the spindle. This is done using an interactive interface.</a:t>
            </a:r>
          </a:p>
          <a:p>
            <a:endParaRPr lang="en-US" dirty="0" smtClean="0"/>
          </a:p>
          <a:p>
            <a:r>
              <a:rPr lang="en-US" dirty="0" smtClean="0"/>
              <a:t>A window will pop out (see next page), with a cross-cursor and key descriptions. </a:t>
            </a:r>
          </a:p>
          <a:p>
            <a:r>
              <a:rPr lang="en-US" dirty="0" smtClean="0"/>
              <a:t>We will first rotate the image, then draw 5 lines to define the spindle.</a:t>
            </a: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19</a:t>
            </a:fld>
            <a:endParaRPr lang="en-US" dirty="0">
              <a:solidFill>
                <a:srgbClr val="FF0000"/>
              </a:solidFill>
            </a:endParaRPr>
          </a:p>
        </p:txBody>
      </p:sp>
    </p:spTree>
    <p:extLst>
      <p:ext uri="{BB962C8B-B14F-4D97-AF65-F5344CB8AC3E}">
        <p14:creationId xmlns:p14="http://schemas.microsoft.com/office/powerpoint/2010/main" val="16227587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457199" y="1600200"/>
            <a:ext cx="7899907" cy="4800600"/>
          </a:xfrm>
        </p:spPr>
        <p:txBody>
          <a:bodyPr/>
          <a:lstStyle/>
          <a:p>
            <a:r>
              <a:rPr lang="en-US" dirty="0" smtClean="0"/>
              <a:t>Introduction…………………………………………………..</a:t>
            </a:r>
            <a:r>
              <a:rPr lang="en-US" b="1" dirty="0" smtClean="0">
                <a:solidFill>
                  <a:srgbClr val="7E13E3"/>
                </a:solidFill>
              </a:rPr>
              <a:t>3</a:t>
            </a:r>
            <a:endParaRPr lang="en-US" b="1" dirty="0" smtClean="0">
              <a:solidFill>
                <a:srgbClr val="7E13E3"/>
              </a:solidFill>
            </a:endParaRPr>
          </a:p>
          <a:p>
            <a:r>
              <a:rPr lang="en-US" dirty="0" smtClean="0"/>
              <a:t>Image </a:t>
            </a:r>
            <a:r>
              <a:rPr lang="en-US" dirty="0" smtClean="0"/>
              <a:t>Processing…………………………………………...</a:t>
            </a:r>
            <a:r>
              <a:rPr lang="en-US" b="1" dirty="0" smtClean="0">
                <a:solidFill>
                  <a:srgbClr val="7E13E3"/>
                </a:solidFill>
              </a:rPr>
              <a:t>9</a:t>
            </a:r>
            <a:endParaRPr lang="en-US" b="1" dirty="0" smtClean="0">
              <a:solidFill>
                <a:srgbClr val="7E13E3"/>
              </a:solidFill>
            </a:endParaRPr>
          </a:p>
          <a:p>
            <a:pPr lvl="1"/>
            <a:r>
              <a:rPr lang="en-US" dirty="0" smtClean="0"/>
              <a:t>Input </a:t>
            </a:r>
            <a:r>
              <a:rPr lang="en-US" dirty="0" smtClean="0"/>
              <a:t>Arguments…………………………………………….…</a:t>
            </a:r>
            <a:r>
              <a:rPr lang="en-US" i="1" dirty="0" smtClean="0">
                <a:solidFill>
                  <a:schemeClr val="tx1">
                    <a:lumMod val="50000"/>
                    <a:lumOff val="50000"/>
                  </a:schemeClr>
                </a:solidFill>
              </a:rPr>
              <a:t>11</a:t>
            </a:r>
            <a:endParaRPr lang="en-US" i="1" dirty="0" smtClean="0">
              <a:solidFill>
                <a:schemeClr val="tx1">
                  <a:lumMod val="50000"/>
                  <a:lumOff val="50000"/>
                </a:schemeClr>
              </a:solidFill>
            </a:endParaRPr>
          </a:p>
          <a:p>
            <a:pPr lvl="1"/>
            <a:r>
              <a:rPr lang="en-US" dirty="0" smtClean="0"/>
              <a:t>Interactive Interface: Define Spindle from </a:t>
            </a:r>
            <a:r>
              <a:rPr lang="en-US" dirty="0" smtClean="0"/>
              <a:t>Image………….</a:t>
            </a:r>
            <a:r>
              <a:rPr lang="en-US" i="1" dirty="0" smtClean="0">
                <a:solidFill>
                  <a:srgbClr val="7F7F7F"/>
                </a:solidFill>
              </a:rPr>
              <a:t>19</a:t>
            </a:r>
            <a:endParaRPr lang="en-US" i="1" dirty="0" smtClean="0">
              <a:solidFill>
                <a:srgbClr val="7F7F7F"/>
              </a:solidFill>
            </a:endParaRPr>
          </a:p>
          <a:p>
            <a:pPr lvl="1"/>
            <a:r>
              <a:rPr lang="en-US" dirty="0" smtClean="0"/>
              <a:t>Output </a:t>
            </a:r>
            <a:r>
              <a:rPr lang="en-US" dirty="0" smtClean="0"/>
              <a:t>Plots……………………………………………………</a:t>
            </a:r>
            <a:r>
              <a:rPr lang="en-US" i="1" dirty="0" smtClean="0">
                <a:solidFill>
                  <a:srgbClr val="7F7F7F"/>
                </a:solidFill>
              </a:rPr>
              <a:t>28</a:t>
            </a:r>
            <a:endParaRPr lang="en-US" i="1" dirty="0" smtClean="0">
              <a:solidFill>
                <a:srgbClr val="7F7F7F"/>
              </a:solidFill>
            </a:endParaRPr>
          </a:p>
          <a:p>
            <a:r>
              <a:rPr lang="en-US" dirty="0" smtClean="0"/>
              <a:t>Data </a:t>
            </a:r>
            <a:r>
              <a:rPr lang="en-US" dirty="0" smtClean="0"/>
              <a:t>Processing…………………………………………....</a:t>
            </a:r>
            <a:r>
              <a:rPr lang="en-US" b="1" dirty="0" smtClean="0">
                <a:solidFill>
                  <a:srgbClr val="7E13E3"/>
                </a:solidFill>
              </a:rPr>
              <a:t>31</a:t>
            </a:r>
            <a:endParaRPr lang="en-US" b="1" dirty="0" smtClean="0">
              <a:solidFill>
                <a:srgbClr val="7E13E3"/>
              </a:solidFill>
            </a:endParaRPr>
          </a:p>
          <a:p>
            <a:pPr lvl="1"/>
            <a:r>
              <a:rPr lang="en-US" dirty="0" smtClean="0"/>
              <a:t>Ratio </a:t>
            </a:r>
            <a:r>
              <a:rPr lang="en-US" dirty="0" smtClean="0"/>
              <a:t>Calculation………………………………………………</a:t>
            </a:r>
            <a:r>
              <a:rPr lang="en-US" i="1" dirty="0" smtClean="0">
                <a:solidFill>
                  <a:srgbClr val="7F7F7F"/>
                </a:solidFill>
              </a:rPr>
              <a:t>32</a:t>
            </a:r>
          </a:p>
          <a:p>
            <a:pPr lvl="1"/>
            <a:r>
              <a:rPr lang="en-US" dirty="0" smtClean="0"/>
              <a:t>Pick Spindles and Plot………………………………………..</a:t>
            </a:r>
            <a:r>
              <a:rPr lang="en-US" i="1" dirty="0" smtClean="0">
                <a:solidFill>
                  <a:srgbClr val="7F7F7F"/>
                </a:solidFill>
              </a:rPr>
              <a:t>37</a:t>
            </a:r>
            <a:endParaRPr lang="en-US" i="1" dirty="0" smtClean="0">
              <a:solidFill>
                <a:srgbClr val="7F7F7F"/>
              </a:solidFill>
            </a:endParaRPr>
          </a:p>
          <a:p>
            <a:pPr lvl="1"/>
            <a:r>
              <a:rPr lang="en-US" dirty="0" smtClean="0"/>
              <a:t>MATLAB Data </a:t>
            </a:r>
            <a:r>
              <a:rPr lang="en-US" dirty="0" smtClean="0"/>
              <a:t>Structure……………………………………...</a:t>
            </a:r>
            <a:r>
              <a:rPr lang="en-US" i="1" dirty="0" smtClean="0">
                <a:solidFill>
                  <a:srgbClr val="7F7F7F"/>
                </a:solidFill>
              </a:rPr>
              <a:t>44</a:t>
            </a:r>
            <a:endParaRPr lang="en-US" i="1" dirty="0" smtClean="0">
              <a:solidFill>
                <a:srgbClr val="7F7F7F"/>
              </a:solidFill>
            </a:endParaRPr>
          </a:p>
          <a:p>
            <a:r>
              <a:rPr lang="en-US" dirty="0" smtClean="0"/>
              <a:t>Function </a:t>
            </a:r>
            <a:r>
              <a:rPr lang="en-US" dirty="0" smtClean="0"/>
              <a:t>Usages…………………………………………...</a:t>
            </a:r>
            <a:r>
              <a:rPr lang="en-US" b="1" dirty="0" smtClean="0">
                <a:solidFill>
                  <a:srgbClr val="7E13E3"/>
                </a:solidFill>
              </a:rPr>
              <a:t>52</a:t>
            </a:r>
            <a:endParaRPr lang="en-US" b="1" dirty="0" smtClean="0">
              <a:solidFill>
                <a:srgbClr val="7E13E3"/>
              </a:solidFill>
            </a:endParaRPr>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a:t>
            </a:fld>
            <a:endParaRPr lang="en-US" dirty="0">
              <a:solidFill>
                <a:srgbClr val="FF0000"/>
              </a:solidFill>
            </a:endParaRPr>
          </a:p>
        </p:txBody>
      </p:sp>
    </p:spTree>
    <p:extLst>
      <p:ext uri="{BB962C8B-B14F-4D97-AF65-F5344CB8AC3E}">
        <p14:creationId xmlns:p14="http://schemas.microsoft.com/office/powerpoint/2010/main" val="216827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interface</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20</a:t>
            </a:fld>
            <a:endParaRPr lang="en-US" dirty="0">
              <a:solidFill>
                <a:srgbClr val="FF0000"/>
              </a:solidFill>
            </a:endParaRPr>
          </a:p>
        </p:txBody>
      </p:sp>
      <p:pic>
        <p:nvPicPr>
          <p:cNvPr id="5" name="Picture 4" descr="Screen Shot 2014-12-30 at 12.03.51 AM.png"/>
          <p:cNvPicPr>
            <a:picLocks noChangeAspect="1"/>
          </p:cNvPicPr>
          <p:nvPr/>
        </p:nvPicPr>
        <p:blipFill rotWithShape="1">
          <a:blip r:embed="rId2">
            <a:extLst>
              <a:ext uri="{28A0092B-C50C-407E-A947-70E740481C1C}">
                <a14:useLocalDpi xmlns:a14="http://schemas.microsoft.com/office/drawing/2010/main" val="0"/>
              </a:ext>
            </a:extLst>
          </a:blip>
          <a:srcRect l="12485" t="15730" r="12717" b="10403"/>
          <a:stretch/>
        </p:blipFill>
        <p:spPr>
          <a:xfrm>
            <a:off x="218259" y="235541"/>
            <a:ext cx="8202758" cy="6622459"/>
          </a:xfrm>
          <a:prstGeom prst="rect">
            <a:avLst/>
          </a:prstGeom>
        </p:spPr>
      </p:pic>
    </p:spTree>
    <p:extLst>
      <p:ext uri="{BB962C8B-B14F-4D97-AF65-F5344CB8AC3E}">
        <p14:creationId xmlns:p14="http://schemas.microsoft.com/office/powerpoint/2010/main" val="38746526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Rotate the spindle</a:t>
            </a:r>
            <a:endParaRPr lang="en-US" dirty="0"/>
          </a:p>
        </p:txBody>
      </p:sp>
      <p:sp>
        <p:nvSpPr>
          <p:cNvPr id="3" name="Content Placeholder 2"/>
          <p:cNvSpPr>
            <a:spLocks noGrp="1"/>
          </p:cNvSpPr>
          <p:nvPr>
            <p:ph idx="1"/>
          </p:nvPr>
        </p:nvSpPr>
        <p:spPr/>
        <p:txBody>
          <a:bodyPr/>
          <a:lstStyle/>
          <a:p>
            <a:r>
              <a:rPr lang="en-US" dirty="0" smtClean="0"/>
              <a:t>This is to make the line drawing easier. The goal is to rotate the image so that the spindle is oriented/aligned north-to-south (vertical).</a:t>
            </a:r>
          </a:p>
          <a:p>
            <a:r>
              <a:rPr lang="en-US" dirty="0" smtClean="0"/>
              <a:t>To do so, use the following control keys:</a:t>
            </a:r>
          </a:p>
          <a:p>
            <a:pPr lvl="1"/>
            <a:r>
              <a:rPr lang="en-US" b="1" u="sng" dirty="0" smtClean="0">
                <a:solidFill>
                  <a:schemeClr val="tx2"/>
                </a:solidFill>
              </a:rPr>
              <a:t>Up</a:t>
            </a:r>
            <a:r>
              <a:rPr lang="en-US" dirty="0" smtClean="0"/>
              <a:t>: rotate </a:t>
            </a:r>
            <a:r>
              <a:rPr lang="en-US" dirty="0" smtClean="0">
                <a:solidFill>
                  <a:srgbClr val="008000"/>
                </a:solidFill>
              </a:rPr>
              <a:t>counterclockwise</a:t>
            </a:r>
            <a:r>
              <a:rPr lang="en-US" dirty="0" smtClean="0"/>
              <a:t> by 1 degree;</a:t>
            </a:r>
          </a:p>
          <a:p>
            <a:pPr lvl="1"/>
            <a:r>
              <a:rPr lang="en-US" b="1" u="sng" dirty="0" smtClean="0">
                <a:solidFill>
                  <a:srgbClr val="263B86"/>
                </a:solidFill>
              </a:rPr>
              <a:t>Down</a:t>
            </a:r>
            <a:r>
              <a:rPr lang="en-US" dirty="0" smtClean="0"/>
              <a:t>:</a:t>
            </a:r>
            <a:r>
              <a:rPr lang="en-US" dirty="0"/>
              <a:t> rotate </a:t>
            </a:r>
            <a:r>
              <a:rPr lang="en-US" dirty="0" smtClean="0">
                <a:solidFill>
                  <a:schemeClr val="accent3"/>
                </a:solidFill>
              </a:rPr>
              <a:t>clockwise </a:t>
            </a:r>
            <a:r>
              <a:rPr lang="en-US" dirty="0"/>
              <a:t>by 1 degree;</a:t>
            </a:r>
            <a:endParaRPr lang="en-US" dirty="0" smtClean="0"/>
          </a:p>
          <a:p>
            <a:pPr lvl="1"/>
            <a:r>
              <a:rPr lang="en-US" b="1" u="sng" dirty="0" smtClean="0">
                <a:solidFill>
                  <a:srgbClr val="263B86"/>
                </a:solidFill>
              </a:rPr>
              <a:t>Left</a:t>
            </a:r>
            <a:r>
              <a:rPr lang="en-US" dirty="0" smtClean="0"/>
              <a:t>:</a:t>
            </a:r>
            <a:r>
              <a:rPr lang="en-US" dirty="0"/>
              <a:t> rotate </a:t>
            </a:r>
            <a:r>
              <a:rPr lang="en-US" dirty="0">
                <a:solidFill>
                  <a:srgbClr val="008000"/>
                </a:solidFill>
              </a:rPr>
              <a:t>counterclockwise</a:t>
            </a:r>
            <a:r>
              <a:rPr lang="en-US" dirty="0"/>
              <a:t> by </a:t>
            </a:r>
            <a:r>
              <a:rPr lang="en-US" dirty="0" smtClean="0"/>
              <a:t>5 </a:t>
            </a:r>
            <a:r>
              <a:rPr lang="en-US" dirty="0"/>
              <a:t>degree;</a:t>
            </a:r>
            <a:endParaRPr lang="en-US" dirty="0" smtClean="0"/>
          </a:p>
          <a:p>
            <a:pPr lvl="1"/>
            <a:r>
              <a:rPr lang="en-US" b="1" u="sng" dirty="0" smtClean="0">
                <a:solidFill>
                  <a:srgbClr val="263B86"/>
                </a:solidFill>
              </a:rPr>
              <a:t>Right</a:t>
            </a:r>
            <a:r>
              <a:rPr lang="en-US" dirty="0" smtClean="0"/>
              <a:t>: </a:t>
            </a:r>
            <a:r>
              <a:rPr lang="en-US" dirty="0"/>
              <a:t>rotate </a:t>
            </a:r>
            <a:r>
              <a:rPr lang="en-US" dirty="0" smtClean="0">
                <a:solidFill>
                  <a:srgbClr val="FA8716"/>
                </a:solidFill>
              </a:rPr>
              <a:t>clockwise</a:t>
            </a:r>
            <a:r>
              <a:rPr lang="en-US" dirty="0" smtClean="0"/>
              <a:t> </a:t>
            </a:r>
            <a:r>
              <a:rPr lang="en-US" dirty="0"/>
              <a:t>by </a:t>
            </a:r>
            <a:r>
              <a:rPr lang="en-US" dirty="0" smtClean="0"/>
              <a:t>5 degree.</a:t>
            </a:r>
          </a:p>
          <a:p>
            <a:r>
              <a:rPr lang="en-US" dirty="0" smtClean="0"/>
              <a:t>Use left/right first to rotate the image, then refine by up/down. You can check the orientation by overlaying the cursor, which has vertical cross-line.</a:t>
            </a:r>
          </a:p>
          <a:p>
            <a:r>
              <a:rPr lang="en-US" dirty="0" smtClean="0"/>
              <a:t>The current rotation angle is shown in bottom-left corner (cyan).</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21</a:t>
            </a:fld>
            <a:endParaRPr lang="en-US" dirty="0">
              <a:solidFill>
                <a:srgbClr val="FF0000"/>
              </a:solidFill>
            </a:endParaRPr>
          </a:p>
        </p:txBody>
      </p:sp>
    </p:spTree>
    <p:extLst>
      <p:ext uri="{BB962C8B-B14F-4D97-AF65-F5344CB8AC3E}">
        <p14:creationId xmlns:p14="http://schemas.microsoft.com/office/powerpoint/2010/main" val="319539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interface</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22</a:t>
            </a:fld>
            <a:endParaRPr lang="en-US" dirty="0">
              <a:solidFill>
                <a:srgbClr val="FF0000"/>
              </a:solidFill>
            </a:endParaRPr>
          </a:p>
        </p:txBody>
      </p:sp>
      <p:pic>
        <p:nvPicPr>
          <p:cNvPr id="3" name="Picture 2" descr="Screen Shot 2014-12-30 at 12.10.20 AM.png"/>
          <p:cNvPicPr>
            <a:picLocks noChangeAspect="1"/>
          </p:cNvPicPr>
          <p:nvPr/>
        </p:nvPicPr>
        <p:blipFill rotWithShape="1">
          <a:blip r:embed="rId2">
            <a:extLst>
              <a:ext uri="{28A0092B-C50C-407E-A947-70E740481C1C}">
                <a14:useLocalDpi xmlns:a14="http://schemas.microsoft.com/office/drawing/2010/main" val="0"/>
              </a:ext>
            </a:extLst>
          </a:blip>
          <a:srcRect l="12234" t="15530" r="11827" b="11851"/>
          <a:stretch/>
        </p:blipFill>
        <p:spPr>
          <a:xfrm>
            <a:off x="87054" y="274638"/>
            <a:ext cx="8276909" cy="6470712"/>
          </a:xfrm>
          <a:prstGeom prst="rect">
            <a:avLst/>
          </a:prstGeom>
        </p:spPr>
      </p:pic>
    </p:spTree>
    <p:extLst>
      <p:ext uri="{BB962C8B-B14F-4D97-AF65-F5344CB8AC3E}">
        <p14:creationId xmlns:p14="http://schemas.microsoft.com/office/powerpoint/2010/main" val="328607402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smtClean="0"/>
              <a:t>Draw 2 horizontal lines</a:t>
            </a:r>
            <a:endParaRPr lang="en-US" dirty="0"/>
          </a:p>
        </p:txBody>
      </p:sp>
      <p:sp>
        <p:nvSpPr>
          <p:cNvPr id="6" name="Content Placeholder 2"/>
          <p:cNvSpPr>
            <a:spLocks noGrp="1"/>
          </p:cNvSpPr>
          <p:nvPr>
            <p:ph idx="1"/>
          </p:nvPr>
        </p:nvSpPr>
        <p:spPr>
          <a:xfrm>
            <a:off x="457200" y="1600200"/>
            <a:ext cx="7620000" cy="4800600"/>
          </a:xfrm>
        </p:spPr>
        <p:txBody>
          <a:bodyPr/>
          <a:lstStyle/>
          <a:p>
            <a:r>
              <a:rPr lang="en-US" dirty="0" smtClean="0"/>
              <a:t>These first 2 lines are horizontal and defines the north and south boundary. They are shown in magenta. It should be drawn exactly at the outer tip of the pole (names </a:t>
            </a:r>
            <a:r>
              <a:rPr lang="en-US" dirty="0" smtClean="0">
                <a:latin typeface="Courier"/>
                <a:cs typeface="Courier"/>
              </a:rPr>
              <a:t>y1</a:t>
            </a:r>
            <a:r>
              <a:rPr lang="en-US" dirty="0" smtClean="0"/>
              <a:t> and </a:t>
            </a:r>
            <a:r>
              <a:rPr lang="en-US" dirty="0" smtClean="0">
                <a:latin typeface="Courier"/>
                <a:cs typeface="Courier"/>
              </a:rPr>
              <a:t>y2</a:t>
            </a:r>
            <a:r>
              <a:rPr lang="en-US" dirty="0" smtClean="0"/>
              <a:t>)</a:t>
            </a:r>
            <a:r>
              <a:rPr lang="en-US" dirty="0" smtClean="0"/>
              <a:t>.</a:t>
            </a:r>
          </a:p>
          <a:p>
            <a:endParaRPr lang="en-US" dirty="0" smtClean="0"/>
          </a:p>
          <a:p>
            <a:r>
              <a:rPr lang="en-US" dirty="0" smtClean="0"/>
              <a:t>The </a:t>
            </a:r>
            <a:r>
              <a:rPr lang="en-US" dirty="0" smtClean="0">
                <a:latin typeface="Courier"/>
                <a:cs typeface="Courier"/>
              </a:rPr>
              <a:t>POLE_PORTION</a:t>
            </a:r>
            <a:r>
              <a:rPr lang="en-US" dirty="0" smtClean="0"/>
              <a:t> defined pole region will be automatically shown by dashed lines inside the 2 horizontal lines you drawn.</a:t>
            </a:r>
            <a:endParaRPr lang="en-US" dirty="0"/>
          </a:p>
        </p:txBody>
      </p:sp>
      <p:sp>
        <p:nvSpPr>
          <p:cNvPr id="7"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23</a:t>
            </a:fld>
            <a:endParaRPr lang="en-US" dirty="0">
              <a:solidFill>
                <a:srgbClr val="FF0000"/>
              </a:solidFill>
            </a:endParaRPr>
          </a:p>
        </p:txBody>
      </p:sp>
    </p:spTree>
    <p:extLst>
      <p:ext uri="{BB962C8B-B14F-4D97-AF65-F5344CB8AC3E}">
        <p14:creationId xmlns:p14="http://schemas.microsoft.com/office/powerpoint/2010/main" val="223448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smtClean="0"/>
              <a:t>Draw 3 vertical lines</a:t>
            </a:r>
            <a:endParaRPr lang="en-US" dirty="0"/>
          </a:p>
        </p:txBody>
      </p:sp>
      <p:sp>
        <p:nvSpPr>
          <p:cNvPr id="6" name="Content Placeholder 2"/>
          <p:cNvSpPr>
            <a:spLocks noGrp="1"/>
          </p:cNvSpPr>
          <p:nvPr>
            <p:ph idx="1"/>
          </p:nvPr>
        </p:nvSpPr>
        <p:spPr>
          <a:xfrm>
            <a:off x="457200" y="1600200"/>
            <a:ext cx="7620000" cy="4800600"/>
          </a:xfrm>
        </p:spPr>
        <p:txBody>
          <a:bodyPr/>
          <a:lstStyle/>
          <a:p>
            <a:r>
              <a:rPr lang="en-US" dirty="0" smtClean="0"/>
              <a:t>These next 2 lines are vertical and defines the left and right boundary. They are shown in cyan. It should be drawn exactly at the widest point of the spindle (named </a:t>
            </a:r>
            <a:r>
              <a:rPr lang="en-US" dirty="0" smtClean="0">
                <a:latin typeface="Courier"/>
                <a:cs typeface="Courier"/>
              </a:rPr>
              <a:t>x1</a:t>
            </a:r>
            <a:r>
              <a:rPr lang="en-US" dirty="0" smtClean="0"/>
              <a:t> and </a:t>
            </a:r>
            <a:r>
              <a:rPr lang="en-US" dirty="0" smtClean="0">
                <a:latin typeface="Courier"/>
                <a:cs typeface="Courier"/>
              </a:rPr>
              <a:t>x2</a:t>
            </a:r>
            <a:r>
              <a:rPr lang="en-US" dirty="0" smtClean="0"/>
              <a:t>)</a:t>
            </a:r>
            <a:r>
              <a:rPr lang="en-US" dirty="0" smtClean="0"/>
              <a:t>.</a:t>
            </a:r>
          </a:p>
          <a:p>
            <a:endParaRPr lang="en-US" dirty="0" smtClean="0"/>
          </a:p>
          <a:p>
            <a:r>
              <a:rPr lang="en-US" dirty="0" smtClean="0"/>
              <a:t>The last vertical line mimics the line-scan, where it should be through both poles. So it’s not necessarily at the center. It is shown in yellow (named </a:t>
            </a:r>
            <a:r>
              <a:rPr lang="en-US" dirty="0" smtClean="0">
                <a:latin typeface="Courier"/>
                <a:cs typeface="Courier"/>
              </a:rPr>
              <a:t>x0</a:t>
            </a:r>
            <a:r>
              <a:rPr lang="en-US" dirty="0" smtClean="0"/>
              <a:t>), and the </a:t>
            </a:r>
            <a:r>
              <a:rPr lang="en-US" dirty="0" smtClean="0">
                <a:latin typeface="Courier"/>
                <a:cs typeface="Courier"/>
              </a:rPr>
              <a:t>CEN_LINE_OFFSET</a:t>
            </a:r>
            <a:r>
              <a:rPr lang="en-US" dirty="0" smtClean="0"/>
              <a:t> defined two side-lines are shown in dashed lines.</a:t>
            </a:r>
            <a:endParaRPr lang="en-US" dirty="0"/>
          </a:p>
        </p:txBody>
      </p:sp>
      <p:sp>
        <p:nvSpPr>
          <p:cNvPr id="4"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24</a:t>
            </a:fld>
            <a:endParaRPr lang="en-US" dirty="0">
              <a:solidFill>
                <a:srgbClr val="FF0000"/>
              </a:solidFill>
            </a:endParaRPr>
          </a:p>
        </p:txBody>
      </p:sp>
    </p:spTree>
    <p:extLst>
      <p:ext uri="{BB962C8B-B14F-4D97-AF65-F5344CB8AC3E}">
        <p14:creationId xmlns:p14="http://schemas.microsoft.com/office/powerpoint/2010/main" val="3096572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interface</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25</a:t>
            </a:fld>
            <a:endParaRPr lang="en-US" dirty="0">
              <a:solidFill>
                <a:srgbClr val="FF0000"/>
              </a:solidFill>
            </a:endParaRPr>
          </a:p>
        </p:txBody>
      </p:sp>
      <p:pic>
        <p:nvPicPr>
          <p:cNvPr id="5" name="Picture 4" descr="Screen Shot 2014-12-30 at 12.17.21 AM.png"/>
          <p:cNvPicPr>
            <a:picLocks noChangeAspect="1"/>
          </p:cNvPicPr>
          <p:nvPr/>
        </p:nvPicPr>
        <p:blipFill rotWithShape="1">
          <a:blip r:embed="rId2">
            <a:extLst>
              <a:ext uri="{28A0092B-C50C-407E-A947-70E740481C1C}">
                <a14:useLocalDpi xmlns:a14="http://schemas.microsoft.com/office/drawing/2010/main" val="0"/>
              </a:ext>
            </a:extLst>
          </a:blip>
          <a:srcRect l="12045" t="15530" r="12751" b="11851"/>
          <a:stretch/>
        </p:blipFill>
        <p:spPr>
          <a:xfrm>
            <a:off x="29752" y="163854"/>
            <a:ext cx="8354667" cy="6595150"/>
          </a:xfrm>
          <a:prstGeom prst="rect">
            <a:avLst/>
          </a:prstGeom>
        </p:spPr>
      </p:pic>
    </p:spTree>
    <p:extLst>
      <p:ext uri="{BB962C8B-B14F-4D97-AF65-F5344CB8AC3E}">
        <p14:creationId xmlns:p14="http://schemas.microsoft.com/office/powerpoint/2010/main" val="59527667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smtClean="0"/>
              <a:t>Interactive interface</a:t>
            </a:r>
            <a:endParaRPr lang="en-US" dirty="0"/>
          </a:p>
        </p:txBody>
      </p:sp>
      <p:sp>
        <p:nvSpPr>
          <p:cNvPr id="6" name="Content Placeholder 2"/>
          <p:cNvSpPr>
            <a:spLocks noGrp="1"/>
          </p:cNvSpPr>
          <p:nvPr>
            <p:ph idx="1"/>
          </p:nvPr>
        </p:nvSpPr>
        <p:spPr>
          <a:xfrm>
            <a:off x="457200" y="1600200"/>
            <a:ext cx="7620000" cy="5257800"/>
          </a:xfrm>
        </p:spPr>
        <p:txBody>
          <a:bodyPr>
            <a:normAutofit/>
          </a:bodyPr>
          <a:lstStyle/>
          <a:p>
            <a:pPr algn="ctr"/>
            <a:r>
              <a:rPr lang="en-US" dirty="0" smtClean="0"/>
              <a:t>At this point, the line drawing is complete. Hit “</a:t>
            </a:r>
            <a:r>
              <a:rPr lang="en-US" b="1" u="sng" dirty="0" smtClean="0">
                <a:solidFill>
                  <a:srgbClr val="263B86"/>
                </a:solidFill>
              </a:rPr>
              <a:t>q</a:t>
            </a:r>
            <a:r>
              <a:rPr lang="en-US" dirty="0" smtClean="0"/>
              <a:t>” to save and quit, which leads you to the next spindle</a:t>
            </a:r>
            <a:r>
              <a:rPr lang="en-US" dirty="0" smtClean="0"/>
              <a:t>.</a:t>
            </a:r>
          </a:p>
          <a:p>
            <a:endParaRPr lang="en-US" dirty="0" smtClean="0"/>
          </a:p>
          <a:p>
            <a:r>
              <a:rPr lang="en-US" dirty="0" smtClean="0"/>
              <a:t>Other keys:</a:t>
            </a:r>
          </a:p>
          <a:p>
            <a:pPr lvl="1"/>
            <a:r>
              <a:rPr lang="en-US" b="1" u="sng" dirty="0" smtClean="0">
                <a:solidFill>
                  <a:srgbClr val="263B86"/>
                </a:solidFill>
              </a:rPr>
              <a:t>r</a:t>
            </a:r>
            <a:r>
              <a:rPr lang="en-US" dirty="0" smtClean="0"/>
              <a:t>: reset, restores the original image and erases all lines;</a:t>
            </a:r>
          </a:p>
          <a:p>
            <a:pPr lvl="1"/>
            <a:r>
              <a:rPr lang="en-US" b="1" u="sng" dirty="0" smtClean="0">
                <a:solidFill>
                  <a:srgbClr val="263B86"/>
                </a:solidFill>
              </a:rPr>
              <a:t>p</a:t>
            </a:r>
            <a:r>
              <a:rPr lang="en-US" dirty="0" smtClean="0"/>
              <a:t>: pass, the current spindle is considered bad (quality), thus it will be excluded from the following analysis (does not count in ratio calculation); Any rotation or lines drawn will be ignored.</a:t>
            </a:r>
          </a:p>
          <a:p>
            <a:pPr lvl="1"/>
            <a:r>
              <a:rPr lang="en-US" b="1" u="sng" dirty="0" smtClean="0">
                <a:solidFill>
                  <a:srgbClr val="263B86"/>
                </a:solidFill>
              </a:rPr>
              <a:t>x</a:t>
            </a:r>
            <a:r>
              <a:rPr lang="en-US" dirty="0" smtClean="0"/>
              <a:t>: abort: quit the </a:t>
            </a:r>
            <a:r>
              <a:rPr lang="en-US" dirty="0" err="1" smtClean="0">
                <a:solidFill>
                  <a:srgbClr val="7E13E3"/>
                </a:solidFill>
                <a:latin typeface="Courier"/>
                <a:cs typeface="Courier"/>
              </a:rPr>
              <a:t>spindle_mat_analysis</a:t>
            </a:r>
            <a:r>
              <a:rPr lang="en-US" dirty="0" smtClean="0">
                <a:solidFill>
                  <a:srgbClr val="7E13E3"/>
                </a:solidFill>
              </a:rPr>
              <a:t> </a:t>
            </a:r>
            <a:r>
              <a:rPr lang="en-US" dirty="0" smtClean="0"/>
              <a:t>function without saving any data (all will be lost). </a:t>
            </a:r>
          </a:p>
        </p:txBody>
      </p:sp>
      <p:sp>
        <p:nvSpPr>
          <p:cNvPr id="4"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26</a:t>
            </a:fld>
            <a:endParaRPr lang="en-US" dirty="0">
              <a:solidFill>
                <a:srgbClr val="FF0000"/>
              </a:solidFill>
            </a:endParaRPr>
          </a:p>
        </p:txBody>
      </p:sp>
    </p:spTree>
    <p:extLst>
      <p:ext uri="{BB962C8B-B14F-4D97-AF65-F5344CB8AC3E}">
        <p14:creationId xmlns:p14="http://schemas.microsoft.com/office/powerpoint/2010/main" val="3452752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smtClean="0"/>
              <a:t>Interactive interface</a:t>
            </a:r>
            <a:endParaRPr lang="en-US" dirty="0"/>
          </a:p>
        </p:txBody>
      </p:sp>
      <p:sp>
        <p:nvSpPr>
          <p:cNvPr id="7" name="Content Placeholder 2"/>
          <p:cNvSpPr>
            <a:spLocks noGrp="1"/>
          </p:cNvSpPr>
          <p:nvPr>
            <p:ph idx="1"/>
          </p:nvPr>
        </p:nvSpPr>
        <p:spPr>
          <a:xfrm>
            <a:off x="457200" y="1600200"/>
            <a:ext cx="7620000" cy="5257800"/>
          </a:xfrm>
        </p:spPr>
        <p:txBody>
          <a:bodyPr>
            <a:normAutofit/>
          </a:bodyPr>
          <a:lstStyle/>
          <a:p>
            <a:r>
              <a:rPr lang="en-US" dirty="0" smtClean="0"/>
              <a:t>Note: </a:t>
            </a:r>
          </a:p>
          <a:p>
            <a:pPr lvl="1"/>
            <a:r>
              <a:rPr lang="en-US" dirty="0" smtClean="0"/>
              <a:t>The “close window” button is disabled to avoid mistaken clicks. Neither does “</a:t>
            </a:r>
            <a:r>
              <a:rPr lang="en-US" u="sng" dirty="0" err="1" smtClean="0">
                <a:solidFill>
                  <a:schemeClr val="bg2"/>
                </a:solidFill>
                <a:latin typeface="Courier"/>
                <a:cs typeface="Courier"/>
              </a:rPr>
              <a:t>command+w</a:t>
            </a:r>
            <a:r>
              <a:rPr lang="en-US" dirty="0" smtClean="0"/>
              <a:t>” works.</a:t>
            </a:r>
            <a:endParaRPr lang="en-US" b="1" dirty="0" smtClean="0">
              <a:solidFill>
                <a:srgbClr val="FF0000"/>
              </a:solidFill>
            </a:endParaRPr>
          </a:p>
          <a:p>
            <a:pPr lvl="1"/>
            <a:r>
              <a:rPr lang="en-US" dirty="0" smtClean="0"/>
              <a:t>The MATLAB console window may gain focus when you click keys too fast. Use “</a:t>
            </a:r>
            <a:r>
              <a:rPr lang="en-US" u="sng" dirty="0" smtClean="0">
                <a:solidFill>
                  <a:schemeClr val="bg2"/>
                </a:solidFill>
                <a:latin typeface="Courier"/>
                <a:cs typeface="Courier"/>
              </a:rPr>
              <a:t>command+`</a:t>
            </a:r>
            <a:r>
              <a:rPr lang="en-US" dirty="0" smtClean="0"/>
              <a:t>” to switch back to it.</a:t>
            </a:r>
          </a:p>
          <a:p>
            <a:pPr lvl="1"/>
            <a:endParaRPr lang="en-US" dirty="0" smtClean="0"/>
          </a:p>
          <a:p>
            <a:pPr lvl="1"/>
            <a:r>
              <a:rPr lang="en-US" b="1" dirty="0">
                <a:solidFill>
                  <a:srgbClr val="FF0000"/>
                </a:solidFill>
              </a:rPr>
              <a:t>You can’t go back to a spindle once “q” or “p”. </a:t>
            </a:r>
            <a:r>
              <a:rPr lang="en-US" dirty="0"/>
              <a:t>So think twice before passing/finishing a spindle.</a:t>
            </a:r>
          </a:p>
        </p:txBody>
      </p:sp>
      <p:sp>
        <p:nvSpPr>
          <p:cNvPr id="8" name="Slide Number Placeholder 3"/>
          <p:cNvSpPr>
            <a:spLocks noGrp="1"/>
          </p:cNvSpPr>
          <p:nvPr>
            <p:ph type="sldNum" sz="quarter" idx="12"/>
          </p:nvPr>
        </p:nvSpPr>
        <p:spPr>
          <a:xfrm>
            <a:off x="8531788" y="5662615"/>
            <a:ext cx="548640" cy="396240"/>
          </a:xfrm>
        </p:spPr>
        <p:txBody>
          <a:bodyPr/>
          <a:lstStyle/>
          <a:p>
            <a:fld id="{6E2D2B3B-882E-40F3-A32F-6DD516915044}" type="slidenum">
              <a:rPr lang="en-US" smtClean="0">
                <a:solidFill>
                  <a:srgbClr val="FF0000"/>
                </a:solidFill>
              </a:rPr>
              <a:pPr/>
              <a:t>27</a:t>
            </a:fld>
            <a:endParaRPr lang="en-US" dirty="0">
              <a:solidFill>
                <a:srgbClr val="FF0000"/>
              </a:solidFill>
            </a:endParaRPr>
          </a:p>
        </p:txBody>
      </p:sp>
    </p:spTree>
    <p:extLst>
      <p:ext uri="{BB962C8B-B14F-4D97-AF65-F5344CB8AC3E}">
        <p14:creationId xmlns:p14="http://schemas.microsoft.com/office/powerpoint/2010/main" val="1446240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Spindle output</a:t>
            </a:r>
            <a:endParaRPr lang="en-US" dirty="0"/>
          </a:p>
        </p:txBody>
      </p:sp>
      <p:sp>
        <p:nvSpPr>
          <p:cNvPr id="3" name="Content Placeholder 2"/>
          <p:cNvSpPr>
            <a:spLocks noGrp="1"/>
          </p:cNvSpPr>
          <p:nvPr>
            <p:ph idx="1"/>
          </p:nvPr>
        </p:nvSpPr>
        <p:spPr>
          <a:xfrm>
            <a:off x="457200" y="1600200"/>
            <a:ext cx="7620000" cy="5257800"/>
          </a:xfrm>
        </p:spPr>
        <p:txBody>
          <a:bodyPr>
            <a:normAutofit/>
          </a:bodyPr>
          <a:lstStyle/>
          <a:p>
            <a:r>
              <a:rPr lang="en-US" dirty="0" smtClean="0"/>
              <a:t>Once you’ve done the definition for all spindles in the folder,</a:t>
            </a:r>
            <a:r>
              <a:rPr lang="en-US" dirty="0"/>
              <a:t> </a:t>
            </a:r>
            <a:r>
              <a:rPr lang="en-US" dirty="0" smtClean="0"/>
              <a:t>an output file (.</a:t>
            </a:r>
            <a:r>
              <a:rPr lang="en-US" dirty="0" err="1" smtClean="0"/>
              <a:t>eps</a:t>
            </a:r>
            <a:r>
              <a:rPr lang="en-US" dirty="0" smtClean="0"/>
              <a:t>) will be saved for each spindle. See example next page.</a:t>
            </a:r>
          </a:p>
          <a:p>
            <a:endParaRPr lang="en-US" dirty="0"/>
          </a:p>
          <a:p>
            <a:r>
              <a:rPr lang="en-US" dirty="0" smtClean="0"/>
              <a:t>The output file includes the image of the spindle (rotated), the 5 lines drawn on top of the image, parameters used, and the quantitated traces. Although printing out the output is costly (color printing, black background), it is a good record.</a:t>
            </a:r>
          </a:p>
          <a:p>
            <a:endParaRPr lang="en-US" dirty="0"/>
          </a:p>
          <a:p>
            <a:r>
              <a:rPr lang="en-US" dirty="0" smtClean="0"/>
              <a:t>Outputs are saved to </a:t>
            </a:r>
            <a:r>
              <a:rPr lang="en-US" dirty="0" smtClean="0">
                <a:latin typeface="Courier"/>
                <a:cs typeface="Courier"/>
              </a:rPr>
              <a:t>“</a:t>
            </a:r>
            <a:r>
              <a:rPr lang="en-US" dirty="0" err="1" smtClean="0">
                <a:latin typeface="Courier"/>
                <a:cs typeface="Courier"/>
              </a:rPr>
              <a:t>Prefix_analysis</a:t>
            </a:r>
            <a:r>
              <a:rPr lang="en-US" dirty="0" smtClean="0">
                <a:latin typeface="Courier"/>
                <a:cs typeface="Courier"/>
              </a:rPr>
              <a:t>/summary”</a:t>
            </a:r>
            <a:r>
              <a:rPr lang="en-US" dirty="0" smtClean="0"/>
              <a:t> with same name as spindle, e.g. </a:t>
            </a:r>
            <a:r>
              <a:rPr lang="en-US" dirty="0" smtClean="0">
                <a:latin typeface="Courier"/>
                <a:cs typeface="Courier"/>
              </a:rPr>
              <a:t>“3. M+</a:t>
            </a:r>
            <a:r>
              <a:rPr lang="en-US" dirty="0" smtClean="0">
                <a:latin typeface="Courier"/>
                <a:cs typeface="Courier"/>
              </a:rPr>
              <a:t>F2MCAK_analysis/</a:t>
            </a:r>
            <a:r>
              <a:rPr lang="en-US" dirty="0" smtClean="0">
                <a:latin typeface="Courier"/>
                <a:cs typeface="Courier"/>
              </a:rPr>
              <a:t>summary/3. M+F2MCAK_002.eps”</a:t>
            </a:r>
            <a:r>
              <a:rPr lang="en-US" dirty="0" smtClean="0">
                <a:latin typeface="Arial"/>
                <a:cs typeface="Arial"/>
              </a:rPr>
              <a:t> (not same folder as TIF data).</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28</a:t>
            </a:fld>
            <a:endParaRPr lang="en-US" dirty="0">
              <a:solidFill>
                <a:srgbClr val="FF0000"/>
              </a:solidFill>
            </a:endParaRPr>
          </a:p>
        </p:txBody>
      </p:sp>
    </p:spTree>
    <p:extLst>
      <p:ext uri="{BB962C8B-B14F-4D97-AF65-F5344CB8AC3E}">
        <p14:creationId xmlns:p14="http://schemas.microsoft.com/office/powerpoint/2010/main" val="219760575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file</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29</a:t>
            </a:fld>
            <a:endParaRPr lang="en-US" dirty="0">
              <a:solidFill>
                <a:srgbClr val="FF0000"/>
              </a:solidFill>
            </a:endParaRPr>
          </a:p>
        </p:txBody>
      </p:sp>
      <p:pic>
        <p:nvPicPr>
          <p:cNvPr id="5" name="Picture 4" descr="3.M+FMCAK3.M+FMCAK_002.eps"/>
          <p:cNvPicPr>
            <a:picLocks noChangeAspect="1"/>
          </p:cNvPicPr>
          <p:nvPr/>
        </p:nvPicPr>
        <p:blipFill rotWithShape="1">
          <a:blip r:embed="rId2">
            <a:extLst>
              <a:ext uri="{28A0092B-C50C-407E-A947-70E740481C1C}">
                <a14:useLocalDpi xmlns:a14="http://schemas.microsoft.com/office/drawing/2010/main" val="0"/>
              </a:ext>
            </a:extLst>
          </a:blip>
          <a:srcRect t="8274" b="12213"/>
          <a:stretch/>
        </p:blipFill>
        <p:spPr>
          <a:xfrm rot="5400000">
            <a:off x="797345" y="-633485"/>
            <a:ext cx="6858000" cy="8179590"/>
          </a:xfrm>
          <a:prstGeom prst="rect">
            <a:avLst/>
          </a:prstGeom>
        </p:spPr>
      </p:pic>
    </p:spTree>
    <p:extLst>
      <p:ext uri="{BB962C8B-B14F-4D97-AF65-F5344CB8AC3E}">
        <p14:creationId xmlns:p14="http://schemas.microsoft.com/office/powerpoint/2010/main" val="36603147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err="1" smtClean="0"/>
              <a:t>SpindleUtil</a:t>
            </a:r>
            <a:r>
              <a:rPr lang="en-US" dirty="0" smtClean="0"/>
              <a:t> is a set of MATLAB scripts to facilitate the process of spindle line-scan quantitation. It is aimed to improve the productivity by replacing the “traditional” way of manually draw lines in </a:t>
            </a:r>
            <a:r>
              <a:rPr lang="en-US" dirty="0" err="1" smtClean="0"/>
              <a:t>MetaMorph</a:t>
            </a:r>
            <a:r>
              <a:rPr lang="en-US" dirty="0" smtClean="0"/>
              <a:t> and process data by hand using Excel.</a:t>
            </a:r>
          </a:p>
          <a:p>
            <a:endParaRPr lang="en-US" dirty="0" smtClean="0"/>
          </a:p>
          <a:p>
            <a:r>
              <a:rPr lang="en-US" dirty="0" err="1" smtClean="0"/>
              <a:t>SpindleUtil</a:t>
            </a:r>
            <a:r>
              <a:rPr lang="en-US" dirty="0" smtClean="0"/>
              <a:t> makes it much easier in rotating the image to position poles vertically. It also introduces box-scan, as well as the line-scan as a comparison.</a:t>
            </a:r>
          </a:p>
          <a:p>
            <a:r>
              <a:rPr lang="en-US" dirty="0" err="1" smtClean="0"/>
              <a:t>SpindleUtil</a:t>
            </a:r>
            <a:r>
              <a:rPr lang="en-US" dirty="0" smtClean="0"/>
              <a:t> automates the quantitation, data visualization, comparison, and data management, making it all done in MATLAB. </a:t>
            </a:r>
            <a:endParaRPr lang="en-US" dirty="0"/>
          </a:p>
        </p:txBody>
      </p:sp>
      <p:sp>
        <p:nvSpPr>
          <p:cNvPr id="5" name="Slide Number Placeholder 4"/>
          <p:cNvSpPr>
            <a:spLocks noGrp="1"/>
          </p:cNvSpPr>
          <p:nvPr>
            <p:ph type="sldNum" sz="quarter" idx="12"/>
          </p:nvPr>
        </p:nvSpPr>
        <p:spPr/>
        <p:txBody>
          <a:bodyPr/>
          <a:lstStyle/>
          <a:p>
            <a:fld id="{6E2D2B3B-882E-40F3-A32F-6DD516915044}" type="slidenum">
              <a:rPr lang="en-US" smtClean="0">
                <a:solidFill>
                  <a:srgbClr val="FF0000"/>
                </a:solidFill>
              </a:rPr>
              <a:pPr/>
              <a:t>3</a:t>
            </a:fld>
            <a:endParaRPr lang="en-US">
              <a:solidFill>
                <a:srgbClr val="FF0000"/>
              </a:solidFill>
            </a:endParaRPr>
          </a:p>
        </p:txBody>
      </p:sp>
    </p:spTree>
    <p:extLst>
      <p:ext uri="{BB962C8B-B14F-4D97-AF65-F5344CB8AC3E}">
        <p14:creationId xmlns:p14="http://schemas.microsoft.com/office/powerpoint/2010/main" val="2859424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First 2 plots are the fluorescence intensity from pole-to-pole, averaged by box-scan and line-scan, respectively.</a:t>
            </a:r>
          </a:p>
          <a:p>
            <a:r>
              <a:rPr lang="en-US" dirty="0" smtClean="0"/>
              <a:t>X-axis is the pole length in pixels; Y-axis is the averaged fluorescence. Again, box-scan averaged all columns while line-scan only samples 3 columns.</a:t>
            </a:r>
          </a:p>
          <a:p>
            <a:endParaRPr lang="en-US" dirty="0"/>
          </a:p>
          <a:p>
            <a:r>
              <a:rPr lang="en-US" dirty="0" smtClean="0"/>
              <a:t>The 3</a:t>
            </a:r>
            <a:r>
              <a:rPr lang="en-US" baseline="30000" dirty="0" smtClean="0"/>
              <a:t>rd</a:t>
            </a:r>
            <a:r>
              <a:rPr lang="en-US" dirty="0" smtClean="0"/>
              <a:t> plot is the </a:t>
            </a:r>
            <a:r>
              <a:rPr lang="en-US" dirty="0">
                <a:solidFill>
                  <a:srgbClr val="008000"/>
                </a:solidFill>
              </a:rPr>
              <a:t>FITC</a:t>
            </a:r>
            <a:r>
              <a:rPr lang="en-US" dirty="0" smtClean="0"/>
              <a:t>/</a:t>
            </a:r>
            <a:r>
              <a:rPr lang="en-US" dirty="0" err="1" smtClean="0">
                <a:solidFill>
                  <a:srgbClr val="FF0000"/>
                </a:solidFill>
              </a:rPr>
              <a:t>TexRd</a:t>
            </a:r>
            <a:r>
              <a:rPr lang="en-US" dirty="0" smtClean="0"/>
              <a:t> ratio (assuming that </a:t>
            </a:r>
            <a:r>
              <a:rPr lang="en-US" dirty="0" smtClean="0">
                <a:solidFill>
                  <a:srgbClr val="008000"/>
                </a:solidFill>
              </a:rPr>
              <a:t>FITC</a:t>
            </a:r>
            <a:r>
              <a:rPr lang="en-US" dirty="0" smtClean="0"/>
              <a:t> channel is protein of interest and </a:t>
            </a:r>
            <a:r>
              <a:rPr lang="en-US" dirty="0" smtClean="0">
                <a:solidFill>
                  <a:srgbClr val="FF0000"/>
                </a:solidFill>
              </a:rPr>
              <a:t>Texas Red</a:t>
            </a:r>
            <a:r>
              <a:rPr lang="en-US" dirty="0" smtClean="0"/>
              <a:t> </a:t>
            </a:r>
            <a:r>
              <a:rPr lang="en-US" dirty="0" smtClean="0"/>
              <a:t>is labeled MTs). Ratio at each pixel position is calculated by dividing the </a:t>
            </a:r>
            <a:r>
              <a:rPr lang="en-US" dirty="0" smtClean="0">
                <a:solidFill>
                  <a:srgbClr val="008000"/>
                </a:solidFill>
              </a:rPr>
              <a:t>FITC </a:t>
            </a:r>
            <a:r>
              <a:rPr lang="en-US" dirty="0" smtClean="0"/>
              <a:t>intensity </a:t>
            </a:r>
            <a:r>
              <a:rPr lang="en-US" dirty="0" smtClean="0"/>
              <a:t>by </a:t>
            </a:r>
            <a:r>
              <a:rPr lang="en-US" dirty="0" err="1">
                <a:solidFill>
                  <a:srgbClr val="FF0000"/>
                </a:solidFill>
              </a:rPr>
              <a:t>TexRd</a:t>
            </a:r>
            <a:r>
              <a:rPr lang="en-US" dirty="0" smtClean="0"/>
              <a:t>. </a:t>
            </a:r>
            <a:r>
              <a:rPr lang="en-US" dirty="0" smtClean="0"/>
              <a:t>X-axis is normalized to 0%-to-100% and the </a:t>
            </a:r>
            <a:r>
              <a:rPr lang="en-US" dirty="0" smtClean="0">
                <a:latin typeface="Courier"/>
                <a:cs typeface="Courier"/>
              </a:rPr>
              <a:t>POLE_PORTION</a:t>
            </a:r>
            <a:r>
              <a:rPr lang="en-US" dirty="0" smtClean="0"/>
              <a:t> line is drawn for reference.</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30</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Spindle output</a:t>
            </a:r>
            <a:endParaRPr lang="en-US" dirty="0"/>
          </a:p>
        </p:txBody>
      </p:sp>
    </p:spTree>
    <p:extLst>
      <p:ext uri="{BB962C8B-B14F-4D97-AF65-F5344CB8AC3E}">
        <p14:creationId xmlns:p14="http://schemas.microsoft.com/office/powerpoint/2010/main" val="106041241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2: Data Processing</a:t>
            </a:r>
            <a:endParaRPr lang="en-US" dirty="0"/>
          </a:p>
        </p:txBody>
      </p:sp>
      <p:sp>
        <p:nvSpPr>
          <p:cNvPr id="3" name="Content Placeholder 2"/>
          <p:cNvSpPr>
            <a:spLocks noGrp="1"/>
          </p:cNvSpPr>
          <p:nvPr>
            <p:ph idx="1"/>
          </p:nvPr>
        </p:nvSpPr>
        <p:spPr/>
        <p:txBody>
          <a:bodyPr/>
          <a:lstStyle/>
          <a:p>
            <a:r>
              <a:rPr lang="en-US" dirty="0" smtClean="0"/>
              <a:t>In this section, we will go over the pipeline of data processing, which is from quantitated traces to normalized </a:t>
            </a:r>
            <a:r>
              <a:rPr lang="en-US" dirty="0">
                <a:solidFill>
                  <a:srgbClr val="008000"/>
                </a:solidFill>
              </a:rPr>
              <a:t>FITC</a:t>
            </a:r>
            <a:r>
              <a:rPr lang="en-US" dirty="0" smtClean="0"/>
              <a:t>/</a:t>
            </a:r>
            <a:r>
              <a:rPr lang="en-US" dirty="0" err="1" smtClean="0">
                <a:solidFill>
                  <a:srgbClr val="FF0000"/>
                </a:solidFill>
              </a:rPr>
              <a:t>TexRd</a:t>
            </a:r>
            <a:r>
              <a:rPr lang="en-US" dirty="0" smtClean="0">
                <a:solidFill>
                  <a:srgbClr val="FF0000"/>
                </a:solidFill>
              </a:rPr>
              <a:t> </a:t>
            </a:r>
            <a:r>
              <a:rPr lang="en-US" dirty="0" smtClean="0"/>
              <a:t>ratio.</a:t>
            </a:r>
          </a:p>
          <a:p>
            <a:endParaRPr lang="en-US" dirty="0" smtClean="0"/>
          </a:p>
          <a:p>
            <a:r>
              <a:rPr lang="en-US" dirty="0" smtClean="0"/>
              <a:t>Related scripts are in folder: </a:t>
            </a:r>
          </a:p>
          <a:p>
            <a:pPr marL="114300" indent="0">
              <a:buNone/>
            </a:pPr>
            <a:r>
              <a:rPr lang="en-US" dirty="0"/>
              <a:t>	</a:t>
            </a:r>
            <a:r>
              <a:rPr lang="en-US" dirty="0" smtClean="0"/>
              <a:t>Scripts/</a:t>
            </a:r>
            <a:r>
              <a:rPr lang="en-US" dirty="0" err="1" smtClean="0"/>
              <a:t>SpindleQuantify</a:t>
            </a:r>
            <a:r>
              <a:rPr lang="en-US" dirty="0" smtClean="0"/>
              <a:t>/</a:t>
            </a:r>
            <a:r>
              <a:rPr lang="en-US" dirty="0" err="1" smtClean="0"/>
              <a:t>DataProcess</a:t>
            </a:r>
            <a:endParaRPr lang="en-US" dirty="0" smtClean="0"/>
          </a:p>
          <a:p>
            <a:r>
              <a:rPr lang="en-US" dirty="0" smtClean="0"/>
              <a:t>However, you will still be using a master function </a:t>
            </a:r>
            <a:r>
              <a:rPr lang="en-US" dirty="0" err="1" smtClean="0">
                <a:solidFill>
                  <a:schemeClr val="accent6"/>
                </a:solidFill>
                <a:latin typeface="Courier"/>
                <a:cs typeface="Courier"/>
              </a:rPr>
              <a:t>spindle_mat_analysis</a:t>
            </a:r>
            <a:r>
              <a:rPr lang="en-US" dirty="0" smtClean="0"/>
              <a:t>, instead of any individual functions in the above folder (continuously from section 1).</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31</a:t>
            </a:fld>
            <a:endParaRPr lang="en-US" dirty="0">
              <a:solidFill>
                <a:srgbClr val="FF0000"/>
              </a:solidFill>
            </a:endParaRPr>
          </a:p>
        </p:txBody>
      </p:sp>
    </p:spTree>
    <p:extLst>
      <p:ext uri="{BB962C8B-B14F-4D97-AF65-F5344CB8AC3E}">
        <p14:creationId xmlns:p14="http://schemas.microsoft.com/office/powerpoint/2010/main" val="385596894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the ratio</a:t>
            </a:r>
            <a:endParaRPr lang="en-US" dirty="0"/>
          </a:p>
        </p:txBody>
      </p:sp>
      <p:sp>
        <p:nvSpPr>
          <p:cNvPr id="3" name="Content Placeholder 2"/>
          <p:cNvSpPr>
            <a:spLocks noGrp="1"/>
          </p:cNvSpPr>
          <p:nvPr>
            <p:ph idx="1"/>
          </p:nvPr>
        </p:nvSpPr>
        <p:spPr/>
        <p:txBody>
          <a:bodyPr/>
          <a:lstStyle/>
          <a:p>
            <a:r>
              <a:rPr lang="en-US" dirty="0" smtClean="0"/>
              <a:t>As described in the previous section, </a:t>
            </a:r>
            <a:r>
              <a:rPr lang="en-US" dirty="0" smtClean="0">
                <a:solidFill>
                  <a:srgbClr val="008000"/>
                </a:solidFill>
              </a:rPr>
              <a:t>FITC</a:t>
            </a:r>
            <a:r>
              <a:rPr lang="en-US" dirty="0"/>
              <a:t>/</a:t>
            </a:r>
            <a:r>
              <a:rPr lang="en-US" dirty="0" err="1">
                <a:solidFill>
                  <a:srgbClr val="FF0000"/>
                </a:solidFill>
              </a:rPr>
              <a:t>TexRd</a:t>
            </a:r>
            <a:r>
              <a:rPr lang="en-US" dirty="0">
                <a:solidFill>
                  <a:srgbClr val="FF0000"/>
                </a:solidFill>
              </a:rPr>
              <a:t> </a:t>
            </a:r>
            <a:r>
              <a:rPr lang="en-US" dirty="0" smtClean="0"/>
              <a:t> </a:t>
            </a:r>
            <a:r>
              <a:rPr lang="en-US" dirty="0" smtClean="0"/>
              <a:t>ratio of each spindle is calculated by simple division. </a:t>
            </a:r>
            <a:endParaRPr lang="en-US" dirty="0"/>
          </a:p>
          <a:p>
            <a:r>
              <a:rPr lang="en-US" dirty="0" smtClean="0"/>
              <a:t>However, the ratio of each spindle cannot be averaged directly since the length of each spindle (pole-to-pole distance in pixels) are different, thus the number of points in the (0%-to-100%) range is different.</a:t>
            </a:r>
          </a:p>
          <a:p>
            <a:r>
              <a:rPr lang="en-US" dirty="0" smtClean="0"/>
              <a:t>To solve the problem, we group the data points in the ratio trace to 100 bins first, then average the binned ratio trace across spindles.</a:t>
            </a:r>
          </a:p>
          <a:p>
            <a:endParaRPr lang="en-US" dirty="0"/>
          </a:p>
          <a:p>
            <a:r>
              <a:rPr lang="en-US" dirty="0" smtClean="0"/>
              <a:t>This is done by </a:t>
            </a:r>
            <a:r>
              <a:rPr lang="en-US" dirty="0" err="1" smtClean="0">
                <a:solidFill>
                  <a:srgbClr val="7E13E3"/>
                </a:solidFill>
                <a:latin typeface="Courier"/>
                <a:cs typeface="Courier"/>
              </a:rPr>
              <a:t>spindle_mat_average_ratio</a:t>
            </a:r>
            <a:r>
              <a:rPr lang="en-US" dirty="0" smtClean="0">
                <a:solidFill>
                  <a:srgbClr val="7E13E3"/>
                </a:solidFill>
              </a:rPr>
              <a:t> </a:t>
            </a:r>
            <a:r>
              <a:rPr lang="en-US" dirty="0" smtClean="0"/>
              <a:t>function, with a default </a:t>
            </a:r>
            <a:r>
              <a:rPr lang="en-US" dirty="0" smtClean="0">
                <a:latin typeface="Courier"/>
                <a:cs typeface="Courier"/>
              </a:rPr>
              <a:t>NUM_BIN = </a:t>
            </a:r>
            <a:r>
              <a:rPr lang="en-US" dirty="0" smtClean="0">
                <a:solidFill>
                  <a:schemeClr val="bg2">
                    <a:lumMod val="75000"/>
                  </a:schemeClr>
                </a:solidFill>
                <a:latin typeface="Courier"/>
                <a:cs typeface="Courier"/>
              </a:rPr>
              <a:t>100</a:t>
            </a:r>
            <a:r>
              <a:rPr lang="en-US" dirty="0" smtClean="0"/>
              <a:t>.</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32</a:t>
            </a:fld>
            <a:endParaRPr lang="en-US" dirty="0">
              <a:solidFill>
                <a:srgbClr val="FF0000"/>
              </a:solidFill>
            </a:endParaRPr>
          </a:p>
        </p:txBody>
      </p:sp>
    </p:spTree>
    <p:extLst>
      <p:ext uri="{BB962C8B-B14F-4D97-AF65-F5344CB8AC3E}">
        <p14:creationId xmlns:p14="http://schemas.microsoft.com/office/powerpoint/2010/main" val="912339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Briefly, the grouping into bins is simple:</a:t>
            </a:r>
          </a:p>
          <a:p>
            <a:pPr lvl="1"/>
            <a:r>
              <a:rPr lang="en-US" dirty="0" smtClean="0"/>
              <a:t>Divide 0%-100% into 100 bins (1% each);</a:t>
            </a:r>
          </a:p>
          <a:p>
            <a:pPr lvl="1"/>
            <a:r>
              <a:rPr lang="en-US" dirty="0" smtClean="0"/>
              <a:t>Find the data points in the original ratio in each bin;</a:t>
            </a:r>
          </a:p>
          <a:p>
            <a:pPr lvl="1"/>
            <a:r>
              <a:rPr lang="en-US" dirty="0" smtClean="0"/>
              <a:t>Assign ratio of each (1%) bin by averaging the ratio data points fall in the bin.</a:t>
            </a:r>
          </a:p>
          <a:p>
            <a:pPr lvl="1"/>
            <a:endParaRPr lang="en-US" dirty="0"/>
          </a:p>
          <a:p>
            <a:r>
              <a:rPr lang="en-US" dirty="0" smtClean="0"/>
              <a:t>Usually, the pole-to-pole distance in pixels is larger than 100. So each 1% bin will have at least one ratio data points.</a:t>
            </a:r>
          </a:p>
          <a:p>
            <a:endParaRPr lang="en-US" dirty="0"/>
          </a:p>
          <a:p>
            <a:r>
              <a:rPr lang="en-US" dirty="0" smtClean="0"/>
              <a:t>In the end, an average of ratio of all spindles is calculated and plotted (as well as </a:t>
            </a:r>
            <a:r>
              <a:rPr lang="en-US" u="sng" dirty="0" smtClean="0"/>
              <a:t>standard deviation</a:t>
            </a:r>
            <a:r>
              <a:rPr lang="en-US" dirty="0" smtClean="0"/>
              <a:t>).</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33</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Calculating the ratio</a:t>
            </a:r>
            <a:endParaRPr lang="en-US" dirty="0"/>
          </a:p>
        </p:txBody>
      </p:sp>
    </p:spTree>
    <p:extLst>
      <p:ext uri="{BB962C8B-B14F-4D97-AF65-F5344CB8AC3E}">
        <p14:creationId xmlns:p14="http://schemas.microsoft.com/office/powerpoint/2010/main" val="1795030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 example output is in next page.</a:t>
            </a:r>
          </a:p>
          <a:p>
            <a:r>
              <a:rPr lang="en-US" dirty="0" smtClean="0"/>
              <a:t>For box-scan and line-scan, the averaged ratio (across spindles) is colored in black and overlaid to all individual ratio traces.</a:t>
            </a:r>
          </a:p>
          <a:p>
            <a:r>
              <a:rPr lang="en-US" dirty="0" smtClean="0"/>
              <a:t>The averaged ratio is plotted against each other (box-scan vs. line-scan) with error bars.</a:t>
            </a:r>
          </a:p>
          <a:p>
            <a:endParaRPr lang="en-US" dirty="0"/>
          </a:p>
          <a:p>
            <a:r>
              <a:rPr lang="en-US" dirty="0" smtClean="0"/>
              <a:t>Overall, the box-scan and line-scan agrees in trends, while box-scan has smaller errors.</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34</a:t>
            </a:fld>
            <a:endParaRPr lang="en-US" dirty="0">
              <a:solidFill>
                <a:srgbClr val="FF0000"/>
              </a:solidFill>
            </a:endParaRPr>
          </a:p>
        </p:txBody>
      </p:sp>
      <p:sp>
        <p:nvSpPr>
          <p:cNvPr id="7" name="Title 1"/>
          <p:cNvSpPr>
            <a:spLocks noGrp="1"/>
          </p:cNvSpPr>
          <p:nvPr>
            <p:ph type="title"/>
          </p:nvPr>
        </p:nvSpPr>
        <p:spPr>
          <a:xfrm>
            <a:off x="457200" y="274638"/>
            <a:ext cx="7620000" cy="1143000"/>
          </a:xfrm>
        </p:spPr>
        <p:txBody>
          <a:bodyPr/>
          <a:lstStyle/>
          <a:p>
            <a:r>
              <a:rPr lang="en-US" dirty="0" smtClean="0"/>
              <a:t>Calculating the ratio</a:t>
            </a:r>
            <a:endParaRPr lang="en-US" dirty="0"/>
          </a:p>
        </p:txBody>
      </p:sp>
    </p:spTree>
    <p:extLst>
      <p:ext uri="{BB962C8B-B14F-4D97-AF65-F5344CB8AC3E}">
        <p14:creationId xmlns:p14="http://schemas.microsoft.com/office/powerpoint/2010/main" val="164797407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35</a:t>
            </a:fld>
            <a:endParaRPr lang="en-US" dirty="0">
              <a:solidFill>
                <a:srgbClr val="FF0000"/>
              </a:solidFill>
            </a:endParaRPr>
          </a:p>
        </p:txBody>
      </p:sp>
      <p:pic>
        <p:nvPicPr>
          <p:cNvPr id="3" name="Picture 2" descr="ratio.eps"/>
          <p:cNvPicPr>
            <a:picLocks noChangeAspect="1"/>
          </p:cNvPicPr>
          <p:nvPr/>
        </p:nvPicPr>
        <p:blipFill rotWithShape="1">
          <a:blip r:embed="rId2">
            <a:extLst>
              <a:ext uri="{28A0092B-C50C-407E-A947-70E740481C1C}">
                <a14:useLocalDpi xmlns:a14="http://schemas.microsoft.com/office/drawing/2010/main" val="0"/>
              </a:ext>
            </a:extLst>
          </a:blip>
          <a:srcRect t="9454" b="8112"/>
          <a:stretch/>
        </p:blipFill>
        <p:spPr>
          <a:xfrm rot="5400000">
            <a:off x="862785" y="-811003"/>
            <a:ext cx="6858000" cy="8480006"/>
          </a:xfrm>
          <a:prstGeom prst="rect">
            <a:avLst/>
          </a:prstGeom>
        </p:spPr>
      </p:pic>
    </p:spTree>
    <p:extLst>
      <p:ext uri="{BB962C8B-B14F-4D97-AF65-F5344CB8AC3E}">
        <p14:creationId xmlns:p14="http://schemas.microsoft.com/office/powerpoint/2010/main" val="177222443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Notes</a:t>
            </a:r>
            <a:r>
              <a:rPr lang="en-US" dirty="0" smtClean="0"/>
              <a:t>:</a:t>
            </a:r>
          </a:p>
          <a:p>
            <a:pPr lvl="1"/>
            <a:r>
              <a:rPr lang="en-US" dirty="0" smtClean="0"/>
              <a:t>The averaged ratio is across all “good” spindles in the folder, not discriminating “regular vs. splayed”. For such selection, see “pick spindles to plot” page.</a:t>
            </a:r>
          </a:p>
          <a:p>
            <a:pPr lvl="1"/>
            <a:r>
              <a:rPr lang="en-US" dirty="0" smtClean="0"/>
              <a:t>Ratio plot </a:t>
            </a:r>
            <a:r>
              <a:rPr lang="en-US" dirty="0"/>
              <a:t>is saved </a:t>
            </a:r>
            <a:r>
              <a:rPr lang="en-US" dirty="0" smtClean="0"/>
              <a:t>as </a:t>
            </a:r>
            <a:r>
              <a:rPr lang="en-US" dirty="0" smtClean="0">
                <a:latin typeface="Courier"/>
                <a:cs typeface="Courier"/>
              </a:rPr>
              <a:t>“</a:t>
            </a:r>
            <a:r>
              <a:rPr lang="en-US" dirty="0" err="1">
                <a:latin typeface="Courier"/>
                <a:cs typeface="Courier"/>
              </a:rPr>
              <a:t>Prefix_analysis</a:t>
            </a:r>
            <a:r>
              <a:rPr lang="en-US" dirty="0" smtClean="0">
                <a:latin typeface="Courier"/>
                <a:cs typeface="Courier"/>
              </a:rPr>
              <a:t>/</a:t>
            </a:r>
            <a:r>
              <a:rPr lang="en-US" dirty="0" err="1" smtClean="0">
                <a:latin typeface="Courier"/>
                <a:cs typeface="Courier"/>
              </a:rPr>
              <a:t>ratio.eps</a:t>
            </a:r>
            <a:r>
              <a:rPr lang="en-US" dirty="0" smtClean="0">
                <a:latin typeface="Courier"/>
                <a:cs typeface="Courier"/>
              </a:rPr>
              <a:t>”</a:t>
            </a:r>
            <a:r>
              <a:rPr lang="en-US" dirty="0" smtClean="0"/>
              <a:t>.</a:t>
            </a:r>
          </a:p>
          <a:p>
            <a:pPr lvl="1"/>
            <a:endParaRPr lang="en-US" dirty="0" smtClean="0"/>
          </a:p>
          <a:p>
            <a:pPr lvl="1"/>
            <a:r>
              <a:rPr lang="en-US" dirty="0" smtClean="0"/>
              <a:t>Screen log is saved as </a:t>
            </a:r>
            <a:r>
              <a:rPr lang="en-US" dirty="0">
                <a:latin typeface="Courier"/>
                <a:cs typeface="Courier"/>
              </a:rPr>
              <a:t>“</a:t>
            </a:r>
            <a:r>
              <a:rPr lang="en-US" dirty="0" err="1">
                <a:latin typeface="Courier"/>
                <a:cs typeface="Courier"/>
              </a:rPr>
              <a:t>Prefix_analysis</a:t>
            </a:r>
            <a:r>
              <a:rPr lang="en-US" dirty="0" smtClean="0">
                <a:latin typeface="Courier"/>
                <a:cs typeface="Courier"/>
              </a:rPr>
              <a:t>/</a:t>
            </a:r>
            <a:r>
              <a:rPr lang="en-US" dirty="0" err="1" smtClean="0">
                <a:latin typeface="Courier"/>
                <a:cs typeface="Courier"/>
              </a:rPr>
              <a:t>log.txt</a:t>
            </a:r>
            <a:r>
              <a:rPr lang="en-US" dirty="0" smtClean="0">
                <a:latin typeface="Courier"/>
                <a:cs typeface="Courier"/>
              </a:rPr>
              <a:t>”</a:t>
            </a:r>
            <a:r>
              <a:rPr lang="en-US" dirty="0" smtClean="0"/>
              <a:t>.</a:t>
            </a:r>
          </a:p>
          <a:p>
            <a:pPr lvl="1"/>
            <a:r>
              <a:rPr lang="en-US" dirty="0" smtClean="0"/>
              <a:t>MATLAB data is saved as </a:t>
            </a:r>
            <a:r>
              <a:rPr lang="en-US" dirty="0">
                <a:latin typeface="Courier"/>
                <a:cs typeface="Courier"/>
              </a:rPr>
              <a:t>“</a:t>
            </a:r>
            <a:r>
              <a:rPr lang="en-US" dirty="0" err="1">
                <a:latin typeface="Courier"/>
                <a:cs typeface="Courier"/>
              </a:rPr>
              <a:t>Prefix_analysis</a:t>
            </a:r>
            <a:r>
              <a:rPr lang="en-US" dirty="0" smtClean="0">
                <a:latin typeface="Courier"/>
                <a:cs typeface="Courier"/>
              </a:rPr>
              <a:t>/</a:t>
            </a:r>
            <a:r>
              <a:rPr lang="en-US" dirty="0" err="1" smtClean="0">
                <a:latin typeface="Courier"/>
                <a:cs typeface="Courier"/>
              </a:rPr>
              <a:t>save.mat</a:t>
            </a:r>
            <a:r>
              <a:rPr lang="en-US" dirty="0" smtClean="0">
                <a:latin typeface="Courier"/>
                <a:cs typeface="Courier"/>
              </a:rPr>
              <a:t>”</a:t>
            </a:r>
            <a:r>
              <a:rPr lang="en-US" dirty="0" smtClean="0"/>
              <a:t>. (see “MATLAB data structure” page)</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36</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Calculating the ratio</a:t>
            </a:r>
            <a:endParaRPr lang="en-US" dirty="0"/>
          </a:p>
        </p:txBody>
      </p:sp>
    </p:spTree>
    <p:extLst>
      <p:ext uri="{BB962C8B-B14F-4D97-AF65-F5344CB8AC3E}">
        <p14:creationId xmlns:p14="http://schemas.microsoft.com/office/powerpoint/2010/main" val="164436697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 spindles to plot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may need to pick a subset of spindles in a folder and calculate statistics of the subset, instead of the mixture of all “good” spindles.</a:t>
            </a:r>
          </a:p>
          <a:p>
            <a:r>
              <a:rPr lang="en-US" dirty="0" smtClean="0"/>
              <a:t>To do so, </a:t>
            </a:r>
            <a:r>
              <a:rPr lang="en-US" dirty="0"/>
              <a:t>you will </a:t>
            </a:r>
            <a:r>
              <a:rPr lang="en-US" dirty="0" smtClean="0"/>
              <a:t>use </a:t>
            </a:r>
            <a:r>
              <a:rPr lang="en-US" dirty="0"/>
              <a:t>an all-in-one </a:t>
            </a:r>
            <a:r>
              <a:rPr lang="en-US" dirty="0" smtClean="0"/>
              <a:t>function:</a:t>
            </a:r>
            <a:endParaRPr lang="en-US" dirty="0"/>
          </a:p>
          <a:p>
            <a:endParaRPr lang="en-US" dirty="0"/>
          </a:p>
          <a:p>
            <a:r>
              <a:rPr lang="en-US" dirty="0"/>
              <a:t>Usage: </a:t>
            </a:r>
          </a:p>
          <a:p>
            <a:pPr marL="114300" indent="0">
              <a:buNone/>
            </a:pPr>
            <a:r>
              <a:rPr lang="en-US" b="1" dirty="0">
                <a:solidFill>
                  <a:schemeClr val="accent6"/>
                </a:solidFill>
                <a:latin typeface="Courier"/>
                <a:cs typeface="Courier"/>
              </a:rPr>
              <a:t>	</a:t>
            </a:r>
            <a:r>
              <a:rPr lang="en-US" b="1" dirty="0" err="1" smtClean="0">
                <a:solidFill>
                  <a:schemeClr val="tx2">
                    <a:lumMod val="75000"/>
                  </a:schemeClr>
                </a:solidFill>
                <a:latin typeface="Courier"/>
                <a:cs typeface="Courier"/>
              </a:rPr>
              <a:t>obj_select</a:t>
            </a:r>
            <a:r>
              <a:rPr lang="en-US" b="1" dirty="0" smtClean="0">
                <a:solidFill>
                  <a:schemeClr val="tx2">
                    <a:lumMod val="75000"/>
                  </a:schemeClr>
                </a:solidFill>
                <a:latin typeface="Courier"/>
                <a:cs typeface="Courier"/>
              </a:rPr>
              <a:t> = </a:t>
            </a:r>
            <a:r>
              <a:rPr lang="en-US" b="1" dirty="0" err="1" smtClean="0">
                <a:solidFill>
                  <a:schemeClr val="accent6"/>
                </a:solidFill>
                <a:latin typeface="Courier"/>
                <a:cs typeface="Courier"/>
              </a:rPr>
              <a:t>spindle_mat_pick</a:t>
            </a:r>
            <a:r>
              <a:rPr lang="en-US" b="1" dirty="0" smtClean="0">
                <a:solidFill>
                  <a:schemeClr val="accent6"/>
                </a:solidFill>
                <a:latin typeface="Courier"/>
                <a:cs typeface="Courier"/>
              </a:rPr>
              <a:t> </a:t>
            </a:r>
            <a:r>
              <a:rPr lang="en-US" b="1" dirty="0" smtClean="0">
                <a:latin typeface="Courier"/>
                <a:cs typeface="Courier"/>
              </a:rPr>
              <a:t>(</a:t>
            </a:r>
            <a:r>
              <a:rPr lang="en-US" b="1" dirty="0" err="1" smtClean="0">
                <a:latin typeface="Courier"/>
                <a:cs typeface="Courier"/>
              </a:rPr>
              <a:t>spd_data</a:t>
            </a:r>
            <a:r>
              <a:rPr lang="en-US" b="1" dirty="0" smtClean="0">
                <a:latin typeface="Courier"/>
                <a:cs typeface="Courier"/>
              </a:rPr>
              <a:t>, </a:t>
            </a:r>
            <a:endParaRPr lang="en-US" b="1" dirty="0">
              <a:latin typeface="Courier"/>
              <a:cs typeface="Courier"/>
            </a:endParaRPr>
          </a:p>
          <a:p>
            <a:pPr marL="114300" indent="0">
              <a:buNone/>
            </a:pPr>
            <a:r>
              <a:rPr lang="en-US" b="1" dirty="0">
                <a:latin typeface="Courier"/>
                <a:cs typeface="Courier"/>
              </a:rPr>
              <a:t>	</a:t>
            </a:r>
            <a:r>
              <a:rPr lang="en-US" b="1" dirty="0" err="1" smtClean="0">
                <a:latin typeface="Courier"/>
                <a:cs typeface="Courier"/>
              </a:rPr>
              <a:t>str_title</a:t>
            </a:r>
            <a:r>
              <a:rPr lang="en-US" b="1" dirty="0" smtClean="0">
                <a:latin typeface="Courier"/>
                <a:cs typeface="Courier"/>
              </a:rPr>
              <a:t>, </a:t>
            </a:r>
            <a:r>
              <a:rPr lang="en-US" b="1" dirty="0" err="1" smtClean="0">
                <a:latin typeface="Courier"/>
                <a:cs typeface="Courier"/>
              </a:rPr>
              <a:t>file_name</a:t>
            </a:r>
            <a:r>
              <a:rPr lang="en-US" b="1" dirty="0" smtClean="0">
                <a:latin typeface="Courier"/>
                <a:cs typeface="Courier"/>
              </a:rPr>
              <a:t>, </a:t>
            </a:r>
            <a:r>
              <a:rPr lang="en-US" b="1" dirty="0" err="1">
                <a:latin typeface="Courier"/>
                <a:cs typeface="Courier"/>
              </a:rPr>
              <a:t>y_lim</a:t>
            </a:r>
            <a:r>
              <a:rPr lang="en-US" b="1" dirty="0">
                <a:latin typeface="Courier"/>
                <a:cs typeface="Courier"/>
              </a:rPr>
              <a:t>, </a:t>
            </a:r>
          </a:p>
          <a:p>
            <a:pPr marL="114300" indent="0">
              <a:buNone/>
            </a:pPr>
            <a:r>
              <a:rPr lang="en-US" b="1" dirty="0">
                <a:latin typeface="Courier"/>
                <a:cs typeface="Courier"/>
              </a:rPr>
              <a:t>	NUM_BIN)</a:t>
            </a:r>
          </a:p>
          <a:p>
            <a:endParaRPr lang="en-US" b="1" dirty="0">
              <a:latin typeface="Courier"/>
              <a:cs typeface="Courier"/>
            </a:endParaRPr>
          </a:p>
          <a:p>
            <a:r>
              <a:rPr lang="en-US" b="1" dirty="0" err="1">
                <a:latin typeface="Courier"/>
                <a:cs typeface="Courier"/>
              </a:rPr>
              <a:t>s</a:t>
            </a:r>
            <a:r>
              <a:rPr lang="en-US" b="1" dirty="0" err="1" smtClean="0">
                <a:latin typeface="Courier"/>
                <a:cs typeface="Courier"/>
              </a:rPr>
              <a:t>pd_data</a:t>
            </a:r>
            <a:r>
              <a:rPr lang="en-US" b="1" dirty="0" smtClean="0">
                <a:latin typeface="Courier"/>
                <a:cs typeface="Courier"/>
              </a:rPr>
              <a:t> </a:t>
            </a:r>
            <a:r>
              <a:rPr lang="en-US" dirty="0" smtClean="0">
                <a:cs typeface="Arial"/>
              </a:rPr>
              <a:t>is </a:t>
            </a:r>
            <a:r>
              <a:rPr lang="en-US" dirty="0">
                <a:cs typeface="Arial"/>
              </a:rPr>
              <a:t>required, all others are optional</a:t>
            </a:r>
            <a:r>
              <a:rPr lang="en-US" dirty="0" smtClean="0">
                <a:cs typeface="Arial"/>
              </a:rPr>
              <a:t>.</a:t>
            </a:r>
          </a:p>
          <a:p>
            <a:r>
              <a:rPr lang="en-US" dirty="0">
                <a:cs typeface="Arial"/>
              </a:rPr>
              <a:t>Example: </a:t>
            </a:r>
          </a:p>
          <a:p>
            <a:pPr marL="114300" indent="0">
              <a:buNone/>
            </a:pPr>
            <a:r>
              <a:rPr lang="en-US" dirty="0" smtClean="0">
                <a:cs typeface="Arial"/>
              </a:rPr>
              <a:t>	</a:t>
            </a:r>
            <a:r>
              <a:rPr lang="en-US" dirty="0" err="1" smtClean="0">
                <a:solidFill>
                  <a:schemeClr val="bg2">
                    <a:lumMod val="75000"/>
                  </a:schemeClr>
                </a:solidFill>
                <a:latin typeface="Courier"/>
                <a:cs typeface="Courier"/>
              </a:rPr>
              <a:t>obj_splayed</a:t>
            </a:r>
            <a:r>
              <a:rPr lang="en-US" dirty="0" smtClean="0">
                <a:solidFill>
                  <a:schemeClr val="bg2">
                    <a:lumMod val="75000"/>
                  </a:schemeClr>
                </a:solidFill>
                <a:latin typeface="Courier"/>
                <a:cs typeface="Courier"/>
              </a:rPr>
              <a:t> </a:t>
            </a:r>
            <a:r>
              <a:rPr lang="en-US" dirty="0" smtClean="0">
                <a:latin typeface="Courier"/>
                <a:cs typeface="Courier"/>
              </a:rPr>
              <a:t>=</a:t>
            </a:r>
            <a:r>
              <a:rPr lang="en-US" dirty="0" smtClean="0">
                <a:cs typeface="Arial"/>
              </a:rPr>
              <a:t> </a:t>
            </a:r>
            <a:r>
              <a:rPr lang="en-US" dirty="0" err="1" smtClean="0">
                <a:solidFill>
                  <a:schemeClr val="accent6"/>
                </a:solidFill>
                <a:latin typeface="Courier"/>
                <a:cs typeface="Courier"/>
              </a:rPr>
              <a:t>spindle_mat_pick</a:t>
            </a:r>
            <a:r>
              <a:rPr lang="en-US" dirty="0" smtClean="0">
                <a:solidFill>
                  <a:schemeClr val="accent6"/>
                </a:solidFill>
                <a:latin typeface="Courier"/>
                <a:cs typeface="Courier"/>
              </a:rPr>
              <a:t> </a:t>
            </a:r>
            <a:r>
              <a:rPr lang="en-US" dirty="0" smtClean="0">
                <a:latin typeface="Courier"/>
                <a:cs typeface="Courier"/>
              </a:rPr>
              <a:t>(</a:t>
            </a:r>
            <a:r>
              <a:rPr lang="en-US" dirty="0" err="1" smtClean="0">
                <a:solidFill>
                  <a:schemeClr val="bg2">
                    <a:lumMod val="75000"/>
                  </a:schemeClr>
                </a:solidFill>
                <a:latin typeface="Courier"/>
                <a:cs typeface="Courier"/>
              </a:rPr>
              <a:t>spd_data</a:t>
            </a:r>
            <a:r>
              <a:rPr lang="en-US" dirty="0" smtClean="0">
                <a:solidFill>
                  <a:schemeClr val="bg2">
                    <a:lumMod val="75000"/>
                  </a:schemeClr>
                </a:solidFill>
                <a:latin typeface="Courier"/>
                <a:cs typeface="Courier"/>
              </a:rPr>
              <a:t>, “splayed”</a:t>
            </a:r>
            <a:r>
              <a:rPr lang="en-US" dirty="0" smtClean="0">
                <a:latin typeface="Courier"/>
                <a:cs typeface="Courier"/>
              </a:rPr>
              <a:t>);</a:t>
            </a:r>
            <a:endParaRPr lang="en-US" dirty="0">
              <a:cs typeface="Arial"/>
            </a:endParaRPr>
          </a:p>
          <a:p>
            <a:endParaRPr lang="en-US" dirty="0"/>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37</a:t>
            </a:fld>
            <a:endParaRPr lang="en-US" dirty="0">
              <a:solidFill>
                <a:srgbClr val="FF0000"/>
              </a:solidFill>
            </a:endParaRPr>
          </a:p>
        </p:txBody>
      </p:sp>
    </p:spTree>
    <p:extLst>
      <p:ext uri="{BB962C8B-B14F-4D97-AF65-F5344CB8AC3E}">
        <p14:creationId xmlns:p14="http://schemas.microsoft.com/office/powerpoint/2010/main" val="4056150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a:cs typeface="Courier"/>
              </a:rPr>
              <a:t>spindle_mat_pick</a:t>
            </a:r>
            <a:endParaRPr lang="en-US" dirty="0">
              <a:latin typeface="Courier"/>
              <a:cs typeface="Courier"/>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38</a:t>
            </a:fld>
            <a:endParaRPr lang="en-US" dirty="0">
              <a:solidFill>
                <a:srgbClr val="FF0000"/>
              </a:solidFill>
            </a:endParaRPr>
          </a:p>
        </p:txBody>
      </p:sp>
      <p:sp>
        <p:nvSpPr>
          <p:cNvPr id="5" name="Content Placeholder 2"/>
          <p:cNvSpPr>
            <a:spLocks noGrp="1"/>
          </p:cNvSpPr>
          <p:nvPr>
            <p:ph idx="1"/>
          </p:nvPr>
        </p:nvSpPr>
        <p:spPr>
          <a:xfrm>
            <a:off x="457200" y="1600199"/>
            <a:ext cx="7620000" cy="5117841"/>
          </a:xfrm>
        </p:spPr>
        <p:txBody>
          <a:bodyPr>
            <a:normAutofit/>
          </a:bodyPr>
          <a:lstStyle/>
          <a:p>
            <a:r>
              <a:rPr lang="en-US" dirty="0" smtClean="0"/>
              <a:t>Arguments</a:t>
            </a:r>
            <a:r>
              <a:rPr lang="en-US" dirty="0" smtClean="0"/>
              <a:t>:</a:t>
            </a:r>
          </a:p>
          <a:p>
            <a:pPr lvl="1"/>
            <a:r>
              <a:rPr lang="en-US" b="1" dirty="0" err="1" smtClean="0">
                <a:solidFill>
                  <a:srgbClr val="008000"/>
                </a:solidFill>
                <a:latin typeface="Courier"/>
                <a:cs typeface="Courier"/>
              </a:rPr>
              <a:t>spd_data</a:t>
            </a:r>
            <a:r>
              <a:rPr lang="en-US" dirty="0" smtClean="0"/>
              <a:t>:</a:t>
            </a:r>
            <a:r>
              <a:rPr lang="en-US" i="1" dirty="0" smtClean="0">
                <a:solidFill>
                  <a:schemeClr val="accent3"/>
                </a:solidFill>
              </a:rPr>
              <a:t> </a:t>
            </a:r>
            <a:r>
              <a:rPr lang="en-US" i="1" dirty="0" smtClean="0">
                <a:solidFill>
                  <a:schemeClr val="accent3"/>
                </a:solidFill>
              </a:rPr>
              <a:t>(type </a:t>
            </a:r>
            <a:r>
              <a:rPr lang="en-US" i="1" dirty="0" err="1" smtClean="0">
                <a:solidFill>
                  <a:schemeClr val="accent3"/>
                </a:solidFill>
              </a:rPr>
              <a:t>spd_data</a:t>
            </a:r>
            <a:r>
              <a:rPr lang="en-US" i="1" dirty="0" smtClean="0">
                <a:solidFill>
                  <a:schemeClr val="accent3"/>
                </a:solidFill>
              </a:rPr>
              <a:t> </a:t>
            </a:r>
            <a:r>
              <a:rPr lang="en-US" i="1" dirty="0" err="1" smtClean="0">
                <a:solidFill>
                  <a:schemeClr val="accent3"/>
                </a:solidFill>
              </a:rPr>
              <a:t>struct</a:t>
            </a:r>
            <a:r>
              <a:rPr lang="en-US" i="1" dirty="0" smtClean="0">
                <a:solidFill>
                  <a:schemeClr val="accent3"/>
                </a:solidFill>
              </a:rPr>
              <a:t>)</a:t>
            </a:r>
            <a:r>
              <a:rPr lang="en-US" dirty="0" smtClean="0"/>
              <a:t>, the </a:t>
            </a:r>
            <a:r>
              <a:rPr lang="en-US" dirty="0" err="1" smtClean="0">
                <a:latin typeface="Courier"/>
                <a:cs typeface="Courier"/>
              </a:rPr>
              <a:t>spd_data</a:t>
            </a:r>
            <a:r>
              <a:rPr lang="en-US" dirty="0" smtClean="0"/>
              <a:t> variable from </a:t>
            </a:r>
            <a:r>
              <a:rPr lang="en-US" dirty="0" err="1" smtClean="0">
                <a:latin typeface="Courier"/>
                <a:cs typeface="Courier"/>
              </a:rPr>
              <a:t>save.mat</a:t>
            </a:r>
            <a:r>
              <a:rPr lang="en-US" dirty="0" smtClean="0"/>
              <a:t>.</a:t>
            </a:r>
            <a:endParaRPr lang="en-US" dirty="0" smtClean="0"/>
          </a:p>
          <a:p>
            <a:pPr lvl="1"/>
            <a:r>
              <a:rPr lang="en-US" b="1" dirty="0" err="1" smtClean="0">
                <a:solidFill>
                  <a:srgbClr val="008000"/>
                </a:solidFill>
                <a:latin typeface="Courier"/>
                <a:cs typeface="Courier"/>
              </a:rPr>
              <a:t>str_title</a:t>
            </a:r>
            <a:r>
              <a:rPr lang="en-US" dirty="0" smtClean="0"/>
              <a:t>:</a:t>
            </a:r>
            <a:r>
              <a:rPr lang="en-US" i="1" dirty="0" smtClean="0">
                <a:solidFill>
                  <a:srgbClr val="FA8716"/>
                </a:solidFill>
              </a:rPr>
              <a:t> </a:t>
            </a:r>
            <a:r>
              <a:rPr lang="en-US" i="1" dirty="0" smtClean="0">
                <a:solidFill>
                  <a:srgbClr val="FA8716"/>
                </a:solidFill>
              </a:rPr>
              <a:t>(type </a:t>
            </a:r>
            <a:r>
              <a:rPr lang="en-US" i="1" dirty="0" smtClean="0">
                <a:solidFill>
                  <a:srgbClr val="FA8716"/>
                </a:solidFill>
              </a:rPr>
              <a:t>string)</a:t>
            </a:r>
            <a:r>
              <a:rPr lang="en-US" dirty="0" smtClean="0"/>
              <a:t>, the </a:t>
            </a:r>
            <a:r>
              <a:rPr lang="en-US" dirty="0" smtClean="0"/>
              <a:t>title of the plot, e.g. “MCAK-715AA splayed”. </a:t>
            </a:r>
            <a:r>
              <a:rPr lang="en-US" dirty="0" smtClean="0"/>
              <a:t>If not specified, default of </a:t>
            </a:r>
            <a:r>
              <a:rPr lang="en-US" dirty="0" smtClean="0"/>
              <a:t>folder name </a:t>
            </a:r>
            <a:r>
              <a:rPr lang="en-US" dirty="0" smtClean="0"/>
              <a:t>will be used.</a:t>
            </a:r>
          </a:p>
          <a:p>
            <a:pPr lvl="1"/>
            <a:r>
              <a:rPr lang="en-US" b="1" dirty="0" err="1" smtClean="0">
                <a:solidFill>
                  <a:srgbClr val="008000"/>
                </a:solidFill>
                <a:latin typeface="Courier"/>
                <a:cs typeface="Courier"/>
              </a:rPr>
              <a:t>file_name</a:t>
            </a:r>
            <a:r>
              <a:rPr lang="en-US" dirty="0" smtClean="0"/>
              <a:t>:</a:t>
            </a:r>
            <a:r>
              <a:rPr lang="en-US" i="1" dirty="0" smtClean="0">
                <a:solidFill>
                  <a:srgbClr val="FA8716"/>
                </a:solidFill>
              </a:rPr>
              <a:t> </a:t>
            </a:r>
            <a:r>
              <a:rPr lang="en-US" i="1" dirty="0" smtClean="0">
                <a:solidFill>
                  <a:srgbClr val="FA8716"/>
                </a:solidFill>
              </a:rPr>
              <a:t>(type </a:t>
            </a:r>
            <a:r>
              <a:rPr lang="en-US" i="1" dirty="0" smtClean="0">
                <a:solidFill>
                  <a:srgbClr val="FA8716"/>
                </a:solidFill>
              </a:rPr>
              <a:t>string)</a:t>
            </a:r>
            <a:r>
              <a:rPr lang="en-US" dirty="0" smtClean="0"/>
              <a:t>, the </a:t>
            </a:r>
            <a:r>
              <a:rPr lang="en-US" dirty="0" smtClean="0"/>
              <a:t>saved .</a:t>
            </a:r>
            <a:r>
              <a:rPr lang="en-US" dirty="0" err="1" smtClean="0"/>
              <a:t>eps</a:t>
            </a:r>
            <a:r>
              <a:rPr lang="en-US" dirty="0" smtClean="0"/>
              <a:t> file name. </a:t>
            </a:r>
            <a:r>
              <a:rPr lang="en-US" dirty="0" smtClean="0"/>
              <a:t>If not specified, default of </a:t>
            </a:r>
            <a:r>
              <a:rPr lang="en-US" dirty="0" smtClean="0"/>
              <a:t>“</a:t>
            </a:r>
            <a:r>
              <a:rPr lang="en-US" dirty="0" err="1" smtClean="0"/>
              <a:t>ratio_pick</a:t>
            </a:r>
            <a:r>
              <a:rPr lang="en-US" dirty="0" smtClean="0"/>
              <a:t>” </a:t>
            </a:r>
            <a:r>
              <a:rPr lang="en-US" dirty="0" smtClean="0"/>
              <a:t>will be used</a:t>
            </a:r>
            <a:r>
              <a:rPr lang="en-US" dirty="0" smtClean="0"/>
              <a:t>.</a:t>
            </a:r>
          </a:p>
          <a:p>
            <a:pPr lvl="1"/>
            <a:r>
              <a:rPr lang="en-US" b="1" dirty="0" err="1" smtClean="0">
                <a:solidFill>
                  <a:srgbClr val="008000"/>
                </a:solidFill>
                <a:latin typeface="Courier"/>
                <a:cs typeface="Courier"/>
              </a:rPr>
              <a:t>y_lim</a:t>
            </a:r>
            <a:r>
              <a:rPr lang="en-US" dirty="0" smtClean="0"/>
              <a:t>: </a:t>
            </a:r>
            <a:r>
              <a:rPr lang="en-US" i="1" dirty="0" smtClean="0">
                <a:solidFill>
                  <a:srgbClr val="FA8716"/>
                </a:solidFill>
              </a:rPr>
              <a:t>(type double)</a:t>
            </a:r>
            <a:r>
              <a:rPr lang="en-US" dirty="0" smtClean="0"/>
              <a:t>, the y axis upper limit in the ratio plots. If not specified, default of 2.0 will be used.</a:t>
            </a:r>
          </a:p>
          <a:p>
            <a:pPr lvl="1"/>
            <a:r>
              <a:rPr lang="en-US" b="1" dirty="0" smtClean="0">
                <a:solidFill>
                  <a:srgbClr val="008000"/>
                </a:solidFill>
                <a:latin typeface="Courier"/>
                <a:cs typeface="Courier"/>
              </a:rPr>
              <a:t>NUM_BIN</a:t>
            </a:r>
            <a:r>
              <a:rPr lang="en-US" dirty="0" smtClean="0"/>
              <a:t>: </a:t>
            </a:r>
            <a:r>
              <a:rPr lang="en-US" i="1" dirty="0" smtClean="0">
                <a:solidFill>
                  <a:srgbClr val="FA8716"/>
                </a:solidFill>
              </a:rPr>
              <a:t>(type </a:t>
            </a:r>
            <a:r>
              <a:rPr lang="en-US" i="1" dirty="0" err="1" smtClean="0">
                <a:solidFill>
                  <a:srgbClr val="FA8716"/>
                </a:solidFill>
              </a:rPr>
              <a:t>int</a:t>
            </a:r>
            <a:r>
              <a:rPr lang="en-US" i="1" dirty="0" smtClean="0">
                <a:solidFill>
                  <a:srgbClr val="FA8716"/>
                </a:solidFill>
              </a:rPr>
              <a:t>)</a:t>
            </a:r>
            <a:r>
              <a:rPr lang="en-US" dirty="0" smtClean="0"/>
              <a:t>, the number of bins used to group ratio data points. If not specified, default of 100 will be used, meaning one ratio data point for every 1%.</a:t>
            </a:r>
            <a:endParaRPr lang="en-US" dirty="0" smtClean="0"/>
          </a:p>
        </p:txBody>
      </p:sp>
    </p:spTree>
    <p:extLst>
      <p:ext uri="{BB962C8B-B14F-4D97-AF65-F5344CB8AC3E}">
        <p14:creationId xmlns:p14="http://schemas.microsoft.com/office/powerpoint/2010/main" val="28797632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the arguments</a:t>
            </a:r>
            <a:endParaRPr lang="en-US" dirty="0"/>
          </a:p>
        </p:txBody>
      </p:sp>
      <p:sp>
        <p:nvSpPr>
          <p:cNvPr id="3" name="Content Placeholder 2"/>
          <p:cNvSpPr>
            <a:spLocks noGrp="1"/>
          </p:cNvSpPr>
          <p:nvPr>
            <p:ph idx="1"/>
          </p:nvPr>
        </p:nvSpPr>
        <p:spPr>
          <a:xfrm>
            <a:off x="457200" y="1600200"/>
            <a:ext cx="7620000" cy="5090532"/>
          </a:xfrm>
        </p:spPr>
        <p:txBody>
          <a:bodyPr>
            <a:normAutofit/>
          </a:bodyPr>
          <a:lstStyle/>
          <a:p>
            <a:r>
              <a:rPr lang="en-US" dirty="0" err="1" smtClean="0">
                <a:latin typeface="Courier"/>
                <a:cs typeface="Courier"/>
              </a:rPr>
              <a:t>spd_data</a:t>
            </a:r>
            <a:r>
              <a:rPr lang="en-US" dirty="0" smtClean="0"/>
              <a:t>: </a:t>
            </a:r>
          </a:p>
          <a:p>
            <a:pPr lvl="1"/>
            <a:endParaRPr lang="en-US" dirty="0"/>
          </a:p>
          <a:p>
            <a:pPr lvl="1"/>
            <a:r>
              <a:rPr lang="en-US" dirty="0" smtClean="0"/>
              <a:t>First</a:t>
            </a:r>
            <a:r>
              <a:rPr lang="en-US" dirty="0" smtClean="0"/>
              <a:t>, </a:t>
            </a:r>
            <a:r>
              <a:rPr lang="en-US" dirty="0" smtClean="0"/>
              <a:t>load the </a:t>
            </a:r>
            <a:r>
              <a:rPr lang="en-US" dirty="0" err="1" smtClean="0">
                <a:latin typeface="Courier"/>
                <a:cs typeface="Courier"/>
              </a:rPr>
              <a:t>save.ma</a:t>
            </a:r>
            <a:r>
              <a:rPr lang="en-US" dirty="0" err="1" smtClean="0"/>
              <a:t>t</a:t>
            </a:r>
            <a:r>
              <a:rPr lang="en-US" dirty="0" smtClean="0"/>
              <a:t> from any “</a:t>
            </a:r>
            <a:r>
              <a:rPr lang="en-US" dirty="0" err="1" smtClean="0"/>
              <a:t>prefix_analysis</a:t>
            </a:r>
            <a:r>
              <a:rPr lang="en-US" dirty="0" smtClean="0"/>
              <a:t>” folder. This loads the previously saved data into MATLAB session. </a:t>
            </a:r>
            <a:r>
              <a:rPr lang="en-US" dirty="0" smtClean="0"/>
              <a:t>The </a:t>
            </a:r>
            <a:r>
              <a:rPr lang="en-US" dirty="0" err="1" smtClean="0">
                <a:latin typeface="Courier"/>
                <a:cs typeface="Courier"/>
              </a:rPr>
              <a:t>spd_data</a:t>
            </a:r>
            <a:r>
              <a:rPr lang="en-US" dirty="0" smtClean="0"/>
              <a:t> variable in </a:t>
            </a:r>
            <a:r>
              <a:rPr lang="en-US" dirty="0" err="1" smtClean="0">
                <a:latin typeface="Courier"/>
                <a:cs typeface="Courier"/>
              </a:rPr>
              <a:t>save.mat</a:t>
            </a:r>
            <a:r>
              <a:rPr lang="en-US" dirty="0" smtClean="0"/>
              <a:t> is the data structure holding all spindle information and quantitated data.</a:t>
            </a:r>
          </a:p>
          <a:p>
            <a:pPr lvl="1"/>
            <a:endParaRPr lang="en-US" dirty="0"/>
          </a:p>
          <a:p>
            <a:r>
              <a:rPr lang="en-US" dirty="0" err="1" smtClean="0">
                <a:latin typeface="Courier"/>
                <a:cs typeface="Courier"/>
              </a:rPr>
              <a:t>str_title</a:t>
            </a:r>
            <a:r>
              <a:rPr lang="en-US" dirty="0" smtClean="0"/>
              <a:t> and </a:t>
            </a:r>
            <a:r>
              <a:rPr lang="en-US" dirty="0" err="1" smtClean="0">
                <a:latin typeface="Courier"/>
                <a:cs typeface="Courier"/>
              </a:rPr>
              <a:t>file_name</a:t>
            </a:r>
            <a:r>
              <a:rPr lang="en-US" dirty="0" smtClean="0"/>
              <a:t>:</a:t>
            </a:r>
          </a:p>
          <a:p>
            <a:endParaRPr lang="en-US" dirty="0"/>
          </a:p>
          <a:p>
            <a:pPr lvl="1"/>
            <a:r>
              <a:rPr lang="en-US" dirty="0" smtClean="0"/>
              <a:t>These allows you to specify the figure title and saved figure name for easier comparison when printed out.</a:t>
            </a:r>
          </a:p>
          <a:p>
            <a:pPr lvl="1"/>
            <a:endParaRPr lang="en-US" dirty="0"/>
          </a:p>
          <a:p>
            <a:r>
              <a:rPr lang="en-US" dirty="0" err="1" smtClean="0">
                <a:latin typeface="Courier"/>
                <a:cs typeface="Courier"/>
              </a:rPr>
              <a:t>y_lim</a:t>
            </a:r>
            <a:r>
              <a:rPr lang="en-US" dirty="0" smtClean="0">
                <a:latin typeface="Courier"/>
                <a:cs typeface="Courier"/>
              </a:rPr>
              <a:t> </a:t>
            </a:r>
            <a:r>
              <a:rPr lang="en-US" dirty="0" smtClean="0"/>
              <a:t>and </a:t>
            </a:r>
            <a:r>
              <a:rPr lang="en-US" dirty="0" smtClean="0">
                <a:latin typeface="Courier"/>
                <a:cs typeface="Courier"/>
              </a:rPr>
              <a:t>NUM_BIN</a:t>
            </a:r>
            <a:r>
              <a:rPr lang="en-US" dirty="0" smtClean="0"/>
              <a:t>:</a:t>
            </a:r>
          </a:p>
          <a:p>
            <a:pPr lvl="1"/>
            <a:r>
              <a:rPr lang="en-US" dirty="0" smtClean="0"/>
              <a:t>Same as before.</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39</a:t>
            </a:fld>
            <a:endParaRPr lang="en-US" dirty="0">
              <a:solidFill>
                <a:srgbClr val="FF0000"/>
              </a:solidFill>
            </a:endParaRPr>
          </a:p>
        </p:txBody>
      </p:sp>
    </p:spTree>
    <p:extLst>
      <p:ext uri="{BB962C8B-B14F-4D97-AF65-F5344CB8AC3E}">
        <p14:creationId xmlns:p14="http://schemas.microsoft.com/office/powerpoint/2010/main" val="392170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In this manual, we will demonstrate the basic setup and process. Using a test dataset, the interface and output files will be illustrated.</a:t>
            </a:r>
          </a:p>
          <a:p>
            <a:endParaRPr lang="en-US" dirty="0"/>
          </a:p>
          <a:p>
            <a:r>
              <a:rPr lang="en-US" dirty="0" smtClean="0"/>
              <a:t>For future expansions, the steps after the </a:t>
            </a:r>
            <a:r>
              <a:rPr lang="en-US" dirty="0" smtClean="0">
                <a:solidFill>
                  <a:srgbClr val="008000"/>
                </a:solidFill>
              </a:rPr>
              <a:t>FITC</a:t>
            </a:r>
            <a:r>
              <a:rPr lang="en-US" dirty="0" smtClean="0"/>
              <a:t>/</a:t>
            </a:r>
            <a:r>
              <a:rPr lang="en-US" dirty="0" err="1" smtClean="0">
                <a:solidFill>
                  <a:srgbClr val="FF0000"/>
                </a:solidFill>
              </a:rPr>
              <a:t>TexRd</a:t>
            </a:r>
            <a:r>
              <a:rPr lang="en-US" dirty="0" smtClean="0">
                <a:solidFill>
                  <a:srgbClr val="FF0000"/>
                </a:solidFill>
              </a:rPr>
              <a:t> </a:t>
            </a:r>
            <a:r>
              <a:rPr lang="en-US" dirty="0" smtClean="0"/>
              <a:t>ratio plot needs to be developed and tested.</a:t>
            </a:r>
          </a:p>
          <a:p>
            <a:endParaRPr lang="en-US" dirty="0"/>
          </a:p>
          <a:p>
            <a:r>
              <a:rPr lang="en-US" dirty="0" smtClean="0"/>
              <a:t>All scripts are named with “</a:t>
            </a:r>
            <a:r>
              <a:rPr lang="en-US" dirty="0" smtClean="0">
                <a:solidFill>
                  <a:schemeClr val="accent6"/>
                </a:solidFill>
                <a:latin typeface="Courier"/>
                <a:cs typeface="Courier"/>
              </a:rPr>
              <a:t>spindle_</a:t>
            </a:r>
            <a:r>
              <a:rPr lang="en-US" dirty="0" smtClean="0"/>
              <a:t>” prefix, making it easier to identify in MATLAB</a:t>
            </a:r>
          </a:p>
          <a:p>
            <a:r>
              <a:rPr lang="en-US" dirty="0" smtClean="0">
                <a:solidFill>
                  <a:srgbClr val="FF0000"/>
                </a:solidFill>
              </a:rPr>
              <a:t>You should “Set Path” first to include those </a:t>
            </a:r>
            <a:r>
              <a:rPr lang="en-US" dirty="0" smtClean="0">
                <a:solidFill>
                  <a:srgbClr val="FF0000"/>
                </a:solidFill>
              </a:rPr>
              <a:t>scripts (</a:t>
            </a:r>
            <a:r>
              <a:rPr lang="en-US" i="1" u="sng" dirty="0" smtClean="0">
                <a:solidFill>
                  <a:srgbClr val="FF0000"/>
                </a:solidFill>
              </a:rPr>
              <a:t>Add with subdirectories</a:t>
            </a:r>
            <a:r>
              <a:rPr lang="en-US" dirty="0" smtClean="0">
                <a:solidFill>
                  <a:srgbClr val="FF0000"/>
                </a:solidFill>
              </a:rPr>
              <a:t>).</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6E2D2B3B-882E-40F3-A32F-6DD516915044}" type="slidenum">
              <a:rPr lang="en-US" smtClean="0">
                <a:solidFill>
                  <a:srgbClr val="FF0000"/>
                </a:solidFill>
              </a:rPr>
              <a:pPr/>
              <a:t>4</a:t>
            </a:fld>
            <a:endParaRPr lang="en-US">
              <a:solidFill>
                <a:srgbClr val="FF0000"/>
              </a:solidFill>
            </a:endParaRPr>
          </a:p>
        </p:txBody>
      </p:sp>
    </p:spTree>
    <p:extLst>
      <p:ext uri="{BB962C8B-B14F-4D97-AF65-F5344CB8AC3E}">
        <p14:creationId xmlns:p14="http://schemas.microsoft.com/office/powerpoint/2010/main" val="2328488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the arguments</a:t>
            </a:r>
            <a:endParaRPr lang="en-US" dirty="0"/>
          </a:p>
        </p:txBody>
      </p:sp>
      <p:sp>
        <p:nvSpPr>
          <p:cNvPr id="3" name="Content Placeholder 2"/>
          <p:cNvSpPr>
            <a:spLocks noGrp="1"/>
          </p:cNvSpPr>
          <p:nvPr>
            <p:ph idx="1"/>
          </p:nvPr>
        </p:nvSpPr>
        <p:spPr>
          <a:xfrm>
            <a:off x="457200" y="1600200"/>
            <a:ext cx="7620000" cy="5090532"/>
          </a:xfrm>
        </p:spPr>
        <p:txBody>
          <a:bodyPr>
            <a:normAutofit/>
          </a:bodyPr>
          <a:lstStyle/>
          <a:p>
            <a:r>
              <a:rPr lang="en-US" dirty="0" err="1" smtClean="0">
                <a:latin typeface="Courier"/>
                <a:cs typeface="Courier"/>
              </a:rPr>
              <a:t>o</a:t>
            </a:r>
            <a:r>
              <a:rPr lang="en-US" dirty="0" err="1" smtClean="0">
                <a:latin typeface="Courier"/>
                <a:cs typeface="Courier"/>
              </a:rPr>
              <a:t>bj_select</a:t>
            </a:r>
            <a:endParaRPr lang="en-US" dirty="0" smtClean="0">
              <a:latin typeface="Courier"/>
              <a:cs typeface="Courier"/>
            </a:endParaRPr>
          </a:p>
          <a:p>
            <a:pPr lvl="1"/>
            <a:endParaRPr lang="en-US" dirty="0">
              <a:latin typeface="Courier"/>
              <a:cs typeface="Courier"/>
            </a:endParaRPr>
          </a:p>
          <a:p>
            <a:pPr lvl="1"/>
            <a:r>
              <a:rPr lang="en-US" dirty="0" smtClean="0">
                <a:latin typeface="Arial"/>
                <a:cs typeface="Arial"/>
              </a:rPr>
              <a:t>This is the return variable that holds the data. </a:t>
            </a:r>
            <a:r>
              <a:rPr lang="en-US" dirty="0" smtClean="0">
                <a:latin typeface="Arial"/>
                <a:cs typeface="Arial"/>
              </a:rPr>
              <a:t>It is a </a:t>
            </a:r>
            <a:r>
              <a:rPr lang="en-US" dirty="0" err="1" smtClean="0">
                <a:latin typeface="Arial"/>
                <a:cs typeface="Arial"/>
              </a:rPr>
              <a:t>struct</a:t>
            </a:r>
            <a:r>
              <a:rPr lang="en-US" dirty="0" smtClean="0">
                <a:latin typeface="Arial"/>
                <a:cs typeface="Arial"/>
              </a:rPr>
              <a:t> with following fields:</a:t>
            </a:r>
          </a:p>
          <a:p>
            <a:pPr lvl="2"/>
            <a:r>
              <a:rPr lang="en-US" dirty="0" err="1" smtClean="0">
                <a:latin typeface="Courier"/>
                <a:cs typeface="Courier"/>
              </a:rPr>
              <a:t>list_chosen</a:t>
            </a:r>
            <a:r>
              <a:rPr lang="en-US" dirty="0" smtClean="0">
                <a:latin typeface="Arial"/>
                <a:cs typeface="Arial"/>
              </a:rPr>
              <a:t>: all </a:t>
            </a:r>
            <a:r>
              <a:rPr lang="en-US" dirty="0" err="1" smtClean="0">
                <a:latin typeface="Arial"/>
                <a:cs typeface="Arial"/>
              </a:rPr>
              <a:t>spidnle</a:t>
            </a:r>
            <a:r>
              <a:rPr lang="en-US" dirty="0" smtClean="0">
                <a:latin typeface="Arial"/>
                <a:cs typeface="Arial"/>
              </a:rPr>
              <a:t> IDs used in the average ratio calculation;</a:t>
            </a:r>
          </a:p>
          <a:p>
            <a:pPr lvl="2"/>
            <a:r>
              <a:rPr lang="en-US" dirty="0" err="1" smtClean="0">
                <a:latin typeface="Courier"/>
                <a:cs typeface="Courier"/>
              </a:rPr>
              <a:t>ratio_box_mean</a:t>
            </a:r>
            <a:r>
              <a:rPr lang="en-US" dirty="0" smtClean="0">
                <a:latin typeface="Arial"/>
                <a:cs typeface="Arial"/>
              </a:rPr>
              <a:t>: averaged ratio of box-scan;</a:t>
            </a:r>
          </a:p>
          <a:p>
            <a:pPr lvl="2"/>
            <a:r>
              <a:rPr lang="en-US" dirty="0" err="1" smtClean="0">
                <a:latin typeface="Courier"/>
                <a:cs typeface="Courier"/>
              </a:rPr>
              <a:t>ratio_box_std</a:t>
            </a:r>
            <a:r>
              <a:rPr lang="en-US" dirty="0" smtClean="0">
                <a:latin typeface="Arial"/>
                <a:cs typeface="Arial"/>
              </a:rPr>
              <a:t>: standard deviation of box-scan ratio;</a:t>
            </a:r>
            <a:endParaRPr lang="en-US" dirty="0">
              <a:cs typeface="Arial"/>
            </a:endParaRPr>
          </a:p>
          <a:p>
            <a:pPr lvl="2"/>
            <a:r>
              <a:rPr lang="en-US" dirty="0" err="1">
                <a:latin typeface="Courier"/>
                <a:cs typeface="Courier"/>
              </a:rPr>
              <a:t>ratio_box_mean</a:t>
            </a:r>
            <a:r>
              <a:rPr lang="en-US" dirty="0">
                <a:cs typeface="Arial"/>
              </a:rPr>
              <a:t>: averaged ratio of box-scan;</a:t>
            </a:r>
          </a:p>
          <a:p>
            <a:pPr lvl="2"/>
            <a:r>
              <a:rPr lang="en-US" dirty="0" err="1">
                <a:latin typeface="Courier"/>
                <a:cs typeface="Courier"/>
              </a:rPr>
              <a:t>ratio_box_std</a:t>
            </a:r>
            <a:r>
              <a:rPr lang="en-US" dirty="0">
                <a:cs typeface="Arial"/>
              </a:rPr>
              <a:t>: standard deviation of box-scan ratio;</a:t>
            </a:r>
            <a:endParaRPr lang="en-US" dirty="0" smtClean="0">
              <a:latin typeface="Arial"/>
              <a:cs typeface="Arial"/>
            </a:endParaRPr>
          </a:p>
          <a:p>
            <a:pPr lvl="1"/>
            <a:endParaRPr lang="en-US" dirty="0" smtClean="0">
              <a:latin typeface="Arial"/>
              <a:cs typeface="Arial"/>
            </a:endParaRPr>
          </a:p>
          <a:p>
            <a:pPr lvl="1"/>
            <a:r>
              <a:rPr lang="en-US" dirty="0" smtClean="0">
                <a:latin typeface="Arial"/>
                <a:cs typeface="Arial"/>
              </a:rPr>
              <a:t>Use a variable name that is identifiable, e.g. “</a:t>
            </a:r>
            <a:r>
              <a:rPr lang="en-US" dirty="0" err="1" smtClean="0">
                <a:latin typeface="Courier"/>
                <a:cs typeface="Courier"/>
              </a:rPr>
              <a:t>obj_splayed</a:t>
            </a:r>
            <a:r>
              <a:rPr lang="en-US" dirty="0" smtClean="0">
                <a:latin typeface="Arial"/>
                <a:cs typeface="Arial"/>
              </a:rPr>
              <a:t>”.</a:t>
            </a:r>
          </a:p>
          <a:p>
            <a:pPr lvl="1"/>
            <a:r>
              <a:rPr lang="en-US" dirty="0" smtClean="0">
                <a:latin typeface="Arial"/>
                <a:cs typeface="Arial"/>
              </a:rPr>
              <a:t>See “MATLAB data structure” page.</a:t>
            </a:r>
            <a:endParaRPr lang="en-US" dirty="0" smtClean="0">
              <a:latin typeface="Arial"/>
              <a:cs typeface="Arial"/>
            </a:endParaRPr>
          </a:p>
          <a:p>
            <a:pPr lvl="1"/>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40</a:t>
            </a:fld>
            <a:endParaRPr lang="en-US" dirty="0">
              <a:solidFill>
                <a:srgbClr val="FF0000"/>
              </a:solidFill>
            </a:endParaRPr>
          </a:p>
        </p:txBody>
      </p:sp>
    </p:spTree>
    <p:extLst>
      <p:ext uri="{BB962C8B-B14F-4D97-AF65-F5344CB8AC3E}">
        <p14:creationId xmlns:p14="http://schemas.microsoft.com/office/powerpoint/2010/main" val="756933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err="1" smtClean="0">
                <a:latin typeface="Courier"/>
                <a:cs typeface="Courier"/>
              </a:rPr>
              <a:t>spindle_mat_pick</a:t>
            </a:r>
            <a:endParaRPr lang="en-US" dirty="0">
              <a:latin typeface="Courier"/>
              <a:cs typeface="Courier"/>
            </a:endParaRPr>
          </a:p>
        </p:txBody>
      </p:sp>
      <p:sp>
        <p:nvSpPr>
          <p:cNvPr id="6" name="Content Placeholder 2"/>
          <p:cNvSpPr>
            <a:spLocks noGrp="1"/>
          </p:cNvSpPr>
          <p:nvPr>
            <p:ph idx="1"/>
          </p:nvPr>
        </p:nvSpPr>
        <p:spPr>
          <a:xfrm>
            <a:off x="457200" y="1600200"/>
            <a:ext cx="7620000" cy="4800600"/>
          </a:xfrm>
        </p:spPr>
        <p:txBody>
          <a:bodyPr>
            <a:normAutofit/>
          </a:bodyPr>
          <a:lstStyle/>
          <a:p>
            <a:r>
              <a:rPr lang="en-US" dirty="0" smtClean="0"/>
              <a:t>First, you will be asked to type in the selection:</a:t>
            </a:r>
            <a:endParaRPr lang="en-US" dirty="0" smtClean="0"/>
          </a:p>
          <a:p>
            <a:endParaRPr lang="en-US" dirty="0" smtClean="0"/>
          </a:p>
          <a:p>
            <a:pPr marL="114300" indent="0">
              <a:buNone/>
            </a:pPr>
            <a:r>
              <a:rPr lang="en-US" sz="1400" dirty="0">
                <a:latin typeface="Courier"/>
                <a:cs typeface="Courier"/>
              </a:rPr>
              <a:t>Type in spindle IDs (MATLAB expression, e.g. [1:10,12].</a:t>
            </a:r>
          </a:p>
          <a:p>
            <a:pPr marL="114300" indent="0">
              <a:buNone/>
            </a:pPr>
            <a:r>
              <a:rPr lang="en-US" sz="1400" dirty="0">
                <a:latin typeface="Courier"/>
                <a:cs typeface="Courier"/>
              </a:rPr>
              <a:t>Only spindles not marked as </a:t>
            </a:r>
            <a:r>
              <a:rPr lang="en-US" sz="1400" dirty="0" err="1">
                <a:latin typeface="Courier"/>
                <a:cs typeface="Courier"/>
              </a:rPr>
              <a:t>is_bad</a:t>
            </a:r>
            <a:r>
              <a:rPr lang="en-US" sz="1400" dirty="0">
                <a:latin typeface="Courier"/>
                <a:cs typeface="Courier"/>
              </a:rPr>
              <a:t> will be selected.</a:t>
            </a:r>
          </a:p>
          <a:p>
            <a:pPr marL="114300" indent="0">
              <a:buNone/>
            </a:pPr>
            <a:r>
              <a:rPr lang="en-US" sz="1400" dirty="0">
                <a:latin typeface="Courier"/>
                <a:cs typeface="Courier"/>
              </a:rPr>
              <a:t>Input: </a:t>
            </a:r>
            <a:endParaRPr lang="en-US" sz="1400" dirty="0" smtClean="0">
              <a:latin typeface="Courier"/>
              <a:cs typeface="Courier"/>
            </a:endParaRPr>
          </a:p>
          <a:p>
            <a:pPr marL="114300" indent="0">
              <a:buNone/>
            </a:pPr>
            <a:endParaRPr lang="en-US" dirty="0" smtClean="0">
              <a:latin typeface="Courier"/>
              <a:cs typeface="Courier"/>
            </a:endParaRPr>
          </a:p>
          <a:p>
            <a:r>
              <a:rPr lang="en-US" dirty="0" smtClean="0"/>
              <a:t>Use MATLAB expression for ranges, e.g. [1:10], or [1:10, 12], or [1:10, 12:15], etc. </a:t>
            </a:r>
            <a:r>
              <a:rPr lang="en-US" u="sng" dirty="0" smtClean="0"/>
              <a:t>Do not forget the square brackets</a:t>
            </a:r>
            <a:r>
              <a:rPr lang="en-US" dirty="0" smtClean="0"/>
              <a:t>.</a:t>
            </a:r>
          </a:p>
          <a:p>
            <a:r>
              <a:rPr lang="en-US" dirty="0" smtClean="0"/>
              <a:t>The function will automatically go through </a:t>
            </a:r>
            <a:r>
              <a:rPr lang="en-US" dirty="0" err="1" smtClean="0">
                <a:latin typeface="Courier"/>
                <a:cs typeface="Courier"/>
              </a:rPr>
              <a:t>spd_data</a:t>
            </a:r>
            <a:r>
              <a:rPr lang="en-US" dirty="0" smtClean="0"/>
              <a:t>, and get all good (not “</a:t>
            </a:r>
            <a:r>
              <a:rPr lang="en-US" dirty="0" err="1" smtClean="0">
                <a:latin typeface="Courier"/>
                <a:cs typeface="Courier"/>
              </a:rPr>
              <a:t>is_bad</a:t>
            </a:r>
            <a:r>
              <a:rPr lang="en-US" dirty="0" smtClean="0"/>
              <a:t>”) spindles in your range, and put together a new </a:t>
            </a:r>
            <a:r>
              <a:rPr lang="en-US" dirty="0" err="1" smtClean="0">
                <a:latin typeface="Courier"/>
                <a:cs typeface="Courier"/>
              </a:rPr>
              <a:t>list_select</a:t>
            </a:r>
            <a:r>
              <a:rPr lang="en-US" dirty="0" smtClean="0"/>
              <a:t> for averaging and plotting.</a:t>
            </a:r>
            <a:endParaRPr lang="en-US" dirty="0"/>
          </a:p>
        </p:txBody>
      </p:sp>
      <p:sp>
        <p:nvSpPr>
          <p:cNvPr id="7"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41</a:t>
            </a:fld>
            <a:endParaRPr lang="en-US" dirty="0">
              <a:solidFill>
                <a:srgbClr val="FF0000"/>
              </a:solidFill>
            </a:endParaRPr>
          </a:p>
        </p:txBody>
      </p:sp>
    </p:spTree>
    <p:extLst>
      <p:ext uri="{BB962C8B-B14F-4D97-AF65-F5344CB8AC3E}">
        <p14:creationId xmlns:p14="http://schemas.microsoft.com/office/powerpoint/2010/main" val="3136737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result figure is similar to the calculated ratio figure, but only with the spindles you just picked.</a:t>
            </a:r>
          </a:p>
          <a:p>
            <a:endParaRPr lang="en-US" dirty="0" smtClean="0"/>
          </a:p>
          <a:p>
            <a:r>
              <a:rPr lang="en-US" dirty="0" smtClean="0"/>
              <a:t>It is saved as the name you input (or </a:t>
            </a:r>
            <a:r>
              <a:rPr lang="en-US" dirty="0" smtClean="0">
                <a:latin typeface="Courier"/>
                <a:cs typeface="Courier"/>
              </a:rPr>
              <a:t>“</a:t>
            </a:r>
            <a:r>
              <a:rPr lang="en-US" dirty="0" err="1" smtClean="0">
                <a:latin typeface="Courier"/>
                <a:cs typeface="Courier"/>
              </a:rPr>
              <a:t>ratio_pick.eps</a:t>
            </a:r>
            <a:r>
              <a:rPr lang="en-US" dirty="0" smtClean="0">
                <a:latin typeface="Courier"/>
                <a:cs typeface="Courier"/>
              </a:rPr>
              <a:t>”</a:t>
            </a:r>
            <a:r>
              <a:rPr lang="en-US" dirty="0" smtClean="0"/>
              <a:t> if left blank), at the same folder as current working directory.</a:t>
            </a:r>
          </a:p>
          <a:p>
            <a:endParaRPr lang="en-US" dirty="0" smtClean="0"/>
          </a:p>
          <a:p>
            <a:r>
              <a:rPr lang="en-US" dirty="0" smtClean="0"/>
              <a:t>The number of picked spindles is shown in the title of 3</a:t>
            </a:r>
            <a:r>
              <a:rPr lang="en-US" baseline="30000" dirty="0" smtClean="0"/>
              <a:t>rd</a:t>
            </a:r>
            <a:r>
              <a:rPr lang="en-US" dirty="0" smtClean="0"/>
              <a:t> panel (</a:t>
            </a:r>
            <a:r>
              <a:rPr lang="en-US" dirty="0" smtClean="0">
                <a:latin typeface="Courier"/>
                <a:cs typeface="Courier"/>
              </a:rPr>
              <a:t>“ n = “</a:t>
            </a:r>
            <a:r>
              <a:rPr lang="en-US" dirty="0" smtClean="0"/>
              <a:t>);</a:t>
            </a:r>
            <a:endParaRPr lang="en-US" dirty="0" smtClean="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42</a:t>
            </a:fld>
            <a:endParaRPr lang="en-US" dirty="0">
              <a:solidFill>
                <a:srgbClr val="FF0000"/>
              </a:solidFill>
            </a:endParaRPr>
          </a:p>
        </p:txBody>
      </p:sp>
      <p:sp>
        <p:nvSpPr>
          <p:cNvPr id="7" name="Title 1"/>
          <p:cNvSpPr>
            <a:spLocks noGrp="1"/>
          </p:cNvSpPr>
          <p:nvPr>
            <p:ph type="title"/>
          </p:nvPr>
        </p:nvSpPr>
        <p:spPr>
          <a:xfrm>
            <a:off x="457200" y="274638"/>
            <a:ext cx="7620000" cy="1143000"/>
          </a:xfrm>
        </p:spPr>
        <p:txBody>
          <a:bodyPr/>
          <a:lstStyle/>
          <a:p>
            <a:r>
              <a:rPr lang="en-US" dirty="0" err="1" smtClean="0">
                <a:latin typeface="Courier"/>
                <a:cs typeface="Courier"/>
              </a:rPr>
              <a:t>spindle_mat_pick</a:t>
            </a:r>
            <a:endParaRPr lang="en-US" dirty="0">
              <a:latin typeface="Courier"/>
              <a:cs typeface="Courier"/>
            </a:endParaRPr>
          </a:p>
        </p:txBody>
      </p:sp>
    </p:spTree>
    <p:extLst>
      <p:ext uri="{BB962C8B-B14F-4D97-AF65-F5344CB8AC3E}">
        <p14:creationId xmlns:p14="http://schemas.microsoft.com/office/powerpoint/2010/main" val="33723375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 pick plot</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43</a:t>
            </a:fld>
            <a:endParaRPr lang="en-US" dirty="0">
              <a:solidFill>
                <a:srgbClr val="FF0000"/>
              </a:solidFill>
            </a:endParaRPr>
          </a:p>
        </p:txBody>
      </p:sp>
      <p:pic>
        <p:nvPicPr>
          <p:cNvPr id="5" name="Picture 4" descr="ratio_pick.eps"/>
          <p:cNvPicPr>
            <a:picLocks noChangeAspect="1"/>
          </p:cNvPicPr>
          <p:nvPr/>
        </p:nvPicPr>
        <p:blipFill rotWithShape="1">
          <a:blip r:embed="rId2">
            <a:extLst>
              <a:ext uri="{28A0092B-C50C-407E-A947-70E740481C1C}">
                <a14:useLocalDpi xmlns:a14="http://schemas.microsoft.com/office/drawing/2010/main" val="0"/>
              </a:ext>
            </a:extLst>
          </a:blip>
          <a:srcRect t="9956" b="8810"/>
          <a:stretch/>
        </p:blipFill>
        <p:spPr>
          <a:xfrm rot="5400000">
            <a:off x="858709" y="-749294"/>
            <a:ext cx="6858000" cy="8356587"/>
          </a:xfrm>
          <a:prstGeom prst="rect">
            <a:avLst/>
          </a:prstGeom>
        </p:spPr>
      </p:pic>
    </p:spTree>
    <p:extLst>
      <p:ext uri="{BB962C8B-B14F-4D97-AF65-F5344CB8AC3E}">
        <p14:creationId xmlns:p14="http://schemas.microsoft.com/office/powerpoint/2010/main" val="105732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MATLAB data structure</a:t>
            </a:r>
            <a:endParaRPr lang="en-US" dirty="0"/>
          </a:p>
        </p:txBody>
      </p:sp>
      <p:sp>
        <p:nvSpPr>
          <p:cNvPr id="3" name="Content Placeholder 2"/>
          <p:cNvSpPr>
            <a:spLocks noGrp="1"/>
          </p:cNvSpPr>
          <p:nvPr>
            <p:ph idx="1"/>
          </p:nvPr>
        </p:nvSpPr>
        <p:spPr/>
        <p:txBody>
          <a:bodyPr/>
          <a:lstStyle/>
          <a:p>
            <a:r>
              <a:rPr lang="en-US" dirty="0" smtClean="0"/>
              <a:t>There are several variables in </a:t>
            </a:r>
            <a:r>
              <a:rPr lang="en-US" dirty="0" err="1" smtClean="0"/>
              <a:t>save.mat</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Input arguments of </a:t>
            </a:r>
            <a:r>
              <a:rPr lang="en-US" dirty="0" smtClean="0">
                <a:latin typeface="Courier"/>
                <a:cs typeface="Courier"/>
              </a:rPr>
              <a:t>CEN_LINE_OFFSET, POLE_PORTION, </a:t>
            </a:r>
            <a:r>
              <a:rPr lang="en-US" dirty="0" err="1" smtClean="0">
                <a:latin typeface="Courier"/>
                <a:cs typeface="Courier"/>
              </a:rPr>
              <a:t>y_lim</a:t>
            </a:r>
            <a:r>
              <a:rPr lang="en-US" dirty="0" smtClean="0">
                <a:latin typeface="Courier"/>
                <a:cs typeface="Courier"/>
              </a:rPr>
              <a:t>, NUM_BIN</a:t>
            </a:r>
            <a:r>
              <a:rPr lang="en-US" dirty="0" smtClean="0"/>
              <a:t> and </a:t>
            </a:r>
            <a:r>
              <a:rPr lang="en-US" dirty="0" err="1" smtClean="0">
                <a:solidFill>
                  <a:srgbClr val="248AEA"/>
                </a:solidFill>
                <a:latin typeface="Courier"/>
                <a:cs typeface="Courier"/>
              </a:rPr>
              <a:t>dir_name</a:t>
            </a:r>
            <a:r>
              <a:rPr lang="en-US" dirty="0" smtClean="0">
                <a:solidFill>
                  <a:srgbClr val="248AEA"/>
                </a:solidFill>
              </a:rPr>
              <a:t> </a:t>
            </a:r>
            <a:r>
              <a:rPr lang="en-US" dirty="0" smtClean="0"/>
              <a:t>are saved.</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44</a:t>
            </a:fld>
            <a:endParaRPr lang="en-US" dirty="0">
              <a:solidFill>
                <a:srgbClr val="FF0000"/>
              </a:solidFill>
            </a:endParaRPr>
          </a:p>
        </p:txBody>
      </p:sp>
      <p:pic>
        <p:nvPicPr>
          <p:cNvPr id="5" name="Picture 4" descr="Screen Shot 2014-12-31 at 12.25.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633" y="2069680"/>
            <a:ext cx="3771900" cy="2933700"/>
          </a:xfrm>
          <a:prstGeom prst="rect">
            <a:avLst/>
          </a:prstGeom>
        </p:spPr>
      </p:pic>
    </p:spTree>
    <p:extLst>
      <p:ext uri="{BB962C8B-B14F-4D97-AF65-F5344CB8AC3E}">
        <p14:creationId xmlns:p14="http://schemas.microsoft.com/office/powerpoint/2010/main" val="2018571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latin typeface="Courier"/>
                <a:cs typeface="Courier"/>
              </a:rPr>
              <a:t>spd_data</a:t>
            </a:r>
            <a:r>
              <a:rPr lang="en-US" dirty="0" smtClean="0"/>
              <a:t> is the main variable holding all data. It is a 1xn cell, where n is the total number of spindles (good and bad together) originally in the folder.</a:t>
            </a:r>
          </a:p>
          <a:p>
            <a:r>
              <a:rPr lang="en-US" dirty="0" smtClean="0"/>
              <a:t>For each entry of </a:t>
            </a:r>
            <a:r>
              <a:rPr lang="en-US" dirty="0" err="1" smtClean="0">
                <a:latin typeface="Courier"/>
                <a:cs typeface="Courier"/>
              </a:rPr>
              <a:t>spd_data</a:t>
            </a:r>
            <a:r>
              <a:rPr lang="en-US" dirty="0"/>
              <a:t> </a:t>
            </a:r>
            <a:r>
              <a:rPr lang="en-US" dirty="0" smtClean="0"/>
              <a:t>(e.g. </a:t>
            </a:r>
            <a:r>
              <a:rPr lang="en-US" dirty="0" err="1" smtClean="0">
                <a:latin typeface="Courier"/>
                <a:cs typeface="Courier"/>
              </a:rPr>
              <a:t>spd_data</a:t>
            </a:r>
            <a:r>
              <a:rPr lang="en-US" dirty="0" smtClean="0">
                <a:latin typeface="Courier"/>
                <a:cs typeface="Courier"/>
              </a:rPr>
              <a:t>{2}</a:t>
            </a:r>
            <a:r>
              <a:rPr lang="en-US" dirty="0" smtClean="0"/>
              <a:t>), it is a </a:t>
            </a:r>
            <a:r>
              <a:rPr lang="en-US" dirty="0" err="1" smtClean="0"/>
              <a:t>struct</a:t>
            </a:r>
            <a:r>
              <a:rPr lang="en-US" dirty="0" smtClean="0"/>
              <a:t> as below:</a:t>
            </a:r>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45</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MATLAB data structure</a:t>
            </a:r>
            <a:endParaRPr lang="en-US" dirty="0"/>
          </a:p>
        </p:txBody>
      </p:sp>
    </p:spTree>
    <p:extLst>
      <p:ext uri="{BB962C8B-B14F-4D97-AF65-F5344CB8AC3E}">
        <p14:creationId xmlns:p14="http://schemas.microsoft.com/office/powerpoint/2010/main" val="3761103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46</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MATLAB data structure</a:t>
            </a:r>
            <a:endParaRPr lang="en-US" dirty="0"/>
          </a:p>
        </p:txBody>
      </p:sp>
      <p:pic>
        <p:nvPicPr>
          <p:cNvPr id="6" name="Picture 5" descr="Screen Shot 2014-12-31 at 12.29.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77074"/>
            <a:ext cx="7581900" cy="4851400"/>
          </a:xfrm>
          <a:prstGeom prst="rect">
            <a:avLst/>
          </a:prstGeom>
        </p:spPr>
      </p:pic>
    </p:spTree>
    <p:extLst>
      <p:ext uri="{BB962C8B-B14F-4D97-AF65-F5344CB8AC3E}">
        <p14:creationId xmlns:p14="http://schemas.microsoft.com/office/powerpoint/2010/main" val="820013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err="1" smtClean="0">
                <a:solidFill>
                  <a:srgbClr val="008000"/>
                </a:solidFill>
                <a:latin typeface="Courier"/>
                <a:cs typeface="Courier"/>
              </a:rPr>
              <a:t>raw_file</a:t>
            </a:r>
            <a:r>
              <a:rPr lang="en-US" dirty="0" smtClean="0">
                <a:latin typeface="Courier"/>
                <a:cs typeface="Courier"/>
              </a:rPr>
              <a:t>: </a:t>
            </a:r>
            <a:r>
              <a:rPr lang="en-US" i="1" dirty="0" smtClean="0">
                <a:solidFill>
                  <a:schemeClr val="accent3"/>
                </a:solidFill>
                <a:latin typeface="Arial"/>
                <a:cs typeface="Arial"/>
              </a:rPr>
              <a:t>(type string)</a:t>
            </a:r>
            <a:r>
              <a:rPr lang="en-US" dirty="0" smtClean="0">
                <a:latin typeface="Arial"/>
                <a:cs typeface="Arial"/>
              </a:rPr>
              <a:t> the prefix of the spindle image file names.</a:t>
            </a:r>
          </a:p>
          <a:p>
            <a:r>
              <a:rPr lang="en-US" b="1" dirty="0" err="1" smtClean="0">
                <a:solidFill>
                  <a:srgbClr val="008000"/>
                </a:solidFill>
                <a:latin typeface="Courier"/>
                <a:cs typeface="Courier"/>
              </a:rPr>
              <a:t>rotation_angle</a:t>
            </a:r>
            <a:r>
              <a:rPr lang="en-US" dirty="0" smtClean="0">
                <a:latin typeface="Courier"/>
                <a:cs typeface="Courier"/>
              </a:rPr>
              <a:t>: </a:t>
            </a:r>
            <a:r>
              <a:rPr lang="en-US" i="1" dirty="0" smtClean="0">
                <a:solidFill>
                  <a:srgbClr val="FA8716"/>
                </a:solidFill>
                <a:latin typeface="Arial"/>
                <a:cs typeface="Arial"/>
              </a:rPr>
              <a:t>(type </a:t>
            </a:r>
            <a:r>
              <a:rPr lang="en-US" i="1" dirty="0" err="1" smtClean="0">
                <a:solidFill>
                  <a:srgbClr val="FA8716"/>
                </a:solidFill>
                <a:latin typeface="Arial"/>
                <a:cs typeface="Arial"/>
              </a:rPr>
              <a:t>int</a:t>
            </a:r>
            <a:r>
              <a:rPr lang="en-US" i="1" dirty="0" smtClean="0">
                <a:solidFill>
                  <a:srgbClr val="FA8716"/>
                </a:solidFill>
                <a:latin typeface="Arial"/>
                <a:cs typeface="Arial"/>
              </a:rPr>
              <a:t>)</a:t>
            </a:r>
            <a:r>
              <a:rPr lang="en-US" dirty="0" smtClean="0">
                <a:latin typeface="Arial"/>
                <a:cs typeface="Arial"/>
              </a:rPr>
              <a:t> the final rotation angle (in degrees).</a:t>
            </a:r>
          </a:p>
          <a:p>
            <a:r>
              <a:rPr lang="en-US" b="1" dirty="0" err="1" smtClean="0">
                <a:solidFill>
                  <a:srgbClr val="008000"/>
                </a:solidFill>
                <a:latin typeface="Courier"/>
                <a:cs typeface="Courier"/>
              </a:rPr>
              <a:t>box_coord</a:t>
            </a:r>
            <a:r>
              <a:rPr lang="en-US" dirty="0" smtClean="0">
                <a:latin typeface="Courier"/>
                <a:cs typeface="Courier"/>
              </a:rPr>
              <a:t>: </a:t>
            </a:r>
            <a:r>
              <a:rPr lang="en-US" i="1" dirty="0" smtClean="0">
                <a:solidFill>
                  <a:srgbClr val="FA8716"/>
                </a:solidFill>
                <a:latin typeface="Arial"/>
                <a:cs typeface="Arial"/>
              </a:rPr>
              <a:t>(type array double)</a:t>
            </a:r>
            <a:r>
              <a:rPr lang="en-US" dirty="0" smtClean="0">
                <a:latin typeface="Arial"/>
                <a:cs typeface="Arial"/>
              </a:rPr>
              <a:t> the coordinates of 5 drawn lines after image rotated, i.e. </a:t>
            </a:r>
            <a:r>
              <a:rPr lang="en-US" dirty="0" smtClean="0">
                <a:latin typeface="Courier"/>
                <a:cs typeface="Courier"/>
              </a:rPr>
              <a:t>[y1, y2, x1, x2, x0].</a:t>
            </a:r>
          </a:p>
          <a:p>
            <a:r>
              <a:rPr lang="en-US" b="1" dirty="0" err="1" smtClean="0">
                <a:solidFill>
                  <a:srgbClr val="008000"/>
                </a:solidFill>
                <a:latin typeface="Courier"/>
                <a:cs typeface="Courier"/>
              </a:rPr>
              <a:t>img_raw</a:t>
            </a:r>
            <a:r>
              <a:rPr lang="en-US" dirty="0" smtClean="0">
                <a:latin typeface="Courier"/>
                <a:cs typeface="Courier"/>
              </a:rPr>
              <a:t>: </a:t>
            </a:r>
            <a:r>
              <a:rPr lang="en-US" i="1" dirty="0" smtClean="0">
                <a:solidFill>
                  <a:srgbClr val="FA8716"/>
                </a:solidFill>
                <a:latin typeface="Arial"/>
                <a:cs typeface="Arial"/>
              </a:rPr>
              <a:t>(type matrix uint16)</a:t>
            </a:r>
            <a:r>
              <a:rPr lang="en-US" dirty="0" smtClean="0">
                <a:latin typeface="Arial"/>
                <a:cs typeface="Arial"/>
              </a:rPr>
              <a:t> the raw TIFF image, height-by-width-by-3, 3 as in (R,G,B) channels. This serves as a backup of the TIFF files.</a:t>
            </a:r>
          </a:p>
          <a:p>
            <a:r>
              <a:rPr lang="en-US" b="1" dirty="0" err="1" smtClean="0">
                <a:solidFill>
                  <a:srgbClr val="008000"/>
                </a:solidFill>
                <a:latin typeface="Courier"/>
                <a:cs typeface="Courier"/>
              </a:rPr>
              <a:t>img_box</a:t>
            </a:r>
            <a:r>
              <a:rPr lang="en-US" dirty="0" smtClean="0">
                <a:solidFill>
                  <a:srgbClr val="008000"/>
                </a:solidFill>
                <a:latin typeface="Courier"/>
                <a:cs typeface="Courier"/>
              </a:rPr>
              <a:t> </a:t>
            </a:r>
            <a:r>
              <a:rPr lang="en-US" i="1" dirty="0" smtClean="0">
                <a:solidFill>
                  <a:srgbClr val="FA8716"/>
                </a:solidFill>
                <a:latin typeface="Arial"/>
                <a:cs typeface="Arial"/>
              </a:rPr>
              <a:t>(type matrix uinit16)</a:t>
            </a:r>
            <a:r>
              <a:rPr lang="en-US" dirty="0" smtClean="0">
                <a:latin typeface="Arial"/>
                <a:cs typeface="Arial"/>
              </a:rPr>
              <a:t> the cropped TIFF image, only showing the spindle, i.e.</a:t>
            </a:r>
            <a:r>
              <a:rPr lang="en-US" dirty="0" smtClean="0">
                <a:latin typeface="Courier"/>
                <a:cs typeface="Courier"/>
              </a:rPr>
              <a:t> [y1:y2, x1:x2, :] </a:t>
            </a:r>
            <a:r>
              <a:rPr lang="en-US" dirty="0" smtClean="0">
                <a:latin typeface="Arial"/>
                <a:cs typeface="Arial"/>
              </a:rPr>
              <a:t>of</a:t>
            </a:r>
            <a:r>
              <a:rPr lang="en-US" dirty="0" smtClean="0">
                <a:latin typeface="Courier"/>
                <a:cs typeface="Courier"/>
              </a:rPr>
              <a:t> </a:t>
            </a:r>
            <a:r>
              <a:rPr lang="en-US" dirty="0" err="1" smtClean="0">
                <a:latin typeface="Courier"/>
                <a:cs typeface="Courier"/>
              </a:rPr>
              <a:t>img_raw</a:t>
            </a:r>
            <a:r>
              <a:rPr lang="en-US" dirty="0" smtClean="0">
                <a:latin typeface="Courier"/>
                <a:cs typeface="Courier"/>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47</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err="1" smtClean="0">
                <a:latin typeface="Courier"/>
                <a:cs typeface="Courier"/>
              </a:rPr>
              <a:t>spd_data</a:t>
            </a:r>
            <a:r>
              <a:rPr lang="en-US" dirty="0" smtClean="0"/>
              <a:t> entry</a:t>
            </a:r>
            <a:endParaRPr lang="en-US" dirty="0"/>
          </a:p>
        </p:txBody>
      </p:sp>
    </p:spTree>
    <p:extLst>
      <p:ext uri="{BB962C8B-B14F-4D97-AF65-F5344CB8AC3E}">
        <p14:creationId xmlns:p14="http://schemas.microsoft.com/office/powerpoint/2010/main" val="12517998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solidFill>
                  <a:srgbClr val="008000"/>
                </a:solidFill>
                <a:latin typeface="Courier"/>
                <a:cs typeface="Courier"/>
              </a:rPr>
              <a:t>CEN_LINE_OFFSET</a:t>
            </a:r>
            <a:r>
              <a:rPr lang="en-US" dirty="0" smtClean="0">
                <a:latin typeface="Courier"/>
                <a:cs typeface="Courier"/>
              </a:rPr>
              <a:t>: </a:t>
            </a:r>
            <a:r>
              <a:rPr lang="en-US" i="1" dirty="0" smtClean="0">
                <a:solidFill>
                  <a:schemeClr val="accent3"/>
                </a:solidFill>
                <a:latin typeface="Arial"/>
                <a:cs typeface="Arial"/>
              </a:rPr>
              <a:t>(type </a:t>
            </a:r>
            <a:r>
              <a:rPr lang="en-US" i="1" dirty="0" err="1" smtClean="0">
                <a:solidFill>
                  <a:schemeClr val="accent3"/>
                </a:solidFill>
                <a:latin typeface="Arial"/>
                <a:cs typeface="Arial"/>
              </a:rPr>
              <a:t>int</a:t>
            </a:r>
            <a:r>
              <a:rPr lang="en-US" i="1" dirty="0" smtClean="0">
                <a:solidFill>
                  <a:schemeClr val="accent3"/>
                </a:solidFill>
                <a:latin typeface="Arial"/>
                <a:cs typeface="Arial"/>
              </a:rPr>
              <a:t>)</a:t>
            </a:r>
            <a:r>
              <a:rPr lang="en-US" dirty="0" smtClean="0">
                <a:latin typeface="Arial"/>
                <a:cs typeface="Arial"/>
              </a:rPr>
              <a:t> the input argument.</a:t>
            </a:r>
          </a:p>
          <a:p>
            <a:r>
              <a:rPr lang="en-US" b="1" dirty="0" smtClean="0">
                <a:solidFill>
                  <a:srgbClr val="008000"/>
                </a:solidFill>
                <a:latin typeface="Courier"/>
                <a:cs typeface="Courier"/>
              </a:rPr>
              <a:t>POLE_PORTION</a:t>
            </a:r>
            <a:r>
              <a:rPr lang="en-US" dirty="0" smtClean="0">
                <a:latin typeface="Courier"/>
                <a:cs typeface="Courier"/>
              </a:rPr>
              <a:t>: </a:t>
            </a:r>
            <a:r>
              <a:rPr lang="en-US" i="1" dirty="0" smtClean="0">
                <a:solidFill>
                  <a:srgbClr val="FA8716"/>
                </a:solidFill>
                <a:latin typeface="Arial"/>
                <a:cs typeface="Arial"/>
              </a:rPr>
              <a:t>(type double)</a:t>
            </a:r>
            <a:r>
              <a:rPr lang="en-US" dirty="0" smtClean="0">
                <a:latin typeface="Arial"/>
                <a:cs typeface="Arial"/>
              </a:rPr>
              <a:t> the input argument.</a:t>
            </a:r>
          </a:p>
          <a:p>
            <a:r>
              <a:rPr lang="en-US" b="1" dirty="0" err="1" smtClean="0">
                <a:solidFill>
                  <a:srgbClr val="008000"/>
                </a:solidFill>
                <a:latin typeface="Courier"/>
                <a:cs typeface="Courier"/>
              </a:rPr>
              <a:t>data_label</a:t>
            </a:r>
            <a:r>
              <a:rPr lang="en-US" dirty="0" smtClean="0">
                <a:latin typeface="Courier"/>
                <a:cs typeface="Courier"/>
              </a:rPr>
              <a:t>: </a:t>
            </a:r>
            <a:r>
              <a:rPr lang="en-US" i="1" dirty="0" smtClean="0">
                <a:solidFill>
                  <a:srgbClr val="FA8716"/>
                </a:solidFill>
                <a:latin typeface="Arial"/>
                <a:cs typeface="Arial"/>
              </a:rPr>
              <a:t>(type cell string)</a:t>
            </a:r>
            <a:r>
              <a:rPr lang="en-US" dirty="0" smtClean="0">
                <a:latin typeface="Arial"/>
                <a:cs typeface="Arial"/>
              </a:rPr>
              <a:t> the label of color channels, i.e. </a:t>
            </a:r>
            <a:r>
              <a:rPr lang="en-US" dirty="0" smtClean="0">
                <a:latin typeface="Courier"/>
                <a:cs typeface="Courier"/>
              </a:rPr>
              <a:t>{‘</a:t>
            </a:r>
            <a:r>
              <a:rPr lang="en-US" dirty="0" err="1" smtClean="0">
                <a:latin typeface="Courier"/>
                <a:cs typeface="Courier"/>
              </a:rPr>
              <a:t>TexRd</a:t>
            </a:r>
            <a:r>
              <a:rPr lang="en-US" dirty="0" smtClean="0">
                <a:latin typeface="Courier"/>
                <a:cs typeface="Courier"/>
              </a:rPr>
              <a:t>’, ‘FITC’, ’DAPI’}</a:t>
            </a:r>
            <a:r>
              <a:rPr lang="en-US" dirty="0">
                <a:latin typeface="Courier"/>
                <a:cs typeface="Courier"/>
              </a:rPr>
              <a:t> </a:t>
            </a:r>
            <a:r>
              <a:rPr lang="en-US" dirty="0" smtClean="0">
                <a:latin typeface="Arial"/>
                <a:cs typeface="Arial"/>
              </a:rPr>
              <a:t>as in (R,G,B).</a:t>
            </a:r>
          </a:p>
          <a:p>
            <a:r>
              <a:rPr lang="en-US" b="1" dirty="0" err="1" smtClean="0">
                <a:solidFill>
                  <a:srgbClr val="008000"/>
                </a:solidFill>
                <a:latin typeface="Courier"/>
                <a:cs typeface="Courier"/>
              </a:rPr>
              <a:t>is_bad</a:t>
            </a:r>
            <a:r>
              <a:rPr lang="en-US" dirty="0" smtClean="0">
                <a:latin typeface="Courier"/>
                <a:cs typeface="Courier"/>
              </a:rPr>
              <a:t>: </a:t>
            </a:r>
            <a:r>
              <a:rPr lang="en-US" i="1" dirty="0" smtClean="0">
                <a:solidFill>
                  <a:srgbClr val="FA8716"/>
                </a:solidFill>
                <a:latin typeface="Arial"/>
                <a:cs typeface="Arial"/>
              </a:rPr>
              <a:t>(type </a:t>
            </a:r>
            <a:r>
              <a:rPr lang="en-US" i="1" dirty="0" err="1" smtClean="0">
                <a:solidFill>
                  <a:srgbClr val="FA8716"/>
                </a:solidFill>
                <a:latin typeface="Arial"/>
                <a:cs typeface="Arial"/>
              </a:rPr>
              <a:t>boolean</a:t>
            </a:r>
            <a:r>
              <a:rPr lang="en-US" i="1" dirty="0" smtClean="0">
                <a:solidFill>
                  <a:srgbClr val="FA8716"/>
                </a:solidFill>
                <a:latin typeface="Arial"/>
                <a:cs typeface="Arial"/>
              </a:rPr>
              <a:t>)</a:t>
            </a:r>
            <a:r>
              <a:rPr lang="en-US" dirty="0" smtClean="0">
                <a:latin typeface="Arial"/>
                <a:cs typeface="Arial"/>
              </a:rPr>
              <a:t> the flag for whether this spindle is considered bad quality.</a:t>
            </a:r>
          </a:p>
          <a:p>
            <a:r>
              <a:rPr lang="en-US" dirty="0" smtClean="0">
                <a:latin typeface="Arial"/>
                <a:cs typeface="Arial"/>
              </a:rPr>
              <a:t> If it were “passed” in interactive interface, </a:t>
            </a:r>
            <a:r>
              <a:rPr lang="en-US" dirty="0" err="1" smtClean="0">
                <a:solidFill>
                  <a:schemeClr val="bg2">
                    <a:lumMod val="75000"/>
                  </a:schemeClr>
                </a:solidFill>
                <a:latin typeface="Courier"/>
                <a:cs typeface="Courier"/>
              </a:rPr>
              <a:t>is_bad</a:t>
            </a:r>
            <a:r>
              <a:rPr lang="en-US" dirty="0" smtClean="0">
                <a:solidFill>
                  <a:schemeClr val="bg2">
                    <a:lumMod val="75000"/>
                  </a:schemeClr>
                </a:solidFill>
                <a:latin typeface="Courier"/>
                <a:cs typeface="Courier"/>
              </a:rPr>
              <a:t> = True (1)</a:t>
            </a:r>
            <a:r>
              <a:rPr lang="en-US" dirty="0" smtClean="0">
                <a:latin typeface="Arial"/>
                <a:cs typeface="Arial"/>
              </a:rPr>
              <a:t>, and no quantitation data (</a:t>
            </a:r>
            <a:r>
              <a:rPr lang="en-US" dirty="0" err="1" smtClean="0">
                <a:latin typeface="Courier"/>
                <a:cs typeface="Courier"/>
              </a:rPr>
              <a:t>img_box</a:t>
            </a:r>
            <a:r>
              <a:rPr lang="en-US" dirty="0" smtClean="0">
                <a:latin typeface="Courier"/>
                <a:cs typeface="Courier"/>
              </a:rPr>
              <a:t>, </a:t>
            </a:r>
            <a:r>
              <a:rPr lang="en-US" dirty="0" err="1" smtClean="0">
                <a:latin typeface="Courier"/>
                <a:cs typeface="Courier"/>
              </a:rPr>
              <a:t>rotation_angle</a:t>
            </a:r>
            <a:r>
              <a:rPr lang="en-US" dirty="0" smtClean="0">
                <a:latin typeface="Courier"/>
                <a:cs typeface="Courier"/>
              </a:rPr>
              <a:t>, </a:t>
            </a:r>
            <a:r>
              <a:rPr lang="en-US" dirty="0" err="1" smtClean="0">
                <a:latin typeface="Courier"/>
                <a:cs typeface="Courier"/>
              </a:rPr>
              <a:t>box_coord</a:t>
            </a:r>
            <a:r>
              <a:rPr lang="en-US" dirty="0" smtClean="0">
                <a:latin typeface="Courier"/>
                <a:cs typeface="Courier"/>
              </a:rPr>
              <a:t>, </a:t>
            </a:r>
            <a:r>
              <a:rPr lang="en-US" dirty="0" err="1" smtClean="0">
                <a:latin typeface="Courier"/>
                <a:cs typeface="Courier"/>
              </a:rPr>
              <a:t>data_box</a:t>
            </a:r>
            <a:r>
              <a:rPr lang="en-US" dirty="0" smtClean="0">
                <a:latin typeface="Courier"/>
                <a:cs typeface="Courier"/>
              </a:rPr>
              <a:t>, </a:t>
            </a:r>
            <a:r>
              <a:rPr lang="en-US" dirty="0" err="1" smtClean="0">
                <a:latin typeface="Courier"/>
                <a:cs typeface="Courier"/>
              </a:rPr>
              <a:t>data_line</a:t>
            </a:r>
            <a:r>
              <a:rPr lang="en-US" dirty="0" smtClean="0">
                <a:latin typeface="Courier"/>
                <a:cs typeface="Courier"/>
              </a:rPr>
              <a:t>, </a:t>
            </a:r>
            <a:r>
              <a:rPr lang="en-US" dirty="0" err="1" smtClean="0">
                <a:latin typeface="Courier"/>
                <a:cs typeface="Courier"/>
              </a:rPr>
              <a:t>ratio_box</a:t>
            </a:r>
            <a:r>
              <a:rPr lang="en-US" dirty="0" smtClean="0">
                <a:latin typeface="Courier"/>
                <a:cs typeface="Courier"/>
              </a:rPr>
              <a:t>, </a:t>
            </a:r>
            <a:r>
              <a:rPr lang="en-US" dirty="0" err="1" smtClean="0">
                <a:latin typeface="Courier"/>
                <a:cs typeface="Courier"/>
              </a:rPr>
              <a:t>ratio_line</a:t>
            </a:r>
            <a:r>
              <a:rPr lang="en-US" dirty="0" smtClean="0">
                <a:latin typeface="Courier"/>
                <a:cs typeface="Courier"/>
              </a:rPr>
              <a:t>, ratio_box_100, ratio_line_100, </a:t>
            </a:r>
            <a:r>
              <a:rPr lang="en-US" dirty="0" err="1" smtClean="0">
                <a:latin typeface="Courier"/>
                <a:cs typeface="Courier"/>
              </a:rPr>
              <a:t>plot_x</a:t>
            </a:r>
            <a:r>
              <a:rPr lang="en-US" dirty="0" smtClean="0">
                <a:latin typeface="Arial"/>
                <a:cs typeface="Arial"/>
              </a:rPr>
              <a:t>) is available (all empty).</a:t>
            </a:r>
            <a:endParaRPr lang="en-US" dirty="0" smtClean="0"/>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48</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err="1" smtClean="0">
                <a:latin typeface="Courier"/>
                <a:cs typeface="Courier"/>
              </a:rPr>
              <a:t>spd_data</a:t>
            </a:r>
            <a:r>
              <a:rPr lang="en-US" dirty="0" smtClean="0"/>
              <a:t> entry</a:t>
            </a:r>
            <a:endParaRPr lang="en-US" dirty="0"/>
          </a:p>
        </p:txBody>
      </p:sp>
    </p:spTree>
    <p:extLst>
      <p:ext uri="{BB962C8B-B14F-4D97-AF65-F5344CB8AC3E}">
        <p14:creationId xmlns:p14="http://schemas.microsoft.com/office/powerpoint/2010/main" val="1974661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err="1" smtClean="0">
                <a:solidFill>
                  <a:srgbClr val="008000"/>
                </a:solidFill>
                <a:latin typeface="Courier"/>
                <a:cs typeface="Courier"/>
              </a:rPr>
              <a:t>data_box</a:t>
            </a:r>
            <a:r>
              <a:rPr lang="en-US" b="1" dirty="0" smtClean="0">
                <a:solidFill>
                  <a:srgbClr val="008000"/>
                </a:solidFill>
                <a:latin typeface="Courier"/>
                <a:cs typeface="Courier"/>
              </a:rPr>
              <a:t> </a:t>
            </a:r>
            <a:r>
              <a:rPr lang="en-US" dirty="0">
                <a:cs typeface="Arial"/>
              </a:rPr>
              <a:t>and</a:t>
            </a:r>
            <a:r>
              <a:rPr lang="en-US" b="1" dirty="0">
                <a:cs typeface="Arial"/>
              </a:rPr>
              <a:t> </a:t>
            </a:r>
            <a:r>
              <a:rPr lang="en-US" b="1" dirty="0" err="1">
                <a:solidFill>
                  <a:srgbClr val="008000"/>
                </a:solidFill>
                <a:latin typeface="Courier"/>
                <a:cs typeface="Courier"/>
              </a:rPr>
              <a:t>data_line</a:t>
            </a:r>
            <a:r>
              <a:rPr lang="en-US" dirty="0" smtClean="0">
                <a:latin typeface="Courier"/>
                <a:cs typeface="Courier"/>
              </a:rPr>
              <a:t>: </a:t>
            </a:r>
            <a:r>
              <a:rPr lang="en-US" i="1" dirty="0" smtClean="0">
                <a:solidFill>
                  <a:schemeClr val="accent3"/>
                </a:solidFill>
                <a:latin typeface="Arial"/>
                <a:cs typeface="Arial"/>
              </a:rPr>
              <a:t>(type matrix double)</a:t>
            </a:r>
            <a:r>
              <a:rPr lang="en-US" dirty="0" smtClean="0">
                <a:latin typeface="Arial"/>
                <a:cs typeface="Arial"/>
              </a:rPr>
              <a:t> the averaged/projected fluorescence intensity from pole to pole in 3 channels, </a:t>
            </a:r>
            <a:r>
              <a:rPr lang="en-US" dirty="0">
                <a:cs typeface="Arial"/>
              </a:rPr>
              <a:t>using box-</a:t>
            </a:r>
            <a:r>
              <a:rPr lang="en-US" dirty="0" smtClean="0">
                <a:cs typeface="Arial"/>
              </a:rPr>
              <a:t>scan and line-scan respectively; </a:t>
            </a:r>
            <a:r>
              <a:rPr lang="en-US" dirty="0" smtClean="0">
                <a:latin typeface="Arial"/>
                <a:cs typeface="Arial"/>
              </a:rPr>
              <a:t>same column order as </a:t>
            </a:r>
            <a:r>
              <a:rPr lang="en-US" dirty="0" err="1" smtClean="0">
                <a:solidFill>
                  <a:srgbClr val="248AEA"/>
                </a:solidFill>
                <a:latin typeface="Courier"/>
                <a:cs typeface="Courier"/>
              </a:rPr>
              <a:t>data_label</a:t>
            </a:r>
            <a:r>
              <a:rPr lang="en-US" dirty="0" smtClean="0">
                <a:latin typeface="Arial"/>
                <a:cs typeface="Arial"/>
              </a:rPr>
              <a:t>.</a:t>
            </a:r>
          </a:p>
          <a:p>
            <a:r>
              <a:rPr lang="en-US" b="1" dirty="0" err="1" smtClean="0">
                <a:solidFill>
                  <a:srgbClr val="008000"/>
                </a:solidFill>
                <a:latin typeface="Courier"/>
                <a:cs typeface="Courier"/>
              </a:rPr>
              <a:t>ratio_box</a:t>
            </a:r>
            <a:r>
              <a:rPr lang="en-US" b="1" dirty="0" smtClean="0">
                <a:latin typeface="Arial"/>
                <a:cs typeface="Arial"/>
              </a:rPr>
              <a:t> </a:t>
            </a:r>
            <a:r>
              <a:rPr lang="en-US" dirty="0" smtClean="0">
                <a:latin typeface="Arial"/>
                <a:cs typeface="Arial"/>
              </a:rPr>
              <a:t>and</a:t>
            </a:r>
            <a:r>
              <a:rPr lang="en-US" b="1" dirty="0" smtClean="0">
                <a:latin typeface="Arial"/>
                <a:cs typeface="Arial"/>
              </a:rPr>
              <a:t> </a:t>
            </a:r>
            <a:r>
              <a:rPr lang="en-US" b="1" dirty="0" err="1" smtClean="0">
                <a:solidFill>
                  <a:srgbClr val="008000"/>
                </a:solidFill>
                <a:latin typeface="Courier"/>
                <a:cs typeface="Courier"/>
              </a:rPr>
              <a:t>ratio_line</a:t>
            </a:r>
            <a:r>
              <a:rPr lang="en-US" dirty="0" smtClean="0">
                <a:latin typeface="Courier"/>
                <a:cs typeface="Courier"/>
              </a:rPr>
              <a:t>: </a:t>
            </a:r>
            <a:r>
              <a:rPr lang="en-US" i="1" dirty="0">
                <a:solidFill>
                  <a:schemeClr val="accent3"/>
                </a:solidFill>
                <a:cs typeface="Arial"/>
              </a:rPr>
              <a:t>(type </a:t>
            </a:r>
            <a:r>
              <a:rPr lang="en-US" i="1" dirty="0" smtClean="0">
                <a:solidFill>
                  <a:schemeClr val="accent3"/>
                </a:solidFill>
                <a:cs typeface="Arial"/>
              </a:rPr>
              <a:t>array double)</a:t>
            </a:r>
            <a:r>
              <a:rPr lang="en-US" dirty="0" smtClean="0">
                <a:cs typeface="Arial"/>
              </a:rPr>
              <a:t> </a:t>
            </a:r>
            <a:r>
              <a:rPr lang="en-US" dirty="0">
                <a:cs typeface="Arial"/>
              </a:rPr>
              <a:t>the </a:t>
            </a:r>
            <a:r>
              <a:rPr lang="en-US" dirty="0" smtClean="0">
                <a:cs typeface="Arial"/>
              </a:rPr>
              <a:t>FITC/</a:t>
            </a:r>
            <a:r>
              <a:rPr lang="en-US" dirty="0" err="1" smtClean="0">
                <a:cs typeface="Arial"/>
              </a:rPr>
              <a:t>TexRd</a:t>
            </a:r>
            <a:r>
              <a:rPr lang="en-US" dirty="0" smtClean="0">
                <a:cs typeface="Arial"/>
              </a:rPr>
              <a:t> ratio from corresponding projected data, i.e. </a:t>
            </a:r>
            <a:r>
              <a:rPr lang="en-US" dirty="0" err="1" smtClean="0">
                <a:latin typeface="Courier"/>
                <a:cs typeface="Courier"/>
              </a:rPr>
              <a:t>data_box</a:t>
            </a:r>
            <a:r>
              <a:rPr lang="en-US" dirty="0" smtClean="0">
                <a:latin typeface="Courier"/>
                <a:cs typeface="Courier"/>
              </a:rPr>
              <a:t>(:,2)./</a:t>
            </a:r>
            <a:r>
              <a:rPr lang="en-US" dirty="0" err="1" smtClean="0">
                <a:latin typeface="Courier"/>
                <a:cs typeface="Courier"/>
              </a:rPr>
              <a:t>data_box</a:t>
            </a:r>
            <a:r>
              <a:rPr lang="en-US" dirty="0" smtClean="0">
                <a:latin typeface="Courier"/>
                <a:cs typeface="Courier"/>
              </a:rPr>
              <a:t>(:,1)</a:t>
            </a:r>
            <a:r>
              <a:rPr lang="en-US" dirty="0" smtClean="0">
                <a:cs typeface="Arial"/>
              </a:rPr>
              <a:t>.</a:t>
            </a:r>
          </a:p>
          <a:p>
            <a:r>
              <a:rPr lang="en-US" b="1" dirty="0" err="1" smtClean="0">
                <a:solidFill>
                  <a:srgbClr val="008000"/>
                </a:solidFill>
                <a:latin typeface="Courier"/>
                <a:cs typeface="Courier"/>
              </a:rPr>
              <a:t>plot_x</a:t>
            </a:r>
            <a:r>
              <a:rPr lang="en-US" dirty="0" smtClean="0">
                <a:cs typeface="Arial"/>
              </a:rPr>
              <a:t>: </a:t>
            </a:r>
            <a:r>
              <a:rPr lang="en-US" i="1" dirty="0" smtClean="0">
                <a:solidFill>
                  <a:schemeClr val="accent3"/>
                </a:solidFill>
                <a:cs typeface="Arial"/>
              </a:rPr>
              <a:t>(type array double)</a:t>
            </a:r>
            <a:r>
              <a:rPr lang="en-US" dirty="0" smtClean="0">
                <a:cs typeface="Arial"/>
              </a:rPr>
              <a:t> the 0-to-100% normalized x-axis positions, used for plotting </a:t>
            </a:r>
            <a:r>
              <a:rPr lang="en-US" dirty="0" err="1" smtClean="0">
                <a:cs typeface="Arial"/>
              </a:rPr>
              <a:t>ratio_box</a:t>
            </a:r>
            <a:r>
              <a:rPr lang="en-US" dirty="0" smtClean="0">
                <a:cs typeface="Arial"/>
              </a:rPr>
              <a:t> and </a:t>
            </a:r>
            <a:r>
              <a:rPr lang="en-US" dirty="0" err="1" smtClean="0">
                <a:cs typeface="Arial"/>
              </a:rPr>
              <a:t>ratio_line</a:t>
            </a:r>
            <a:r>
              <a:rPr lang="en-US" dirty="0" smtClean="0">
                <a:cs typeface="Arial"/>
              </a:rPr>
              <a:t> on 0-100% scale.</a:t>
            </a:r>
          </a:p>
          <a:p>
            <a:r>
              <a:rPr lang="en-US" b="1" dirty="0" smtClean="0">
                <a:solidFill>
                  <a:srgbClr val="008000"/>
                </a:solidFill>
                <a:latin typeface="Courier"/>
                <a:cs typeface="Courier"/>
              </a:rPr>
              <a:t>ratio_box_100</a:t>
            </a:r>
            <a:r>
              <a:rPr lang="en-US" b="1" dirty="0" smtClean="0">
                <a:cs typeface="Arial"/>
              </a:rPr>
              <a:t> </a:t>
            </a:r>
            <a:r>
              <a:rPr lang="en-US" dirty="0">
                <a:cs typeface="Arial"/>
              </a:rPr>
              <a:t>and</a:t>
            </a:r>
            <a:r>
              <a:rPr lang="en-US" b="1" dirty="0">
                <a:cs typeface="Arial"/>
              </a:rPr>
              <a:t> </a:t>
            </a:r>
            <a:r>
              <a:rPr lang="en-US" b="1" dirty="0" smtClean="0">
                <a:solidFill>
                  <a:srgbClr val="008000"/>
                </a:solidFill>
                <a:latin typeface="Courier"/>
                <a:cs typeface="Courier"/>
              </a:rPr>
              <a:t>ratio_line_100</a:t>
            </a:r>
            <a:r>
              <a:rPr lang="en-US" dirty="0" smtClean="0">
                <a:latin typeface="Courier"/>
                <a:cs typeface="Courier"/>
              </a:rPr>
              <a:t>: </a:t>
            </a:r>
            <a:r>
              <a:rPr lang="en-US" i="1" dirty="0">
                <a:solidFill>
                  <a:schemeClr val="accent3"/>
                </a:solidFill>
                <a:cs typeface="Arial"/>
              </a:rPr>
              <a:t>(type array </a:t>
            </a:r>
            <a:r>
              <a:rPr lang="en-US" i="1" dirty="0" smtClean="0">
                <a:solidFill>
                  <a:schemeClr val="accent3"/>
                </a:solidFill>
                <a:cs typeface="Arial"/>
              </a:rPr>
              <a:t>double)</a:t>
            </a:r>
            <a:r>
              <a:rPr lang="en-US" dirty="0" smtClean="0">
                <a:cs typeface="Arial"/>
              </a:rPr>
              <a:t> ratios of </a:t>
            </a:r>
            <a:r>
              <a:rPr lang="en-US" dirty="0">
                <a:solidFill>
                  <a:srgbClr val="000000"/>
                </a:solidFill>
                <a:latin typeface="Courier"/>
                <a:cs typeface="Courier"/>
              </a:rPr>
              <a:t>ratio_box_100</a:t>
            </a:r>
            <a:r>
              <a:rPr lang="en-US" dirty="0">
                <a:solidFill>
                  <a:srgbClr val="000000"/>
                </a:solidFill>
                <a:cs typeface="Arial"/>
              </a:rPr>
              <a:t> and </a:t>
            </a:r>
            <a:r>
              <a:rPr lang="en-US" dirty="0" smtClean="0">
                <a:solidFill>
                  <a:srgbClr val="000000"/>
                </a:solidFill>
                <a:latin typeface="Courier"/>
                <a:cs typeface="Courier"/>
              </a:rPr>
              <a:t>ratio_line_100 </a:t>
            </a:r>
            <a:r>
              <a:rPr lang="en-US" dirty="0" smtClean="0">
                <a:solidFill>
                  <a:srgbClr val="000000"/>
                </a:solidFill>
                <a:latin typeface="Arial"/>
                <a:cs typeface="Arial"/>
              </a:rPr>
              <a:t>grouped into </a:t>
            </a:r>
            <a:r>
              <a:rPr lang="en-US" dirty="0" smtClean="0">
                <a:solidFill>
                  <a:schemeClr val="bg2">
                    <a:lumMod val="75000"/>
                  </a:schemeClr>
                </a:solidFill>
                <a:latin typeface="Courier"/>
                <a:cs typeface="Courier"/>
              </a:rPr>
              <a:t>NUM_BIN</a:t>
            </a:r>
            <a:r>
              <a:rPr lang="en-US" dirty="0" smtClean="0">
                <a:solidFill>
                  <a:schemeClr val="bg2">
                    <a:lumMod val="75000"/>
                  </a:schemeClr>
                </a:solidFill>
                <a:latin typeface="Arial"/>
                <a:cs typeface="Arial"/>
              </a:rPr>
              <a:t> </a:t>
            </a:r>
            <a:r>
              <a:rPr lang="en-US" dirty="0" smtClean="0">
                <a:solidFill>
                  <a:srgbClr val="000000"/>
                </a:solidFill>
                <a:latin typeface="Arial"/>
                <a:cs typeface="Arial"/>
              </a:rPr>
              <a:t>bins.</a:t>
            </a:r>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49</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err="1" smtClean="0">
                <a:latin typeface="Courier"/>
                <a:cs typeface="Courier"/>
              </a:rPr>
              <a:t>spd_data</a:t>
            </a:r>
            <a:r>
              <a:rPr lang="en-US" dirty="0" smtClean="0"/>
              <a:t> entry</a:t>
            </a:r>
            <a:endParaRPr lang="en-US" dirty="0"/>
          </a:p>
        </p:txBody>
      </p:sp>
    </p:spTree>
    <p:extLst>
      <p:ext uri="{BB962C8B-B14F-4D97-AF65-F5344CB8AC3E}">
        <p14:creationId xmlns:p14="http://schemas.microsoft.com/office/powerpoint/2010/main" val="2804409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a:t>
            </a:r>
            <a:r>
              <a:rPr lang="en-US" dirty="0" err="1" smtClean="0"/>
              <a:t>SpindleUtil</a:t>
            </a:r>
            <a:endParaRPr lang="en-US" dirty="0"/>
          </a:p>
        </p:txBody>
      </p:sp>
      <p:sp>
        <p:nvSpPr>
          <p:cNvPr id="3" name="Content Placeholder 2"/>
          <p:cNvSpPr>
            <a:spLocks noGrp="1"/>
          </p:cNvSpPr>
          <p:nvPr>
            <p:ph idx="1"/>
          </p:nvPr>
        </p:nvSpPr>
        <p:spPr>
          <a:xfrm>
            <a:off x="457200" y="1600200"/>
            <a:ext cx="7620000" cy="5145150"/>
          </a:xfrm>
        </p:spPr>
        <p:txBody>
          <a:bodyPr>
            <a:normAutofit/>
          </a:bodyPr>
          <a:lstStyle/>
          <a:p>
            <a:r>
              <a:rPr lang="en-US" dirty="0" smtClean="0"/>
              <a:t>Before </a:t>
            </a:r>
            <a:r>
              <a:rPr lang="en-US" dirty="0" err="1" smtClean="0"/>
              <a:t>SpindleUtil</a:t>
            </a:r>
            <a:r>
              <a:rPr lang="en-US" dirty="0" smtClean="0"/>
              <a:t> became available, the image quantitation is done with </a:t>
            </a:r>
            <a:r>
              <a:rPr lang="en-US" dirty="0" err="1" smtClean="0"/>
              <a:t>MetaMorph</a:t>
            </a:r>
            <a:r>
              <a:rPr lang="en-US" dirty="0" smtClean="0"/>
              <a:t> and Excel. Lines are drawn in </a:t>
            </a:r>
            <a:r>
              <a:rPr lang="en-US" dirty="0" err="1" smtClean="0"/>
              <a:t>MetaMorph</a:t>
            </a:r>
            <a:r>
              <a:rPr lang="en-US" dirty="0" smtClean="0"/>
              <a:t>, suffering problems with inconsistent spindle boundaries. Data was exported to a huge Excel sheet, making plots and comparisons are thus hard and cumbersome.</a:t>
            </a:r>
          </a:p>
          <a:p>
            <a:endParaRPr lang="en-US" dirty="0"/>
          </a:p>
          <a:p>
            <a:endParaRPr lang="en-US" dirty="0" smtClean="0"/>
          </a:p>
          <a:p>
            <a:endParaRPr lang="en-US" dirty="0"/>
          </a:p>
          <a:p>
            <a:endParaRPr lang="en-US" dirty="0" smtClean="0"/>
          </a:p>
          <a:p>
            <a:endParaRPr lang="en-US" dirty="0"/>
          </a:p>
          <a:p>
            <a:pPr marL="114300" indent="0">
              <a:buNone/>
            </a:pPr>
            <a:r>
              <a:rPr lang="en-US" dirty="0" smtClean="0"/>
              <a:t>    Line-scan					</a:t>
            </a:r>
            <a:r>
              <a:rPr lang="en-US" dirty="0"/>
              <a:t>	</a:t>
            </a:r>
            <a:r>
              <a:rPr lang="en-US" dirty="0" smtClean="0"/>
              <a:t>Plots </a:t>
            </a:r>
          </a:p>
          <a:p>
            <a:pPr marL="114300" indent="0">
              <a:buNone/>
            </a:pPr>
            <a:r>
              <a:rPr lang="en-US" dirty="0"/>
              <a:t> </a:t>
            </a:r>
            <a:r>
              <a:rPr lang="en-US" dirty="0" smtClean="0"/>
              <a:t>  Quantitation				  Comparison</a:t>
            </a:r>
            <a:endParaRPr lang="en-US" dirty="0"/>
          </a:p>
        </p:txBody>
      </p:sp>
      <p:pic>
        <p:nvPicPr>
          <p:cNvPr id="4" name="Picture 3" descr="imgres.jpg"/>
          <p:cNvPicPr>
            <a:picLocks noChangeAspect="1"/>
          </p:cNvPicPr>
          <p:nvPr/>
        </p:nvPicPr>
        <p:blipFill>
          <a:blip r:embed="rId2">
            <a:alphaModFix amt="36000"/>
            <a:extLst>
              <a:ext uri="{28A0092B-C50C-407E-A947-70E740481C1C}">
                <a14:useLocalDpi xmlns:a14="http://schemas.microsoft.com/office/drawing/2010/main" val="0"/>
              </a:ext>
            </a:extLst>
          </a:blip>
          <a:stretch>
            <a:fillRect/>
          </a:stretch>
        </p:blipFill>
        <p:spPr>
          <a:xfrm>
            <a:off x="915539" y="3948281"/>
            <a:ext cx="1761648" cy="1677395"/>
          </a:xfrm>
          <a:prstGeom prst="rect">
            <a:avLst/>
          </a:prstGeom>
        </p:spPr>
      </p:pic>
      <p:pic>
        <p:nvPicPr>
          <p:cNvPr id="5" name="Picture 4" descr="imgres.jpg"/>
          <p:cNvPicPr>
            <a:picLocks noChangeAspect="1"/>
          </p:cNvPicPr>
          <p:nvPr/>
        </p:nvPicPr>
        <p:blipFill>
          <a:blip r:embed="rId3">
            <a:alphaModFix amt="36000"/>
            <a:extLst>
              <a:ext uri="{28A0092B-C50C-407E-A947-70E740481C1C}">
                <a14:useLocalDpi xmlns:a14="http://schemas.microsoft.com/office/drawing/2010/main" val="0"/>
              </a:ext>
            </a:extLst>
          </a:blip>
          <a:stretch>
            <a:fillRect/>
          </a:stretch>
        </p:blipFill>
        <p:spPr>
          <a:xfrm>
            <a:off x="6254175" y="4016201"/>
            <a:ext cx="1609475" cy="1609475"/>
          </a:xfrm>
          <a:prstGeom prst="rect">
            <a:avLst/>
          </a:prstGeom>
        </p:spPr>
      </p:pic>
      <p:sp>
        <p:nvSpPr>
          <p:cNvPr id="7" name="Slide Number Placeholder 6"/>
          <p:cNvSpPr>
            <a:spLocks noGrp="1"/>
          </p:cNvSpPr>
          <p:nvPr>
            <p:ph type="sldNum" sz="quarter" idx="12"/>
          </p:nvPr>
        </p:nvSpPr>
        <p:spPr/>
        <p:txBody>
          <a:bodyPr/>
          <a:lstStyle/>
          <a:p>
            <a:fld id="{6E2D2B3B-882E-40F3-A32F-6DD516915044}" type="slidenum">
              <a:rPr lang="en-US" smtClean="0">
                <a:solidFill>
                  <a:srgbClr val="FF0000"/>
                </a:solidFill>
              </a:rPr>
              <a:pPr/>
              <a:t>5</a:t>
            </a:fld>
            <a:endParaRPr lang="en-US">
              <a:solidFill>
                <a:srgbClr val="FF0000"/>
              </a:solidFill>
            </a:endParaRPr>
          </a:p>
        </p:txBody>
      </p:sp>
      <p:pic>
        <p:nvPicPr>
          <p:cNvPr id="8" name="Picture 7" descr="images.jpg"/>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77202" y="3657600"/>
            <a:ext cx="2540000" cy="3200400"/>
          </a:xfrm>
          <a:prstGeom prst="rect">
            <a:avLst/>
          </a:prstGeom>
        </p:spPr>
      </p:pic>
    </p:spTree>
    <p:extLst>
      <p:ext uri="{BB962C8B-B14F-4D97-AF65-F5344CB8AC3E}">
        <p14:creationId xmlns:p14="http://schemas.microsoft.com/office/powerpoint/2010/main" val="14270250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30638"/>
            <a:ext cx="7620000" cy="2570162"/>
          </a:xfrm>
        </p:spPr>
        <p:txBody>
          <a:bodyPr>
            <a:normAutofit lnSpcReduction="10000"/>
          </a:bodyPr>
          <a:lstStyle/>
          <a:p>
            <a:r>
              <a:rPr lang="en-US" b="1" dirty="0" err="1" smtClean="0">
                <a:latin typeface="Courier"/>
                <a:cs typeface="Courier"/>
              </a:rPr>
              <a:t>obj</a:t>
            </a:r>
            <a:r>
              <a:rPr lang="en-US" b="1" dirty="0" smtClean="0">
                <a:latin typeface="Courier"/>
                <a:cs typeface="Courier"/>
              </a:rPr>
              <a:t>_ </a:t>
            </a:r>
            <a:r>
              <a:rPr lang="en-US" dirty="0" smtClean="0">
                <a:latin typeface="Arial"/>
                <a:cs typeface="Arial"/>
              </a:rPr>
              <a:t>variables are objects that hold data for the result of ratio averaging of a selected set of </a:t>
            </a:r>
            <a:r>
              <a:rPr lang="en-US" dirty="0" err="1" smtClean="0">
                <a:latin typeface="Arial"/>
                <a:cs typeface="Arial"/>
              </a:rPr>
              <a:t>spidles</a:t>
            </a:r>
            <a:r>
              <a:rPr lang="en-US" dirty="0" smtClean="0">
                <a:latin typeface="Arial"/>
                <a:cs typeface="Arial"/>
              </a:rPr>
              <a:t>.</a:t>
            </a:r>
          </a:p>
          <a:p>
            <a:r>
              <a:rPr lang="en-US" b="1" dirty="0" err="1" smtClean="0">
                <a:latin typeface="Courier"/>
                <a:cs typeface="Courier"/>
              </a:rPr>
              <a:t>obj_good</a:t>
            </a:r>
            <a:r>
              <a:rPr lang="en-US" dirty="0" smtClean="0">
                <a:latin typeface="Arial"/>
                <a:cs typeface="Arial"/>
              </a:rPr>
              <a:t> is saved after image analysis automatically. As the name suggests, it is the result of all “good” spindles.</a:t>
            </a:r>
          </a:p>
          <a:p>
            <a:r>
              <a:rPr lang="en-US" b="1" dirty="0" err="1" smtClean="0">
                <a:latin typeface="Courier"/>
                <a:cs typeface="Courier"/>
              </a:rPr>
              <a:t>obj_select</a:t>
            </a:r>
            <a:r>
              <a:rPr lang="en-US" dirty="0" smtClean="0">
                <a:latin typeface="Arial"/>
                <a:cs typeface="Arial"/>
              </a:rPr>
              <a:t> is returned by </a:t>
            </a:r>
            <a:r>
              <a:rPr lang="en-US" dirty="0" err="1" smtClean="0">
                <a:solidFill>
                  <a:srgbClr val="7E13E3"/>
                </a:solidFill>
                <a:latin typeface="Courier"/>
                <a:cs typeface="Courier"/>
              </a:rPr>
              <a:t>spidnle_mat_pick</a:t>
            </a:r>
            <a:r>
              <a:rPr lang="en-US" dirty="0" smtClean="0">
                <a:solidFill>
                  <a:srgbClr val="7E13E3"/>
                </a:solidFill>
                <a:latin typeface="Arial"/>
                <a:cs typeface="Arial"/>
              </a:rPr>
              <a:t> </a:t>
            </a:r>
            <a:r>
              <a:rPr lang="en-US" dirty="0" smtClean="0">
                <a:latin typeface="Arial"/>
                <a:cs typeface="Arial"/>
              </a:rPr>
              <a:t>to reflect the subset the user picked. </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50</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err="1" smtClean="0">
                <a:latin typeface="Courier"/>
                <a:cs typeface="Courier"/>
              </a:rPr>
              <a:t>obj_good</a:t>
            </a:r>
            <a:endParaRPr lang="en-US" dirty="0"/>
          </a:p>
        </p:txBody>
      </p:sp>
      <p:pic>
        <p:nvPicPr>
          <p:cNvPr id="2" name="Picture 1" descr="Screen Shot 2014-12-31 at 12.52.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17638"/>
            <a:ext cx="7797800" cy="2413000"/>
          </a:xfrm>
          <a:prstGeom prst="rect">
            <a:avLst/>
          </a:prstGeom>
        </p:spPr>
      </p:pic>
    </p:spTree>
    <p:extLst>
      <p:ext uri="{BB962C8B-B14F-4D97-AF65-F5344CB8AC3E}">
        <p14:creationId xmlns:p14="http://schemas.microsoft.com/office/powerpoint/2010/main" val="18181397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a:bodyPr>
          <a:lstStyle/>
          <a:p>
            <a:r>
              <a:rPr lang="en-US" b="1" dirty="0" err="1" smtClean="0">
                <a:solidFill>
                  <a:srgbClr val="008000"/>
                </a:solidFill>
                <a:latin typeface="Courier"/>
                <a:cs typeface="Courier"/>
              </a:rPr>
              <a:t>list_chosen</a:t>
            </a:r>
            <a:r>
              <a:rPr lang="en-US" dirty="0" smtClean="0">
                <a:latin typeface="Courier"/>
                <a:cs typeface="Courier"/>
              </a:rPr>
              <a:t>: </a:t>
            </a:r>
            <a:r>
              <a:rPr lang="en-US" i="1" dirty="0" smtClean="0">
                <a:solidFill>
                  <a:schemeClr val="accent3"/>
                </a:solidFill>
                <a:latin typeface="Arial"/>
                <a:cs typeface="Arial"/>
              </a:rPr>
              <a:t>(type cell string)</a:t>
            </a:r>
            <a:r>
              <a:rPr lang="en-US" dirty="0" smtClean="0">
                <a:latin typeface="Arial"/>
                <a:cs typeface="Arial"/>
              </a:rPr>
              <a:t> the list of all chosen spindle IDs of this object. For each individual entry, the 3-digit ID is saved as string, </a:t>
            </a:r>
            <a:r>
              <a:rPr lang="en-US" dirty="0" err="1" smtClean="0">
                <a:latin typeface="Arial"/>
                <a:cs typeface="Arial"/>
              </a:rPr>
              <a:t>i,e</a:t>
            </a:r>
            <a:r>
              <a:rPr lang="en-US" dirty="0" smtClean="0">
                <a:latin typeface="Arial"/>
                <a:cs typeface="Arial"/>
              </a:rPr>
              <a:t>. ‘001’, not (</a:t>
            </a:r>
            <a:r>
              <a:rPr lang="en-US" dirty="0" err="1" smtClean="0">
                <a:latin typeface="Arial"/>
                <a:cs typeface="Arial"/>
              </a:rPr>
              <a:t>int</a:t>
            </a:r>
            <a:r>
              <a:rPr lang="en-US" dirty="0" smtClean="0">
                <a:latin typeface="Arial"/>
                <a:cs typeface="Arial"/>
              </a:rPr>
              <a:t>) 001.</a:t>
            </a:r>
          </a:p>
          <a:p>
            <a:r>
              <a:rPr lang="en-US" b="1" dirty="0" err="1">
                <a:solidFill>
                  <a:srgbClr val="008000"/>
                </a:solidFill>
                <a:latin typeface="Courier"/>
                <a:cs typeface="Courier"/>
              </a:rPr>
              <a:t>ratio_box_mean</a:t>
            </a:r>
            <a:r>
              <a:rPr lang="en-US" dirty="0" smtClean="0">
                <a:latin typeface="Arial"/>
                <a:cs typeface="Arial"/>
              </a:rPr>
              <a:t> and </a:t>
            </a:r>
            <a:r>
              <a:rPr lang="en-US" b="1" dirty="0" err="1">
                <a:solidFill>
                  <a:srgbClr val="008000"/>
                </a:solidFill>
                <a:latin typeface="Courier"/>
                <a:cs typeface="Courier"/>
              </a:rPr>
              <a:t>ratio_line_mean</a:t>
            </a:r>
            <a:r>
              <a:rPr lang="en-US" dirty="0" smtClean="0">
                <a:latin typeface="Arial"/>
                <a:cs typeface="Arial"/>
              </a:rPr>
              <a:t>: </a:t>
            </a:r>
            <a:r>
              <a:rPr lang="en-US" i="1" dirty="0">
                <a:solidFill>
                  <a:schemeClr val="accent3"/>
                </a:solidFill>
                <a:latin typeface="Arial"/>
                <a:cs typeface="Arial"/>
              </a:rPr>
              <a:t>(type array double)</a:t>
            </a:r>
            <a:r>
              <a:rPr lang="en-US" dirty="0" smtClean="0">
                <a:latin typeface="Arial"/>
                <a:cs typeface="Arial"/>
              </a:rPr>
              <a:t> the averaged ratio trace across all spindles in </a:t>
            </a:r>
            <a:r>
              <a:rPr lang="en-US" dirty="0" err="1" smtClean="0">
                <a:latin typeface="Courier"/>
                <a:cs typeface="Courier"/>
              </a:rPr>
              <a:t>list_chosen</a:t>
            </a:r>
            <a:r>
              <a:rPr lang="en-US" dirty="0" smtClean="0">
                <a:latin typeface="Arial"/>
                <a:cs typeface="Arial"/>
              </a:rPr>
              <a:t>, using box-scan or line-scan, respectively.</a:t>
            </a:r>
          </a:p>
          <a:p>
            <a:r>
              <a:rPr lang="en-US" b="1" dirty="0" err="1">
                <a:solidFill>
                  <a:srgbClr val="008000"/>
                </a:solidFill>
                <a:latin typeface="Courier"/>
                <a:cs typeface="Courier"/>
              </a:rPr>
              <a:t>ratio_box_std</a:t>
            </a:r>
            <a:r>
              <a:rPr lang="en-US" dirty="0" smtClean="0">
                <a:latin typeface="Arial"/>
                <a:cs typeface="Arial"/>
              </a:rPr>
              <a:t> and </a:t>
            </a:r>
            <a:r>
              <a:rPr lang="en-US" b="1" dirty="0" err="1">
                <a:solidFill>
                  <a:srgbClr val="008000"/>
                </a:solidFill>
                <a:latin typeface="Courier"/>
                <a:cs typeface="Courier"/>
              </a:rPr>
              <a:t>ratio_line_std</a:t>
            </a:r>
            <a:r>
              <a:rPr lang="en-US" dirty="0" smtClean="0">
                <a:latin typeface="Arial"/>
                <a:cs typeface="Arial"/>
              </a:rPr>
              <a:t>: </a:t>
            </a:r>
            <a:r>
              <a:rPr lang="en-US" i="1" dirty="0">
                <a:solidFill>
                  <a:schemeClr val="accent3"/>
                </a:solidFill>
                <a:latin typeface="Arial"/>
                <a:cs typeface="Arial"/>
              </a:rPr>
              <a:t>(type array double)</a:t>
            </a:r>
            <a:r>
              <a:rPr lang="en-US" dirty="0" smtClean="0">
                <a:latin typeface="Arial"/>
                <a:cs typeface="Arial"/>
              </a:rPr>
              <a:t> the standard deviation of </a:t>
            </a:r>
            <a:r>
              <a:rPr lang="en-US" dirty="0">
                <a:cs typeface="Arial"/>
              </a:rPr>
              <a:t>the averaged ratio trace across all spindles in </a:t>
            </a:r>
            <a:r>
              <a:rPr lang="en-US" dirty="0" err="1">
                <a:latin typeface="Courier"/>
                <a:cs typeface="Courier"/>
              </a:rPr>
              <a:t>list_chosen</a:t>
            </a:r>
            <a:r>
              <a:rPr lang="en-US" dirty="0">
                <a:cs typeface="Arial"/>
              </a:rPr>
              <a:t>, using box-scan or line-scan, respectively</a:t>
            </a:r>
            <a:r>
              <a:rPr lang="en-US" dirty="0" smtClean="0">
                <a:cs typeface="Arial"/>
              </a:rPr>
              <a:t>.</a:t>
            </a:r>
          </a:p>
          <a:p>
            <a:endParaRPr lang="en-US" dirty="0">
              <a:cs typeface="Arial"/>
            </a:endParaRPr>
          </a:p>
          <a:p>
            <a:r>
              <a:rPr lang="en-US" dirty="0" smtClean="0">
                <a:cs typeface="Arial"/>
              </a:rPr>
              <a:t>Note: </a:t>
            </a:r>
            <a:r>
              <a:rPr lang="en-US" dirty="0" err="1" smtClean="0">
                <a:latin typeface="Courier"/>
                <a:cs typeface="Courier"/>
              </a:rPr>
              <a:t>ratio_box_mean,ratio_line_mean</a:t>
            </a:r>
            <a:r>
              <a:rPr lang="en-US" dirty="0" smtClean="0">
                <a:latin typeface="Courier"/>
                <a:cs typeface="Courier"/>
              </a:rPr>
              <a:t>, </a:t>
            </a:r>
            <a:r>
              <a:rPr lang="en-US" dirty="0" err="1" smtClean="0">
                <a:latin typeface="Courier"/>
                <a:cs typeface="Courier"/>
              </a:rPr>
              <a:t>ratio_box_std</a:t>
            </a:r>
            <a:r>
              <a:rPr lang="en-US" dirty="0" smtClean="0">
                <a:latin typeface="Courier"/>
                <a:cs typeface="Courier"/>
              </a:rPr>
              <a:t> </a:t>
            </a:r>
            <a:r>
              <a:rPr lang="en-US" dirty="0">
                <a:cs typeface="Arial"/>
              </a:rPr>
              <a:t>and </a:t>
            </a:r>
            <a:r>
              <a:rPr lang="en-US" dirty="0" err="1" smtClean="0">
                <a:latin typeface="Courier"/>
                <a:cs typeface="Courier"/>
              </a:rPr>
              <a:t>ratio_line_std</a:t>
            </a:r>
            <a:r>
              <a:rPr lang="en-US" dirty="0" smtClean="0">
                <a:cs typeface="Arial"/>
              </a:rPr>
              <a:t> are all of length </a:t>
            </a:r>
            <a:r>
              <a:rPr lang="en-US" dirty="0" smtClean="0">
                <a:latin typeface="Courier"/>
                <a:cs typeface="Courier"/>
              </a:rPr>
              <a:t>NUM_BIN</a:t>
            </a:r>
            <a:r>
              <a:rPr lang="en-US" dirty="0" smtClean="0">
                <a:cs typeface="Arial"/>
              </a:rPr>
              <a:t>.</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51</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err="1" smtClean="0">
                <a:latin typeface="Courier"/>
                <a:cs typeface="Courier"/>
              </a:rPr>
              <a:t>obj_good</a:t>
            </a:r>
            <a:endParaRPr lang="en-US" dirty="0"/>
          </a:p>
        </p:txBody>
      </p:sp>
    </p:spTree>
    <p:extLst>
      <p:ext uri="{BB962C8B-B14F-4D97-AF65-F5344CB8AC3E}">
        <p14:creationId xmlns:p14="http://schemas.microsoft.com/office/powerpoint/2010/main" val="267609862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a:bodyPr>
          <a:lstStyle/>
          <a:p>
            <a:r>
              <a:rPr lang="en-US" dirty="0" smtClean="0">
                <a:latin typeface="Arial"/>
                <a:cs typeface="Arial"/>
              </a:rPr>
              <a:t>Image processing:</a:t>
            </a:r>
          </a:p>
          <a:p>
            <a:endParaRPr lang="en-US" dirty="0" smtClean="0">
              <a:latin typeface="Arial"/>
              <a:cs typeface="Arial"/>
            </a:endParaRPr>
          </a:p>
          <a:p>
            <a:pPr lvl="1"/>
            <a:r>
              <a:rPr lang="en-US" dirty="0" err="1">
                <a:latin typeface="Courier"/>
                <a:cs typeface="Courier"/>
              </a:rPr>
              <a:t>spd_data</a:t>
            </a:r>
            <a:r>
              <a:rPr lang="en-US" dirty="0">
                <a:latin typeface="Courier"/>
                <a:cs typeface="Courier"/>
              </a:rPr>
              <a:t> = </a:t>
            </a:r>
            <a:r>
              <a:rPr lang="en-US" dirty="0" err="1">
                <a:solidFill>
                  <a:schemeClr val="accent6"/>
                </a:solidFill>
                <a:latin typeface="Courier"/>
                <a:cs typeface="Courier"/>
              </a:rPr>
              <a:t>spindle_read_folder</a:t>
            </a:r>
            <a:r>
              <a:rPr lang="en-US" dirty="0">
                <a:latin typeface="Courier"/>
                <a:cs typeface="Courier"/>
              </a:rPr>
              <a:t>(</a:t>
            </a:r>
            <a:r>
              <a:rPr lang="en-US" dirty="0" err="1">
                <a:latin typeface="Courier"/>
                <a:cs typeface="Courier"/>
              </a:rPr>
              <a:t>dir_name</a:t>
            </a:r>
            <a:r>
              <a:rPr lang="en-US" dirty="0">
                <a:latin typeface="Courier"/>
                <a:cs typeface="Courier"/>
              </a:rPr>
              <a:t>, CEN_LINE_OFFSET, POLE_PORTION</a:t>
            </a:r>
            <a:r>
              <a:rPr lang="en-US" dirty="0" smtClean="0">
                <a:latin typeface="Courier"/>
                <a:cs typeface="Courier"/>
              </a:rPr>
              <a:t>);</a:t>
            </a:r>
          </a:p>
          <a:p>
            <a:pPr marL="411480" lvl="1" indent="0">
              <a:buNone/>
            </a:pPr>
            <a:r>
              <a:rPr lang="en-US" dirty="0" smtClean="0">
                <a:latin typeface="Arial"/>
                <a:cs typeface="Arial"/>
              </a:rPr>
              <a:t>Scan through and checks all TIF files in a input folder, generate and match a list of TIF files, call </a:t>
            </a:r>
            <a:r>
              <a:rPr lang="en-US" dirty="0" err="1" smtClean="0">
                <a:solidFill>
                  <a:srgbClr val="7E13E3"/>
                </a:solidFill>
                <a:latin typeface="Courier"/>
                <a:cs typeface="Courier"/>
              </a:rPr>
              <a:t>spindle_box_select</a:t>
            </a:r>
            <a:r>
              <a:rPr lang="en-US" dirty="0" smtClean="0">
                <a:solidFill>
                  <a:srgbClr val="7E13E3"/>
                </a:solidFill>
                <a:latin typeface="Arial"/>
                <a:cs typeface="Arial"/>
              </a:rPr>
              <a:t> </a:t>
            </a:r>
            <a:r>
              <a:rPr lang="en-US" dirty="0" smtClean="0">
                <a:latin typeface="Arial"/>
                <a:cs typeface="Arial"/>
              </a:rPr>
              <a:t>for each spindle.</a:t>
            </a:r>
          </a:p>
          <a:p>
            <a:pPr marL="411480" lvl="1" indent="0">
              <a:buNone/>
            </a:pPr>
            <a:endParaRPr lang="en-US" dirty="0" smtClean="0">
              <a:latin typeface="Arial"/>
              <a:cs typeface="Arial"/>
            </a:endParaRPr>
          </a:p>
          <a:p>
            <a:pPr lvl="1"/>
            <a:r>
              <a:rPr lang="en-US" dirty="0" err="1">
                <a:latin typeface="Courier"/>
                <a:cs typeface="Courier"/>
              </a:rPr>
              <a:t>im_input</a:t>
            </a:r>
            <a:r>
              <a:rPr lang="en-US" dirty="0">
                <a:latin typeface="Courier"/>
                <a:cs typeface="Courier"/>
              </a:rPr>
              <a:t> = </a:t>
            </a:r>
            <a:r>
              <a:rPr lang="en-US" dirty="0" err="1">
                <a:solidFill>
                  <a:schemeClr val="accent6"/>
                </a:solidFill>
                <a:latin typeface="Courier"/>
                <a:cs typeface="Courier"/>
              </a:rPr>
              <a:t>spindle_read_TIFF</a:t>
            </a:r>
            <a:r>
              <a:rPr lang="en-US" dirty="0">
                <a:latin typeface="Courier"/>
                <a:cs typeface="Courier"/>
              </a:rPr>
              <a:t>(</a:t>
            </a:r>
            <a:r>
              <a:rPr lang="en-US" dirty="0" err="1">
                <a:latin typeface="Courier"/>
                <a:cs typeface="Courier"/>
              </a:rPr>
              <a:t>file_id</a:t>
            </a:r>
            <a:r>
              <a:rPr lang="en-US" dirty="0">
                <a:latin typeface="Courier"/>
                <a:cs typeface="Courier"/>
              </a:rPr>
              <a:t>, file_id2, file_id3</a:t>
            </a:r>
            <a:r>
              <a:rPr lang="en-US" dirty="0" smtClean="0">
                <a:latin typeface="Courier"/>
                <a:cs typeface="Courier"/>
              </a:rPr>
              <a:t>);</a:t>
            </a:r>
          </a:p>
          <a:p>
            <a:pPr marL="411480" lvl="1" indent="0">
              <a:buNone/>
            </a:pPr>
            <a:r>
              <a:rPr lang="en-US" dirty="0" smtClean="0">
                <a:latin typeface="Arial"/>
                <a:cs typeface="Arial"/>
              </a:rPr>
              <a:t>Load 3 TIF files into MATLAB and save as matrix.</a:t>
            </a:r>
          </a:p>
          <a:p>
            <a:pPr marL="411480" lvl="1" indent="0">
              <a:buNone/>
            </a:pPr>
            <a:endParaRPr lang="en-US" dirty="0" smtClean="0">
              <a:latin typeface="Courier"/>
              <a:cs typeface="Courier"/>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52</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latin typeface="Arial"/>
                <a:cs typeface="Arial"/>
              </a:rPr>
              <a:t>Function Description</a:t>
            </a:r>
            <a:endParaRPr lang="en-US" dirty="0">
              <a:latin typeface="Arial"/>
              <a:cs typeface="Arial"/>
            </a:endParaRPr>
          </a:p>
        </p:txBody>
      </p:sp>
    </p:spTree>
    <p:extLst>
      <p:ext uri="{BB962C8B-B14F-4D97-AF65-F5344CB8AC3E}">
        <p14:creationId xmlns:p14="http://schemas.microsoft.com/office/powerpoint/2010/main" val="414958709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a:bodyPr>
          <a:lstStyle/>
          <a:p>
            <a:r>
              <a:rPr lang="en-US" dirty="0" smtClean="0">
                <a:latin typeface="Arial"/>
                <a:cs typeface="Arial"/>
              </a:rPr>
              <a:t>Image processing:</a:t>
            </a:r>
          </a:p>
          <a:p>
            <a:pPr lvl="1"/>
            <a:endParaRPr lang="en-US" dirty="0" smtClean="0">
              <a:latin typeface="Courier"/>
              <a:cs typeface="Courier"/>
            </a:endParaRPr>
          </a:p>
          <a:p>
            <a:pPr lvl="1"/>
            <a:r>
              <a:rPr lang="en-US" dirty="0" err="1">
                <a:latin typeface="Courier"/>
                <a:cs typeface="Courier"/>
              </a:rPr>
              <a:t>spd_data</a:t>
            </a:r>
            <a:r>
              <a:rPr lang="en-US" dirty="0">
                <a:latin typeface="Courier"/>
                <a:cs typeface="Courier"/>
              </a:rPr>
              <a:t> = </a:t>
            </a:r>
            <a:r>
              <a:rPr lang="en-US" dirty="0" err="1">
                <a:solidFill>
                  <a:schemeClr val="accent6"/>
                </a:solidFill>
                <a:latin typeface="Courier"/>
                <a:cs typeface="Courier"/>
              </a:rPr>
              <a:t>spindle_box_select</a:t>
            </a:r>
            <a:r>
              <a:rPr lang="en-US" dirty="0">
                <a:latin typeface="Courier"/>
                <a:cs typeface="Courier"/>
              </a:rPr>
              <a:t>(</a:t>
            </a:r>
            <a:r>
              <a:rPr lang="en-US" dirty="0" err="1">
                <a:latin typeface="Courier"/>
                <a:cs typeface="Courier"/>
              </a:rPr>
              <a:t>file_id</a:t>
            </a:r>
            <a:r>
              <a:rPr lang="en-US" dirty="0">
                <a:latin typeface="Courier"/>
                <a:cs typeface="Courier"/>
              </a:rPr>
              <a:t>, CEN_LINE_OFFSET, POLE_PORTION</a:t>
            </a:r>
            <a:r>
              <a:rPr lang="en-US" dirty="0" smtClean="0">
                <a:latin typeface="Courier"/>
                <a:cs typeface="Courier"/>
              </a:rPr>
              <a:t>);</a:t>
            </a:r>
          </a:p>
          <a:p>
            <a:pPr marL="411480" lvl="1" indent="0">
              <a:buNone/>
            </a:pPr>
            <a:r>
              <a:rPr lang="en-US" dirty="0" smtClean="0">
                <a:latin typeface="Arial"/>
                <a:cs typeface="Arial"/>
              </a:rPr>
              <a:t>Calls </a:t>
            </a:r>
            <a:r>
              <a:rPr lang="en-US" dirty="0" err="1" smtClean="0">
                <a:solidFill>
                  <a:srgbClr val="7E13E3"/>
                </a:solidFill>
                <a:latin typeface="Courier"/>
                <a:cs typeface="Courier"/>
              </a:rPr>
              <a:t>spidnle_read_TIFF</a:t>
            </a:r>
            <a:r>
              <a:rPr lang="en-US" dirty="0" smtClean="0">
                <a:solidFill>
                  <a:srgbClr val="7E13E3"/>
                </a:solidFill>
                <a:latin typeface="Arial"/>
                <a:cs typeface="Arial"/>
              </a:rPr>
              <a:t> </a:t>
            </a:r>
            <a:r>
              <a:rPr lang="en-US" dirty="0" smtClean="0">
                <a:latin typeface="Arial"/>
                <a:cs typeface="Arial"/>
              </a:rPr>
              <a:t>to load image, calls </a:t>
            </a:r>
            <a:r>
              <a:rPr lang="en-US" dirty="0" err="1" smtClean="0">
                <a:solidFill>
                  <a:srgbClr val="7E13E3"/>
                </a:solidFill>
                <a:latin typeface="Courier"/>
                <a:cs typeface="Courier"/>
              </a:rPr>
              <a:t>spindle_draw_box</a:t>
            </a:r>
            <a:r>
              <a:rPr lang="en-US" dirty="0" smtClean="0">
                <a:solidFill>
                  <a:srgbClr val="7E13E3"/>
                </a:solidFill>
                <a:latin typeface="Arial"/>
                <a:cs typeface="Arial"/>
              </a:rPr>
              <a:t> </a:t>
            </a:r>
            <a:r>
              <a:rPr lang="en-US" dirty="0" smtClean="0">
                <a:latin typeface="Arial"/>
                <a:cs typeface="Arial"/>
              </a:rPr>
              <a:t>to interactively define spindle, calls </a:t>
            </a:r>
            <a:r>
              <a:rPr lang="en-US" dirty="0" err="1" smtClean="0">
                <a:solidFill>
                  <a:srgbClr val="7E13E3"/>
                </a:solidFill>
                <a:latin typeface="Courier"/>
                <a:cs typeface="Courier"/>
              </a:rPr>
              <a:t>spindle_quantitate</a:t>
            </a:r>
            <a:r>
              <a:rPr lang="en-US" dirty="0" smtClean="0">
                <a:solidFill>
                  <a:srgbClr val="7E13E3"/>
                </a:solidFill>
                <a:latin typeface="Arial"/>
                <a:cs typeface="Arial"/>
              </a:rPr>
              <a:t> </a:t>
            </a:r>
            <a:r>
              <a:rPr lang="en-US" dirty="0" smtClean="0">
                <a:latin typeface="Arial"/>
                <a:cs typeface="Arial"/>
              </a:rPr>
              <a:t>to project data traces, and builds each </a:t>
            </a:r>
            <a:r>
              <a:rPr lang="en-US" dirty="0" err="1" smtClean="0">
                <a:latin typeface="Courier"/>
                <a:cs typeface="Courier"/>
              </a:rPr>
              <a:t>spd_data</a:t>
            </a:r>
            <a:r>
              <a:rPr lang="en-US" dirty="0" smtClean="0">
                <a:latin typeface="Arial"/>
                <a:cs typeface="Arial"/>
              </a:rPr>
              <a:t> entry.</a:t>
            </a:r>
          </a:p>
          <a:p>
            <a:pPr marL="411480" lvl="1" indent="0">
              <a:buNone/>
            </a:pPr>
            <a:endParaRPr lang="en-US" dirty="0" smtClean="0">
              <a:latin typeface="Arial"/>
              <a:cs typeface="Arial"/>
            </a:endParaRPr>
          </a:p>
          <a:p>
            <a:pPr lvl="1"/>
            <a:r>
              <a:rPr lang="en-US" dirty="0">
                <a:latin typeface="Courier"/>
                <a:cs typeface="Courier"/>
              </a:rPr>
              <a:t>[y1, y2, x1, x2, x0, </a:t>
            </a:r>
            <a:r>
              <a:rPr lang="en-US" dirty="0" err="1">
                <a:latin typeface="Courier"/>
                <a:cs typeface="Courier"/>
              </a:rPr>
              <a:t>rot_angle</a:t>
            </a:r>
            <a:r>
              <a:rPr lang="en-US" dirty="0">
                <a:latin typeface="Courier"/>
                <a:cs typeface="Courier"/>
              </a:rPr>
              <a:t>, </a:t>
            </a:r>
            <a:r>
              <a:rPr lang="en-US" dirty="0" err="1">
                <a:latin typeface="Courier"/>
                <a:cs typeface="Courier"/>
              </a:rPr>
              <a:t>is_pass</a:t>
            </a:r>
            <a:r>
              <a:rPr lang="en-US" dirty="0">
                <a:latin typeface="Courier"/>
                <a:cs typeface="Courier"/>
              </a:rPr>
              <a:t>] = </a:t>
            </a:r>
            <a:r>
              <a:rPr lang="en-US" dirty="0" err="1">
                <a:solidFill>
                  <a:schemeClr val="accent6"/>
                </a:solidFill>
                <a:latin typeface="Courier"/>
                <a:cs typeface="Courier"/>
              </a:rPr>
              <a:t>spindle_draw_box</a:t>
            </a:r>
            <a:r>
              <a:rPr lang="en-US" dirty="0">
                <a:latin typeface="Courier"/>
                <a:cs typeface="Courier"/>
              </a:rPr>
              <a:t>(</a:t>
            </a:r>
            <a:r>
              <a:rPr lang="en-US" dirty="0" err="1">
                <a:latin typeface="Courier"/>
                <a:cs typeface="Courier"/>
              </a:rPr>
              <a:t>im_input</a:t>
            </a:r>
            <a:r>
              <a:rPr lang="en-US" dirty="0">
                <a:latin typeface="Courier"/>
                <a:cs typeface="Courier"/>
              </a:rPr>
              <a:t>, </a:t>
            </a:r>
            <a:r>
              <a:rPr lang="en-US" dirty="0" err="1">
                <a:latin typeface="Courier"/>
                <a:cs typeface="Courier"/>
              </a:rPr>
              <a:t>rot_angle</a:t>
            </a:r>
            <a:r>
              <a:rPr lang="en-US" dirty="0">
                <a:latin typeface="Courier"/>
                <a:cs typeface="Courier"/>
              </a:rPr>
              <a:t>, </a:t>
            </a:r>
            <a:r>
              <a:rPr lang="en-US" dirty="0" err="1">
                <a:latin typeface="Courier"/>
                <a:cs typeface="Courier"/>
              </a:rPr>
              <a:t>file_id</a:t>
            </a:r>
            <a:r>
              <a:rPr lang="en-US" dirty="0">
                <a:latin typeface="Courier"/>
                <a:cs typeface="Courier"/>
              </a:rPr>
              <a:t>, CEN_LINE_OFFSET, POLE_PORTION</a:t>
            </a:r>
            <a:r>
              <a:rPr lang="en-US" dirty="0" smtClean="0">
                <a:latin typeface="Courier"/>
                <a:cs typeface="Courier"/>
              </a:rPr>
              <a:t>);</a:t>
            </a:r>
          </a:p>
          <a:p>
            <a:pPr marL="411480" lvl="1" indent="0">
              <a:buNone/>
            </a:pPr>
            <a:r>
              <a:rPr lang="en-US" dirty="0" smtClean="0">
                <a:latin typeface="Arial"/>
                <a:cs typeface="Arial"/>
              </a:rPr>
              <a:t>Interactive interface for rotation and line drawing.</a:t>
            </a: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53</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latin typeface="Arial"/>
                <a:cs typeface="Arial"/>
              </a:rPr>
              <a:t>Function Description</a:t>
            </a:r>
            <a:endParaRPr lang="en-US" dirty="0">
              <a:latin typeface="Arial"/>
              <a:cs typeface="Arial"/>
            </a:endParaRPr>
          </a:p>
        </p:txBody>
      </p:sp>
    </p:spTree>
    <p:extLst>
      <p:ext uri="{BB962C8B-B14F-4D97-AF65-F5344CB8AC3E}">
        <p14:creationId xmlns:p14="http://schemas.microsoft.com/office/powerpoint/2010/main" val="70238277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a:bodyPr>
          <a:lstStyle/>
          <a:p>
            <a:r>
              <a:rPr lang="en-US" dirty="0" smtClean="0">
                <a:latin typeface="Arial"/>
                <a:cs typeface="Arial"/>
              </a:rPr>
              <a:t>Image processing:</a:t>
            </a:r>
          </a:p>
          <a:p>
            <a:pPr marL="411480" lvl="1" indent="0">
              <a:buNone/>
            </a:pPr>
            <a:endParaRPr lang="en-US" dirty="0" smtClean="0">
              <a:latin typeface="Courier"/>
              <a:cs typeface="Courier"/>
            </a:endParaRPr>
          </a:p>
          <a:p>
            <a:pPr lvl="1"/>
            <a:r>
              <a:rPr lang="en-US" dirty="0">
                <a:latin typeface="Courier"/>
                <a:cs typeface="Courier"/>
              </a:rPr>
              <a:t>[</a:t>
            </a:r>
            <a:r>
              <a:rPr lang="en-US" dirty="0" err="1">
                <a:latin typeface="Courier"/>
                <a:cs typeface="Courier"/>
              </a:rPr>
              <a:t>data_box</a:t>
            </a:r>
            <a:r>
              <a:rPr lang="en-US" dirty="0">
                <a:latin typeface="Courier"/>
                <a:cs typeface="Courier"/>
              </a:rPr>
              <a:t>, </a:t>
            </a:r>
            <a:r>
              <a:rPr lang="en-US" dirty="0" err="1">
                <a:latin typeface="Courier"/>
                <a:cs typeface="Courier"/>
              </a:rPr>
              <a:t>data_line</a:t>
            </a:r>
            <a:r>
              <a:rPr lang="en-US" dirty="0">
                <a:latin typeface="Courier"/>
                <a:cs typeface="Courier"/>
              </a:rPr>
              <a:t>] = </a:t>
            </a:r>
            <a:r>
              <a:rPr lang="en-US" dirty="0" err="1">
                <a:solidFill>
                  <a:schemeClr val="accent6"/>
                </a:solidFill>
                <a:latin typeface="Courier"/>
                <a:cs typeface="Courier"/>
              </a:rPr>
              <a:t>spindle_quantitate</a:t>
            </a:r>
            <a:r>
              <a:rPr lang="en-US" dirty="0">
                <a:latin typeface="Courier"/>
                <a:cs typeface="Courier"/>
              </a:rPr>
              <a:t>(</a:t>
            </a:r>
            <a:r>
              <a:rPr lang="en-US" dirty="0" err="1">
                <a:latin typeface="Courier"/>
                <a:cs typeface="Courier"/>
              </a:rPr>
              <a:t>im_input</a:t>
            </a:r>
            <a:r>
              <a:rPr lang="en-US" dirty="0">
                <a:latin typeface="Courier"/>
                <a:cs typeface="Courier"/>
              </a:rPr>
              <a:t>, </a:t>
            </a:r>
            <a:r>
              <a:rPr lang="en-US" dirty="0" err="1">
                <a:latin typeface="Courier"/>
                <a:cs typeface="Courier"/>
              </a:rPr>
              <a:t>rot_angle</a:t>
            </a:r>
            <a:r>
              <a:rPr lang="en-US" dirty="0">
                <a:latin typeface="Courier"/>
                <a:cs typeface="Courier"/>
              </a:rPr>
              <a:t>, </a:t>
            </a:r>
            <a:r>
              <a:rPr lang="en-US" dirty="0" err="1">
                <a:latin typeface="Courier"/>
                <a:cs typeface="Courier"/>
              </a:rPr>
              <a:t>coord_xy</a:t>
            </a:r>
            <a:r>
              <a:rPr lang="en-US" dirty="0">
                <a:latin typeface="Courier"/>
                <a:cs typeface="Courier"/>
              </a:rPr>
              <a:t>, CEN_LINE_OFFSET</a:t>
            </a:r>
            <a:r>
              <a:rPr lang="en-US" dirty="0" smtClean="0">
                <a:latin typeface="Courier"/>
                <a:cs typeface="Courier"/>
              </a:rPr>
              <a:t>);</a:t>
            </a:r>
          </a:p>
          <a:p>
            <a:pPr marL="411480" lvl="1" indent="0">
              <a:buNone/>
            </a:pPr>
            <a:r>
              <a:rPr lang="en-US" dirty="0" smtClean="0">
                <a:latin typeface="Arial"/>
                <a:cs typeface="Arial"/>
              </a:rPr>
              <a:t>Quantitates and projects box-scan and line-scan to get 1D fluorescence intensity.</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54</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latin typeface="Arial"/>
                <a:cs typeface="Arial"/>
              </a:rPr>
              <a:t>Function Description</a:t>
            </a:r>
            <a:endParaRPr lang="en-US" dirty="0">
              <a:latin typeface="Arial"/>
              <a:cs typeface="Arial"/>
            </a:endParaRPr>
          </a:p>
        </p:txBody>
      </p:sp>
    </p:spTree>
    <p:extLst>
      <p:ext uri="{BB962C8B-B14F-4D97-AF65-F5344CB8AC3E}">
        <p14:creationId xmlns:p14="http://schemas.microsoft.com/office/powerpoint/2010/main" val="324966715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a:bodyPr>
          <a:lstStyle/>
          <a:p>
            <a:r>
              <a:rPr lang="en-US" dirty="0" smtClean="0">
                <a:latin typeface="Arial"/>
                <a:cs typeface="Arial"/>
              </a:rPr>
              <a:t>Data processing:</a:t>
            </a:r>
          </a:p>
          <a:p>
            <a:endParaRPr lang="en-US" dirty="0" smtClean="0">
              <a:latin typeface="Arial"/>
              <a:cs typeface="Arial"/>
            </a:endParaRPr>
          </a:p>
          <a:p>
            <a:pPr lvl="1"/>
            <a:r>
              <a:rPr lang="en-US" dirty="0" err="1">
                <a:solidFill>
                  <a:srgbClr val="7E13E3"/>
                </a:solidFill>
                <a:latin typeface="Courier"/>
                <a:cs typeface="Courier"/>
              </a:rPr>
              <a:t>spindle_mat_analysis</a:t>
            </a:r>
            <a:r>
              <a:rPr lang="en-US" dirty="0">
                <a:latin typeface="Courier"/>
                <a:cs typeface="Courier"/>
              </a:rPr>
              <a:t>(</a:t>
            </a:r>
            <a:r>
              <a:rPr lang="en-US" dirty="0" err="1">
                <a:latin typeface="Courier"/>
                <a:cs typeface="Courier"/>
              </a:rPr>
              <a:t>dir_name</a:t>
            </a:r>
            <a:r>
              <a:rPr lang="en-US" dirty="0">
                <a:latin typeface="Courier"/>
                <a:cs typeface="Courier"/>
              </a:rPr>
              <a:t>, CEN_LINE_OFFSET, POLE_PORTION, </a:t>
            </a:r>
            <a:r>
              <a:rPr lang="en-US" dirty="0" err="1">
                <a:latin typeface="Courier"/>
                <a:cs typeface="Courier"/>
              </a:rPr>
              <a:t>y_lim</a:t>
            </a:r>
            <a:r>
              <a:rPr lang="en-US" dirty="0">
                <a:latin typeface="Courier"/>
                <a:cs typeface="Courier"/>
              </a:rPr>
              <a:t>, NUM_BIN</a:t>
            </a:r>
            <a:r>
              <a:rPr lang="en-US" dirty="0" smtClean="0">
                <a:latin typeface="Courier"/>
                <a:cs typeface="Courier"/>
              </a:rPr>
              <a:t>);</a:t>
            </a:r>
          </a:p>
          <a:p>
            <a:pPr marL="411480" lvl="1" indent="0">
              <a:buNone/>
            </a:pPr>
            <a:r>
              <a:rPr lang="en-US" dirty="0" smtClean="0">
                <a:latin typeface="Arial"/>
                <a:cs typeface="Arial"/>
              </a:rPr>
              <a:t>Calls </a:t>
            </a:r>
            <a:r>
              <a:rPr lang="en-US" dirty="0" err="1" smtClean="0">
                <a:solidFill>
                  <a:srgbClr val="7E13E3"/>
                </a:solidFill>
                <a:latin typeface="Courier"/>
                <a:cs typeface="Courier"/>
              </a:rPr>
              <a:t>spindle_read_folder</a:t>
            </a:r>
            <a:r>
              <a:rPr lang="en-US" dirty="0" smtClean="0">
                <a:solidFill>
                  <a:srgbClr val="7E13E3"/>
                </a:solidFill>
                <a:latin typeface="Arial"/>
                <a:cs typeface="Arial"/>
              </a:rPr>
              <a:t> </a:t>
            </a:r>
            <a:r>
              <a:rPr lang="en-US" dirty="0" smtClean="0">
                <a:latin typeface="Arial"/>
                <a:cs typeface="Arial"/>
              </a:rPr>
              <a:t>to process all images in folder, calls </a:t>
            </a:r>
            <a:r>
              <a:rPr lang="en-US" dirty="0" err="1" smtClean="0">
                <a:solidFill>
                  <a:srgbClr val="7E13E3"/>
                </a:solidFill>
                <a:latin typeface="Courier"/>
                <a:cs typeface="Courier"/>
              </a:rPr>
              <a:t>spidnle_mat_summary</a:t>
            </a:r>
            <a:r>
              <a:rPr lang="en-US" dirty="0" smtClean="0">
                <a:solidFill>
                  <a:srgbClr val="7E13E3"/>
                </a:solidFill>
                <a:latin typeface="Arial"/>
                <a:cs typeface="Arial"/>
              </a:rPr>
              <a:t> </a:t>
            </a:r>
            <a:r>
              <a:rPr lang="en-US" dirty="0" smtClean="0">
                <a:latin typeface="Arial"/>
                <a:cs typeface="Arial"/>
              </a:rPr>
              <a:t>to print out summary for each spindle, calls </a:t>
            </a:r>
            <a:r>
              <a:rPr lang="en-US" dirty="0" err="1" smtClean="0">
                <a:solidFill>
                  <a:srgbClr val="7E13E3"/>
                </a:solidFill>
                <a:latin typeface="Courier"/>
                <a:cs typeface="Courier"/>
              </a:rPr>
              <a:t>spindle_mat_calc_ratio</a:t>
            </a:r>
            <a:r>
              <a:rPr lang="en-US" dirty="0" smtClean="0">
                <a:solidFill>
                  <a:srgbClr val="7E13E3"/>
                </a:solidFill>
                <a:latin typeface="Arial"/>
                <a:cs typeface="Arial"/>
              </a:rPr>
              <a:t> </a:t>
            </a:r>
            <a:r>
              <a:rPr lang="en-US" dirty="0" smtClean="0">
                <a:latin typeface="Arial"/>
                <a:cs typeface="Arial"/>
              </a:rPr>
              <a:t>to group ratio traces into bins, calls </a:t>
            </a:r>
            <a:r>
              <a:rPr lang="en-US" dirty="0" err="1" smtClean="0">
                <a:solidFill>
                  <a:srgbClr val="7E13E3"/>
                </a:solidFill>
                <a:latin typeface="Courier"/>
                <a:cs typeface="Courier"/>
              </a:rPr>
              <a:t>spindle_mat_plot_ratio</a:t>
            </a:r>
            <a:r>
              <a:rPr lang="en-US" dirty="0">
                <a:solidFill>
                  <a:srgbClr val="7E13E3"/>
                </a:solidFill>
                <a:latin typeface="Arial"/>
                <a:cs typeface="Arial"/>
              </a:rPr>
              <a:t> </a:t>
            </a:r>
            <a:r>
              <a:rPr lang="en-US" dirty="0" smtClean="0">
                <a:latin typeface="Arial"/>
                <a:cs typeface="Arial"/>
              </a:rPr>
              <a:t>to plot average ratio, and saves log and workspace file.</a:t>
            </a:r>
          </a:p>
          <a:p>
            <a:pPr marL="411480" lvl="1" indent="0">
              <a:buNone/>
            </a:pPr>
            <a:endParaRPr lang="en-US" dirty="0" smtClean="0">
              <a:latin typeface="Arial"/>
              <a:cs typeface="Arial"/>
            </a:endParaRPr>
          </a:p>
          <a:p>
            <a:pPr lvl="1"/>
            <a:r>
              <a:rPr lang="en-US" dirty="0" err="1">
                <a:latin typeface="Courier"/>
                <a:cs typeface="Courier"/>
              </a:rPr>
              <a:t>idx</a:t>
            </a:r>
            <a:r>
              <a:rPr lang="en-US" dirty="0">
                <a:latin typeface="Courier"/>
                <a:cs typeface="Courier"/>
              </a:rPr>
              <a:t> = </a:t>
            </a:r>
            <a:r>
              <a:rPr lang="en-US" dirty="0" err="1">
                <a:solidFill>
                  <a:srgbClr val="7E13E3"/>
                </a:solidFill>
                <a:latin typeface="Courier"/>
                <a:cs typeface="Courier"/>
              </a:rPr>
              <a:t>spindle_mat_find_ID</a:t>
            </a:r>
            <a:r>
              <a:rPr lang="en-US" dirty="0">
                <a:latin typeface="Courier"/>
                <a:cs typeface="Courier"/>
              </a:rPr>
              <a:t>(</a:t>
            </a:r>
            <a:r>
              <a:rPr lang="en-US" dirty="0" err="1">
                <a:latin typeface="Courier"/>
                <a:cs typeface="Courier"/>
              </a:rPr>
              <a:t>spd_data</a:t>
            </a:r>
            <a:r>
              <a:rPr lang="en-US" dirty="0">
                <a:latin typeface="Courier"/>
                <a:cs typeface="Courier"/>
              </a:rPr>
              <a:t>, </a:t>
            </a:r>
            <a:r>
              <a:rPr lang="en-US" dirty="0" err="1">
                <a:latin typeface="Courier"/>
                <a:cs typeface="Courier"/>
              </a:rPr>
              <a:t>spindle_ID</a:t>
            </a:r>
            <a:r>
              <a:rPr lang="en-US" dirty="0" smtClean="0">
                <a:latin typeface="Courier"/>
                <a:cs typeface="Courier"/>
              </a:rPr>
              <a:t>);</a:t>
            </a:r>
          </a:p>
          <a:p>
            <a:pPr marL="411480" lvl="1" indent="0">
              <a:buNone/>
            </a:pPr>
            <a:r>
              <a:rPr lang="en-US" dirty="0" smtClean="0">
                <a:latin typeface="Arial"/>
                <a:cs typeface="Arial"/>
              </a:rPr>
              <a:t>Finds index of target spindle ID in </a:t>
            </a:r>
            <a:r>
              <a:rPr lang="en-US" dirty="0" err="1" smtClean="0">
                <a:latin typeface="Courier"/>
                <a:cs typeface="Courier"/>
              </a:rPr>
              <a:t>spd_data</a:t>
            </a:r>
            <a:r>
              <a:rPr lang="en-US" dirty="0" smtClean="0">
                <a:latin typeface="Arial"/>
                <a:cs typeface="Arial"/>
              </a:rPr>
              <a:t>.</a:t>
            </a:r>
          </a:p>
          <a:p>
            <a:pPr marL="411480" lvl="1" indent="0">
              <a:buNone/>
            </a:pPr>
            <a:endParaRPr lang="en-US" dirty="0" smtClean="0">
              <a:latin typeface="Courier"/>
              <a:cs typeface="Courier"/>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55</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latin typeface="Arial"/>
                <a:cs typeface="Arial"/>
              </a:rPr>
              <a:t>Function Description</a:t>
            </a:r>
            <a:endParaRPr lang="en-US" dirty="0">
              <a:latin typeface="Arial"/>
              <a:cs typeface="Arial"/>
            </a:endParaRPr>
          </a:p>
        </p:txBody>
      </p:sp>
    </p:spTree>
    <p:extLst>
      <p:ext uri="{BB962C8B-B14F-4D97-AF65-F5344CB8AC3E}">
        <p14:creationId xmlns:p14="http://schemas.microsoft.com/office/powerpoint/2010/main" val="205368240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lnSpcReduction="10000"/>
          </a:bodyPr>
          <a:lstStyle/>
          <a:p>
            <a:r>
              <a:rPr lang="en-US" dirty="0" smtClean="0">
                <a:latin typeface="Arial"/>
                <a:cs typeface="Arial"/>
              </a:rPr>
              <a:t>Data processing:</a:t>
            </a:r>
          </a:p>
          <a:p>
            <a:endParaRPr lang="en-US" dirty="0" smtClean="0">
              <a:latin typeface="Arial"/>
              <a:cs typeface="Arial"/>
            </a:endParaRPr>
          </a:p>
          <a:p>
            <a:pPr lvl="1"/>
            <a:r>
              <a:rPr lang="en-US" dirty="0" err="1" smtClean="0">
                <a:solidFill>
                  <a:srgbClr val="7E13E3"/>
                </a:solidFill>
                <a:latin typeface="Courier"/>
                <a:cs typeface="Courier"/>
              </a:rPr>
              <a:t>spindle_mat_summary</a:t>
            </a:r>
            <a:r>
              <a:rPr lang="en-US" dirty="0">
                <a:latin typeface="Courier"/>
                <a:cs typeface="Courier"/>
              </a:rPr>
              <a:t>(</a:t>
            </a:r>
            <a:r>
              <a:rPr lang="en-US" dirty="0" err="1">
                <a:latin typeface="Courier"/>
                <a:cs typeface="Courier"/>
              </a:rPr>
              <a:t>spd_data_sub</a:t>
            </a:r>
            <a:r>
              <a:rPr lang="en-US" dirty="0" smtClean="0">
                <a:latin typeface="Courier"/>
                <a:cs typeface="Courier"/>
              </a:rPr>
              <a:t>);</a:t>
            </a:r>
          </a:p>
          <a:p>
            <a:pPr marL="411480" lvl="1" indent="0">
              <a:buNone/>
            </a:pPr>
            <a:r>
              <a:rPr lang="en-US" dirty="0" smtClean="0">
                <a:latin typeface="Arial"/>
                <a:cs typeface="Arial"/>
              </a:rPr>
              <a:t>Print out one-page summary for a specific </a:t>
            </a:r>
            <a:r>
              <a:rPr lang="en-US" dirty="0" err="1" smtClean="0">
                <a:latin typeface="Arial"/>
                <a:cs typeface="Arial"/>
              </a:rPr>
              <a:t>spd_data</a:t>
            </a:r>
            <a:r>
              <a:rPr lang="en-US" dirty="0" smtClean="0">
                <a:latin typeface="Arial"/>
                <a:cs typeface="Arial"/>
              </a:rPr>
              <a:t> entry, including raw image, lines, intensity plots, and ratio.</a:t>
            </a:r>
          </a:p>
          <a:p>
            <a:pPr marL="411480" lvl="1" indent="0">
              <a:buNone/>
            </a:pPr>
            <a:endParaRPr lang="en-US" dirty="0" smtClean="0">
              <a:latin typeface="Arial"/>
              <a:cs typeface="Arial"/>
            </a:endParaRPr>
          </a:p>
          <a:p>
            <a:pPr lvl="1"/>
            <a:r>
              <a:rPr lang="en-US" dirty="0" err="1" smtClean="0">
                <a:latin typeface="Courier"/>
                <a:cs typeface="Courier"/>
              </a:rPr>
              <a:t>spd_data</a:t>
            </a:r>
            <a:r>
              <a:rPr lang="en-US" dirty="0" smtClean="0">
                <a:latin typeface="Courier"/>
                <a:cs typeface="Courier"/>
              </a:rPr>
              <a:t> </a:t>
            </a:r>
            <a:r>
              <a:rPr lang="en-US" dirty="0">
                <a:latin typeface="Courier"/>
                <a:cs typeface="Courier"/>
              </a:rPr>
              <a:t>= </a:t>
            </a:r>
            <a:r>
              <a:rPr lang="en-US" dirty="0" err="1">
                <a:solidFill>
                  <a:srgbClr val="7E13E3"/>
                </a:solidFill>
                <a:latin typeface="Courier"/>
                <a:cs typeface="Courier"/>
              </a:rPr>
              <a:t>spindle_mat_calc_ratio</a:t>
            </a:r>
            <a:r>
              <a:rPr lang="en-US" dirty="0">
                <a:latin typeface="Courier"/>
                <a:cs typeface="Courier"/>
              </a:rPr>
              <a:t>(</a:t>
            </a:r>
            <a:r>
              <a:rPr lang="en-US" dirty="0" err="1">
                <a:latin typeface="Courier"/>
                <a:cs typeface="Courier"/>
              </a:rPr>
              <a:t>spd_data</a:t>
            </a:r>
            <a:r>
              <a:rPr lang="en-US" dirty="0">
                <a:latin typeface="Courier"/>
                <a:cs typeface="Courier"/>
              </a:rPr>
              <a:t>, </a:t>
            </a:r>
            <a:r>
              <a:rPr lang="en-US" dirty="0" err="1">
                <a:latin typeface="Courier"/>
                <a:cs typeface="Courier"/>
              </a:rPr>
              <a:t>list_good</a:t>
            </a:r>
            <a:r>
              <a:rPr lang="en-US" dirty="0" smtClean="0">
                <a:latin typeface="Courier"/>
                <a:cs typeface="Courier"/>
              </a:rPr>
              <a:t>);</a:t>
            </a:r>
          </a:p>
          <a:p>
            <a:pPr marL="411480" lvl="1" indent="0">
              <a:buNone/>
            </a:pPr>
            <a:r>
              <a:rPr lang="en-US" dirty="0" smtClean="0">
                <a:latin typeface="Arial"/>
                <a:cs typeface="Arial"/>
              </a:rPr>
              <a:t>Calculates FITC/</a:t>
            </a:r>
            <a:r>
              <a:rPr lang="en-US" dirty="0" err="1" smtClean="0">
                <a:latin typeface="Arial"/>
                <a:cs typeface="Arial"/>
              </a:rPr>
              <a:t>TexRd</a:t>
            </a:r>
            <a:r>
              <a:rPr lang="en-US" dirty="0" smtClean="0">
                <a:latin typeface="Arial"/>
                <a:cs typeface="Arial"/>
              </a:rPr>
              <a:t> ratio for all “good” entries in </a:t>
            </a:r>
            <a:r>
              <a:rPr lang="en-US" dirty="0" err="1" smtClean="0">
                <a:latin typeface="Courier"/>
                <a:cs typeface="Courier"/>
              </a:rPr>
              <a:t>spd_data</a:t>
            </a:r>
            <a:r>
              <a:rPr lang="en-US" dirty="0" smtClean="0">
                <a:latin typeface="Arial"/>
                <a:cs typeface="Arial"/>
              </a:rPr>
              <a:t>.</a:t>
            </a:r>
          </a:p>
          <a:p>
            <a:pPr marL="411480" lvl="1" indent="0">
              <a:buNone/>
            </a:pPr>
            <a:endParaRPr lang="en-US" dirty="0" smtClean="0">
              <a:latin typeface="Courier"/>
              <a:cs typeface="Courier"/>
            </a:endParaRPr>
          </a:p>
          <a:p>
            <a:pPr lvl="1"/>
            <a:r>
              <a:rPr lang="en-US" dirty="0">
                <a:latin typeface="Courier"/>
                <a:cs typeface="Courier"/>
              </a:rPr>
              <a:t>[</a:t>
            </a:r>
            <a:r>
              <a:rPr lang="en-US" dirty="0" err="1">
                <a:latin typeface="Courier"/>
                <a:cs typeface="Courier"/>
              </a:rPr>
              <a:t>spd_data</a:t>
            </a:r>
            <a:r>
              <a:rPr lang="en-US" dirty="0">
                <a:latin typeface="Courier"/>
                <a:cs typeface="Courier"/>
              </a:rPr>
              <a:t>, </a:t>
            </a:r>
            <a:r>
              <a:rPr lang="en-US" dirty="0" err="1">
                <a:latin typeface="Courier"/>
                <a:cs typeface="Courier"/>
              </a:rPr>
              <a:t>ratio_box_mean</a:t>
            </a:r>
            <a:r>
              <a:rPr lang="en-US" dirty="0">
                <a:latin typeface="Courier"/>
                <a:cs typeface="Courier"/>
              </a:rPr>
              <a:t>, </a:t>
            </a:r>
            <a:r>
              <a:rPr lang="en-US" dirty="0" err="1">
                <a:latin typeface="Courier"/>
                <a:cs typeface="Courier"/>
              </a:rPr>
              <a:t>ratio_box_std</a:t>
            </a:r>
            <a:r>
              <a:rPr lang="en-US" dirty="0">
                <a:latin typeface="Courier"/>
                <a:cs typeface="Courier"/>
              </a:rPr>
              <a:t>, </a:t>
            </a:r>
            <a:r>
              <a:rPr lang="en-US" dirty="0" err="1">
                <a:latin typeface="Courier"/>
                <a:cs typeface="Courier"/>
              </a:rPr>
              <a:t>ratio_line_mean</a:t>
            </a:r>
            <a:r>
              <a:rPr lang="en-US" dirty="0">
                <a:latin typeface="Courier"/>
                <a:cs typeface="Courier"/>
              </a:rPr>
              <a:t>, </a:t>
            </a:r>
            <a:r>
              <a:rPr lang="en-US" dirty="0" err="1">
                <a:latin typeface="Courier"/>
                <a:cs typeface="Courier"/>
              </a:rPr>
              <a:t>ratio_line_std</a:t>
            </a:r>
            <a:r>
              <a:rPr lang="en-US" dirty="0">
                <a:latin typeface="Courier"/>
                <a:cs typeface="Courier"/>
              </a:rPr>
              <a:t>] = </a:t>
            </a:r>
            <a:r>
              <a:rPr lang="en-US" dirty="0" err="1">
                <a:solidFill>
                  <a:srgbClr val="7E13E3"/>
                </a:solidFill>
                <a:latin typeface="Courier"/>
                <a:cs typeface="Courier"/>
              </a:rPr>
              <a:t>spindle_mat_average_ratio</a:t>
            </a:r>
            <a:r>
              <a:rPr lang="en-US" dirty="0">
                <a:latin typeface="Courier"/>
                <a:cs typeface="Courier"/>
              </a:rPr>
              <a:t>(</a:t>
            </a:r>
            <a:r>
              <a:rPr lang="en-US" dirty="0" err="1">
                <a:latin typeface="Courier"/>
                <a:cs typeface="Courier"/>
              </a:rPr>
              <a:t>spd_data</a:t>
            </a:r>
            <a:r>
              <a:rPr lang="en-US" dirty="0">
                <a:latin typeface="Courier"/>
                <a:cs typeface="Courier"/>
              </a:rPr>
              <a:t>, </a:t>
            </a:r>
            <a:r>
              <a:rPr lang="en-US" dirty="0" err="1">
                <a:latin typeface="Courier"/>
                <a:cs typeface="Courier"/>
              </a:rPr>
              <a:t>list_good</a:t>
            </a:r>
            <a:r>
              <a:rPr lang="en-US" dirty="0">
                <a:latin typeface="Courier"/>
                <a:cs typeface="Courier"/>
              </a:rPr>
              <a:t>, NUM_BIN)</a:t>
            </a: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56</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latin typeface="Arial"/>
                <a:cs typeface="Arial"/>
              </a:rPr>
              <a:t>Function Description</a:t>
            </a:r>
            <a:endParaRPr lang="en-US" dirty="0">
              <a:latin typeface="Arial"/>
              <a:cs typeface="Arial"/>
            </a:endParaRPr>
          </a:p>
        </p:txBody>
      </p:sp>
    </p:spTree>
    <p:extLst>
      <p:ext uri="{BB962C8B-B14F-4D97-AF65-F5344CB8AC3E}">
        <p14:creationId xmlns:p14="http://schemas.microsoft.com/office/powerpoint/2010/main" val="317109746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lnSpcReduction="10000"/>
          </a:bodyPr>
          <a:lstStyle/>
          <a:p>
            <a:r>
              <a:rPr lang="en-US" dirty="0" smtClean="0">
                <a:latin typeface="Arial"/>
                <a:cs typeface="Arial"/>
              </a:rPr>
              <a:t>Data processing:</a:t>
            </a:r>
          </a:p>
          <a:p>
            <a:endParaRPr lang="en-US" dirty="0" smtClean="0">
              <a:latin typeface="Arial"/>
              <a:cs typeface="Arial"/>
            </a:endParaRPr>
          </a:p>
          <a:p>
            <a:pPr marL="411480" lvl="1" indent="0">
              <a:buNone/>
            </a:pPr>
            <a:r>
              <a:rPr lang="en-US" dirty="0" smtClean="0">
                <a:latin typeface="Arial"/>
                <a:cs typeface="Arial"/>
              </a:rPr>
              <a:t>Groups ratio trace data points into </a:t>
            </a:r>
            <a:r>
              <a:rPr lang="en-US" dirty="0" smtClean="0">
                <a:latin typeface="Courier"/>
                <a:cs typeface="Courier"/>
              </a:rPr>
              <a:t>NUM_BIN</a:t>
            </a:r>
            <a:r>
              <a:rPr lang="en-US" dirty="0" smtClean="0">
                <a:latin typeface="Arial"/>
                <a:cs typeface="Arial"/>
              </a:rPr>
              <a:t> of bins.</a:t>
            </a:r>
          </a:p>
          <a:p>
            <a:pPr marL="411480" lvl="1" indent="0">
              <a:buNone/>
            </a:pPr>
            <a:endParaRPr lang="en-US" dirty="0" smtClean="0">
              <a:latin typeface="Arial"/>
              <a:cs typeface="Arial"/>
            </a:endParaRPr>
          </a:p>
          <a:p>
            <a:pPr lvl="1"/>
            <a:r>
              <a:rPr lang="en-US" dirty="0">
                <a:latin typeface="Courier"/>
                <a:cs typeface="Courier"/>
              </a:rPr>
              <a:t>[</a:t>
            </a:r>
            <a:r>
              <a:rPr lang="en-US" dirty="0" err="1">
                <a:latin typeface="Courier"/>
                <a:cs typeface="Courier"/>
              </a:rPr>
              <a:t>spd_data</a:t>
            </a:r>
            <a:r>
              <a:rPr lang="en-US" dirty="0">
                <a:latin typeface="Courier"/>
                <a:cs typeface="Courier"/>
              </a:rPr>
              <a:t>, </a:t>
            </a:r>
            <a:r>
              <a:rPr lang="en-US" dirty="0" err="1">
                <a:latin typeface="Courier"/>
                <a:cs typeface="Courier"/>
              </a:rPr>
              <a:t>ratio_box_mean</a:t>
            </a:r>
            <a:r>
              <a:rPr lang="en-US" dirty="0">
                <a:latin typeface="Courier"/>
                <a:cs typeface="Courier"/>
              </a:rPr>
              <a:t>, </a:t>
            </a:r>
            <a:r>
              <a:rPr lang="en-US" dirty="0" err="1">
                <a:latin typeface="Courier"/>
                <a:cs typeface="Courier"/>
              </a:rPr>
              <a:t>ratio_box_std</a:t>
            </a:r>
            <a:r>
              <a:rPr lang="en-US" dirty="0">
                <a:latin typeface="Courier"/>
                <a:cs typeface="Courier"/>
              </a:rPr>
              <a:t>, </a:t>
            </a:r>
            <a:r>
              <a:rPr lang="en-US" dirty="0" err="1">
                <a:latin typeface="Courier"/>
                <a:cs typeface="Courier"/>
              </a:rPr>
              <a:t>ratio_line_mean</a:t>
            </a:r>
            <a:r>
              <a:rPr lang="en-US" dirty="0">
                <a:latin typeface="Courier"/>
                <a:cs typeface="Courier"/>
              </a:rPr>
              <a:t>, </a:t>
            </a:r>
            <a:r>
              <a:rPr lang="en-US" dirty="0" err="1">
                <a:latin typeface="Courier"/>
                <a:cs typeface="Courier"/>
              </a:rPr>
              <a:t>ratio_line_std</a:t>
            </a:r>
            <a:r>
              <a:rPr lang="en-US" dirty="0">
                <a:latin typeface="Courier"/>
                <a:cs typeface="Courier"/>
              </a:rPr>
              <a:t>] = </a:t>
            </a:r>
            <a:r>
              <a:rPr lang="en-US" dirty="0" err="1">
                <a:solidFill>
                  <a:srgbClr val="7E13E3"/>
                </a:solidFill>
                <a:latin typeface="Courier"/>
                <a:cs typeface="Courier"/>
              </a:rPr>
              <a:t>spindle_mat_plot_ratio</a:t>
            </a:r>
            <a:r>
              <a:rPr lang="en-US" dirty="0">
                <a:latin typeface="Courier"/>
                <a:cs typeface="Courier"/>
              </a:rPr>
              <a:t>(</a:t>
            </a:r>
            <a:r>
              <a:rPr lang="en-US" dirty="0" err="1">
                <a:latin typeface="Courier"/>
                <a:cs typeface="Courier"/>
              </a:rPr>
              <a:t>spd_data</a:t>
            </a:r>
            <a:r>
              <a:rPr lang="en-US" dirty="0">
                <a:latin typeface="Courier"/>
                <a:cs typeface="Courier"/>
              </a:rPr>
              <a:t>, </a:t>
            </a:r>
            <a:r>
              <a:rPr lang="en-US" dirty="0" err="1">
                <a:latin typeface="Courier"/>
                <a:cs typeface="Courier"/>
              </a:rPr>
              <a:t>list_plot</a:t>
            </a:r>
            <a:r>
              <a:rPr lang="en-US" dirty="0">
                <a:latin typeface="Courier"/>
                <a:cs typeface="Courier"/>
              </a:rPr>
              <a:t>, </a:t>
            </a:r>
            <a:r>
              <a:rPr lang="en-US" dirty="0" err="1">
                <a:latin typeface="Courier"/>
                <a:cs typeface="Courier"/>
              </a:rPr>
              <a:t>y_lim</a:t>
            </a:r>
            <a:r>
              <a:rPr lang="en-US" dirty="0">
                <a:latin typeface="Courier"/>
                <a:cs typeface="Courier"/>
              </a:rPr>
              <a:t>, NUM_BIN, </a:t>
            </a:r>
            <a:r>
              <a:rPr lang="en-US" dirty="0" err="1">
                <a:latin typeface="Courier"/>
                <a:cs typeface="Courier"/>
              </a:rPr>
              <a:t>str_title</a:t>
            </a:r>
            <a:r>
              <a:rPr lang="en-US" dirty="0">
                <a:latin typeface="Courier"/>
                <a:cs typeface="Courier"/>
              </a:rPr>
              <a:t>, </a:t>
            </a:r>
            <a:r>
              <a:rPr lang="en-US" dirty="0" err="1">
                <a:latin typeface="Courier"/>
                <a:cs typeface="Courier"/>
              </a:rPr>
              <a:t>file_name</a:t>
            </a:r>
            <a:r>
              <a:rPr lang="en-US" dirty="0">
                <a:latin typeface="Courier"/>
                <a:cs typeface="Courier"/>
              </a:rPr>
              <a:t>, </a:t>
            </a:r>
            <a:r>
              <a:rPr lang="en-US" dirty="0" err="1">
                <a:latin typeface="Courier"/>
                <a:cs typeface="Courier"/>
              </a:rPr>
              <a:t>dir_name</a:t>
            </a:r>
            <a:r>
              <a:rPr lang="en-US" dirty="0" smtClean="0">
                <a:latin typeface="Courier"/>
                <a:cs typeface="Courier"/>
              </a:rPr>
              <a:t>);</a:t>
            </a:r>
          </a:p>
          <a:p>
            <a:pPr marL="411480" lvl="1" indent="0">
              <a:buNone/>
            </a:pPr>
            <a:r>
              <a:rPr lang="en-US" dirty="0" smtClean="0">
                <a:latin typeface="Arial"/>
                <a:cs typeface="Arial"/>
              </a:rPr>
              <a:t>Plots a selected list of spindles for averaged ratio.</a:t>
            </a:r>
          </a:p>
          <a:p>
            <a:pPr marL="411480" lvl="1" indent="0">
              <a:buNone/>
            </a:pPr>
            <a:endParaRPr lang="en-US" dirty="0">
              <a:latin typeface="Arial"/>
              <a:cs typeface="Arial"/>
            </a:endParaRPr>
          </a:p>
          <a:p>
            <a:pPr lvl="1"/>
            <a:r>
              <a:rPr lang="en-US" dirty="0" err="1">
                <a:latin typeface="Courier"/>
                <a:cs typeface="Courier"/>
              </a:rPr>
              <a:t>obj_chosen</a:t>
            </a:r>
            <a:r>
              <a:rPr lang="en-US" dirty="0">
                <a:latin typeface="Courier"/>
                <a:cs typeface="Courier"/>
              </a:rPr>
              <a:t> = </a:t>
            </a:r>
            <a:r>
              <a:rPr lang="en-US" dirty="0" err="1">
                <a:latin typeface="Courier"/>
                <a:cs typeface="Courier"/>
              </a:rPr>
              <a:t>spindle_mat_pick</a:t>
            </a:r>
            <a:r>
              <a:rPr lang="en-US" dirty="0">
                <a:latin typeface="Courier"/>
                <a:cs typeface="Courier"/>
              </a:rPr>
              <a:t>(</a:t>
            </a:r>
            <a:r>
              <a:rPr lang="en-US" dirty="0" err="1">
                <a:latin typeface="Courier"/>
                <a:cs typeface="Courier"/>
              </a:rPr>
              <a:t>spd_data</a:t>
            </a:r>
            <a:r>
              <a:rPr lang="en-US" dirty="0">
                <a:latin typeface="Courier"/>
                <a:cs typeface="Courier"/>
              </a:rPr>
              <a:t>, </a:t>
            </a:r>
            <a:r>
              <a:rPr lang="en-US" dirty="0" err="1">
                <a:latin typeface="Courier"/>
                <a:cs typeface="Courier"/>
              </a:rPr>
              <a:t>str_title</a:t>
            </a:r>
            <a:r>
              <a:rPr lang="en-US" dirty="0">
                <a:latin typeface="Courier"/>
                <a:cs typeface="Courier"/>
              </a:rPr>
              <a:t>, </a:t>
            </a:r>
            <a:r>
              <a:rPr lang="en-US" dirty="0" err="1">
                <a:latin typeface="Courier"/>
                <a:cs typeface="Courier"/>
              </a:rPr>
              <a:t>file_name</a:t>
            </a:r>
            <a:r>
              <a:rPr lang="en-US" dirty="0">
                <a:latin typeface="Courier"/>
                <a:cs typeface="Courier"/>
              </a:rPr>
              <a:t>, </a:t>
            </a:r>
            <a:r>
              <a:rPr lang="en-US" dirty="0" err="1">
                <a:latin typeface="Courier"/>
                <a:cs typeface="Courier"/>
              </a:rPr>
              <a:t>y_lim</a:t>
            </a:r>
            <a:r>
              <a:rPr lang="en-US" dirty="0">
                <a:latin typeface="Courier"/>
                <a:cs typeface="Courier"/>
              </a:rPr>
              <a:t>, NUM_BIN)</a:t>
            </a:r>
          </a:p>
          <a:p>
            <a:pPr marL="411480" lvl="1" indent="0">
              <a:buNone/>
            </a:pPr>
            <a:r>
              <a:rPr lang="en-US" dirty="0" smtClean="0">
                <a:latin typeface="Arial"/>
                <a:cs typeface="Arial"/>
              </a:rPr>
              <a:t>Let user choose a subset of spindles and calls </a:t>
            </a:r>
            <a:r>
              <a:rPr lang="en-US" dirty="0" err="1" smtClean="0">
                <a:solidFill>
                  <a:srgbClr val="7E13E3"/>
                </a:solidFill>
                <a:latin typeface="Courier"/>
                <a:cs typeface="Courier"/>
              </a:rPr>
              <a:t>spindle_mat_plot_ratio</a:t>
            </a:r>
            <a:r>
              <a:rPr lang="en-US" dirty="0" smtClean="0">
                <a:latin typeface="Arial"/>
                <a:cs typeface="Arial"/>
              </a:rPr>
              <a:t>.</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57</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latin typeface="Arial"/>
                <a:cs typeface="Arial"/>
              </a:rPr>
              <a:t>Function Description</a:t>
            </a:r>
            <a:endParaRPr lang="en-US" dirty="0">
              <a:latin typeface="Arial"/>
              <a:cs typeface="Arial"/>
            </a:endParaRPr>
          </a:p>
        </p:txBody>
      </p:sp>
    </p:spTree>
    <p:extLst>
      <p:ext uri="{BB962C8B-B14F-4D97-AF65-F5344CB8AC3E}">
        <p14:creationId xmlns:p14="http://schemas.microsoft.com/office/powerpoint/2010/main" val="150907512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a:bodyPr>
          <a:lstStyle/>
          <a:p>
            <a:r>
              <a:rPr lang="en-US" dirty="0" smtClean="0">
                <a:latin typeface="Arial"/>
                <a:cs typeface="Arial"/>
              </a:rPr>
              <a:t>For historical reasons, data processing scripts has prefix </a:t>
            </a:r>
            <a:r>
              <a:rPr lang="en-US" dirty="0" smtClean="0">
                <a:latin typeface="Courier"/>
                <a:cs typeface="Courier"/>
              </a:rPr>
              <a:t>“_mat_”</a:t>
            </a:r>
            <a:r>
              <a:rPr lang="en-US" dirty="0" smtClean="0">
                <a:latin typeface="Arial"/>
                <a:cs typeface="Arial"/>
              </a:rPr>
              <a:t>. This is due to a previous version processing data output from </a:t>
            </a:r>
            <a:r>
              <a:rPr lang="en-US" dirty="0" err="1" smtClean="0">
                <a:latin typeface="Arial"/>
                <a:cs typeface="Arial"/>
              </a:rPr>
              <a:t>MetaMorph</a:t>
            </a:r>
            <a:r>
              <a:rPr lang="en-US" dirty="0" smtClean="0">
                <a:latin typeface="Arial"/>
                <a:cs typeface="Arial"/>
              </a:rPr>
              <a:t>, with a set of scripts with prefix </a:t>
            </a:r>
            <a:r>
              <a:rPr lang="en-US" dirty="0" smtClean="0">
                <a:latin typeface="Courier"/>
                <a:cs typeface="Courier"/>
              </a:rPr>
              <a:t>“_excel_”</a:t>
            </a:r>
            <a:r>
              <a:rPr lang="en-US" dirty="0" smtClean="0">
                <a:latin typeface="Arial"/>
                <a:cs typeface="Arial"/>
              </a:rPr>
              <a:t>. Those are no longer in use.</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58</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latin typeface="Arial"/>
                <a:cs typeface="Arial"/>
              </a:rPr>
              <a:t>Function Description</a:t>
            </a:r>
            <a:endParaRPr lang="en-US" dirty="0">
              <a:latin typeface="Arial"/>
              <a:cs typeface="Arial"/>
            </a:endParaRPr>
          </a:p>
        </p:txBody>
      </p:sp>
    </p:spTree>
    <p:extLst>
      <p:ext uri="{BB962C8B-B14F-4D97-AF65-F5344CB8AC3E}">
        <p14:creationId xmlns:p14="http://schemas.microsoft.com/office/powerpoint/2010/main" val="41940992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a:t>
            </a:r>
            <a:r>
              <a:rPr lang="en-US" dirty="0" err="1" smtClean="0"/>
              <a:t>SpindleUtil</a:t>
            </a:r>
            <a:endParaRPr lang="en-US" dirty="0"/>
          </a:p>
        </p:txBody>
      </p:sp>
      <p:sp>
        <p:nvSpPr>
          <p:cNvPr id="3" name="Content Placeholder 2"/>
          <p:cNvSpPr>
            <a:spLocks noGrp="1"/>
          </p:cNvSpPr>
          <p:nvPr>
            <p:ph idx="1"/>
          </p:nvPr>
        </p:nvSpPr>
        <p:spPr/>
        <p:txBody>
          <a:bodyPr/>
          <a:lstStyle/>
          <a:p>
            <a:r>
              <a:rPr lang="en-US" dirty="0" err="1" smtClean="0"/>
              <a:t>SpindleUtil</a:t>
            </a:r>
            <a:r>
              <a:rPr lang="en-US" dirty="0" smtClean="0"/>
              <a:t> aims to take over the whole process using MATLAB, eliminating the complicated and time-consuming data transfer.</a:t>
            </a:r>
            <a:endParaRPr lang="en-US" dirty="0"/>
          </a:p>
          <a:p>
            <a:r>
              <a:rPr lang="en-US" dirty="0" err="1" smtClean="0"/>
              <a:t>SpindleUtil</a:t>
            </a:r>
            <a:r>
              <a:rPr lang="en-US" dirty="0" smtClean="0"/>
              <a:t> takes advantage of an interactive interface for spindle rotation and boundary setup, which is faster than in </a:t>
            </a:r>
            <a:r>
              <a:rPr lang="en-US" dirty="0" err="1" smtClean="0"/>
              <a:t>MetaMorph</a:t>
            </a:r>
            <a:r>
              <a:rPr lang="en-US" dirty="0" smtClean="0"/>
              <a:t> or </a:t>
            </a:r>
            <a:r>
              <a:rPr lang="en-US" dirty="0" err="1" smtClean="0"/>
              <a:t>ImageJ</a:t>
            </a:r>
            <a:r>
              <a:rPr lang="en-US" dirty="0" smtClean="0"/>
              <a:t>.</a:t>
            </a:r>
          </a:p>
          <a:p>
            <a:r>
              <a:rPr lang="en-US" dirty="0" err="1" smtClean="0"/>
              <a:t>SpindleUtil</a:t>
            </a:r>
            <a:r>
              <a:rPr lang="en-US" dirty="0" smtClean="0"/>
              <a:t> quantitates the intensity from the original TIFF, and overlays them to each other using normalized inter-pole distance. This is much faster than Excel.</a:t>
            </a:r>
          </a:p>
          <a:p>
            <a:r>
              <a:rPr lang="en-US" dirty="0" err="1" smtClean="0"/>
              <a:t>SpindleUtil</a:t>
            </a:r>
            <a:r>
              <a:rPr lang="en-US" dirty="0" smtClean="0"/>
              <a:t> automatically saves all figures, log, and workspace data to an “analysis” folder in an organized way.</a:t>
            </a:r>
            <a:endParaRPr lang="en-US" dirty="0"/>
          </a:p>
        </p:txBody>
      </p:sp>
      <p:sp>
        <p:nvSpPr>
          <p:cNvPr id="5" name="Slide Number Placeholder 4"/>
          <p:cNvSpPr>
            <a:spLocks noGrp="1"/>
          </p:cNvSpPr>
          <p:nvPr>
            <p:ph type="sldNum" sz="quarter" idx="12"/>
          </p:nvPr>
        </p:nvSpPr>
        <p:spPr/>
        <p:txBody>
          <a:bodyPr/>
          <a:lstStyle/>
          <a:p>
            <a:fld id="{6E2D2B3B-882E-40F3-A32F-6DD516915044}" type="slidenum">
              <a:rPr lang="en-US" smtClean="0">
                <a:solidFill>
                  <a:srgbClr val="FF0000"/>
                </a:solidFill>
              </a:rPr>
              <a:pPr/>
              <a:t>6</a:t>
            </a:fld>
            <a:endParaRPr lang="en-US" dirty="0">
              <a:solidFill>
                <a:srgbClr val="FF0000"/>
              </a:solidFill>
            </a:endParaRPr>
          </a:p>
        </p:txBody>
      </p:sp>
    </p:spTree>
    <p:extLst>
      <p:ext uri="{BB962C8B-B14F-4D97-AF65-F5344CB8AC3E}">
        <p14:creationId xmlns:p14="http://schemas.microsoft.com/office/powerpoint/2010/main" val="3631627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Box-scan Quantitation</a:t>
            </a:r>
            <a:endParaRPr lang="en-US" dirty="0"/>
          </a:p>
        </p:txBody>
      </p:sp>
      <p:sp>
        <p:nvSpPr>
          <p:cNvPr id="3" name="Content Placeholder 2"/>
          <p:cNvSpPr>
            <a:spLocks noGrp="1"/>
          </p:cNvSpPr>
          <p:nvPr>
            <p:ph idx="1"/>
          </p:nvPr>
        </p:nvSpPr>
        <p:spPr/>
        <p:txBody>
          <a:bodyPr/>
          <a:lstStyle/>
          <a:p>
            <a:r>
              <a:rPr lang="en-US" dirty="0" smtClean="0"/>
              <a:t>One advantage of using </a:t>
            </a:r>
            <a:r>
              <a:rPr lang="en-US" dirty="0" err="1" smtClean="0"/>
              <a:t>SpindleUtil</a:t>
            </a:r>
            <a:r>
              <a:rPr lang="en-US" dirty="0" smtClean="0"/>
              <a:t> is its box-scan quantitation, especially when comes to deformed spindle geometry, e.g. splayed poles.</a:t>
            </a:r>
          </a:p>
          <a:p>
            <a:r>
              <a:rPr lang="en-US" dirty="0" smtClean="0"/>
              <a:t>Line-scan quantitation only takes account for the center line (pole-pole line) and 2 side-lines. This is representative in regular spindles, but may be inaccurate and losing information.</a:t>
            </a:r>
          </a:p>
          <a:p>
            <a:r>
              <a:rPr lang="en-US" dirty="0" smtClean="0"/>
              <a:t>Box-scan draws as many lines as possible in the spindle (including the 3 lines in line-scan), and thus averaging the whole spindle. This is useful in e.g. splayed pole case where the pole is not focused.</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7</a:t>
            </a:fld>
            <a:endParaRPr lang="en-US" dirty="0">
              <a:solidFill>
                <a:srgbClr val="FF0000"/>
              </a:solidFill>
            </a:endParaRPr>
          </a:p>
        </p:txBody>
      </p:sp>
    </p:spTree>
    <p:extLst>
      <p:ext uri="{BB962C8B-B14F-4D97-AF65-F5344CB8AC3E}">
        <p14:creationId xmlns:p14="http://schemas.microsoft.com/office/powerpoint/2010/main" val="413187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8</a:t>
            </a:fld>
            <a:endParaRPr lang="en-US" dirty="0">
              <a:solidFill>
                <a:srgbClr val="FF0000"/>
              </a:solidFill>
            </a:endParaRPr>
          </a:p>
        </p:txBody>
      </p:sp>
    </p:spTree>
    <p:extLst>
      <p:ext uri="{BB962C8B-B14F-4D97-AF65-F5344CB8AC3E}">
        <p14:creationId xmlns:p14="http://schemas.microsoft.com/office/powerpoint/2010/main" val="2686756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 Image Processing</a:t>
            </a:r>
            <a:endParaRPr lang="en-US" dirty="0"/>
          </a:p>
        </p:txBody>
      </p:sp>
      <p:sp>
        <p:nvSpPr>
          <p:cNvPr id="3" name="Content Placeholder 2"/>
          <p:cNvSpPr>
            <a:spLocks noGrp="1"/>
          </p:cNvSpPr>
          <p:nvPr>
            <p:ph idx="1"/>
          </p:nvPr>
        </p:nvSpPr>
        <p:spPr/>
        <p:txBody>
          <a:bodyPr/>
          <a:lstStyle/>
          <a:p>
            <a:r>
              <a:rPr lang="en-US" dirty="0" smtClean="0"/>
              <a:t>In this section, we will go over the pipeline of image processing, which is from raw TIFF files to quantitated traces saved in MATLAB session.</a:t>
            </a:r>
          </a:p>
          <a:p>
            <a:endParaRPr lang="en-US" dirty="0" smtClean="0"/>
          </a:p>
          <a:p>
            <a:r>
              <a:rPr lang="en-US" dirty="0" smtClean="0"/>
              <a:t>Related scripts are in folder: </a:t>
            </a:r>
          </a:p>
          <a:p>
            <a:pPr marL="114300" indent="0">
              <a:buNone/>
            </a:pPr>
            <a:r>
              <a:rPr lang="en-US" dirty="0"/>
              <a:t>	</a:t>
            </a:r>
            <a:r>
              <a:rPr lang="en-US" dirty="0" smtClean="0"/>
              <a:t>Scripts/</a:t>
            </a:r>
            <a:r>
              <a:rPr lang="en-US" dirty="0" err="1" smtClean="0"/>
              <a:t>SpindleQuantify</a:t>
            </a:r>
            <a:r>
              <a:rPr lang="en-US" dirty="0" smtClean="0"/>
              <a:t>/</a:t>
            </a:r>
            <a:r>
              <a:rPr lang="en-US" dirty="0" err="1" smtClean="0"/>
              <a:t>ImageProcess</a:t>
            </a:r>
            <a:endParaRPr lang="en-US" dirty="0" smtClean="0"/>
          </a:p>
          <a:p>
            <a:r>
              <a:rPr lang="en-US" dirty="0" smtClean="0"/>
              <a:t>However, you will be using a master function </a:t>
            </a:r>
            <a:r>
              <a:rPr lang="en-US" dirty="0" err="1" smtClean="0">
                <a:solidFill>
                  <a:schemeClr val="accent6"/>
                </a:solidFill>
                <a:latin typeface="Courier"/>
                <a:cs typeface="Courier"/>
              </a:rPr>
              <a:t>spindle_mat_analysis</a:t>
            </a:r>
            <a:r>
              <a:rPr lang="en-US" dirty="0" smtClean="0"/>
              <a:t>, instead of any individual functions in the above folder.</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9</a:t>
            </a:fld>
            <a:endParaRPr lang="en-US" dirty="0">
              <a:solidFill>
                <a:srgbClr val="FF0000"/>
              </a:solidFill>
            </a:endParaRPr>
          </a:p>
        </p:txBody>
      </p:sp>
    </p:spTree>
    <p:extLst>
      <p:ext uri="{BB962C8B-B14F-4D97-AF65-F5344CB8AC3E}">
        <p14:creationId xmlns:p14="http://schemas.microsoft.com/office/powerpoint/2010/main" val="219440459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2228</TotalTime>
  <Words>4477</Words>
  <Application>Microsoft Macintosh PowerPoint</Application>
  <PresentationFormat>On-screen Show (4:3)</PresentationFormat>
  <Paragraphs>432</Paragraphs>
  <Slides>58</Slides>
  <Notes>2</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Adjacency</vt:lpstr>
      <vt:lpstr>SpindleUtil Manual</vt:lpstr>
      <vt:lpstr>Contents</vt:lpstr>
      <vt:lpstr>Introduction</vt:lpstr>
      <vt:lpstr>Introduction</vt:lpstr>
      <vt:lpstr>Without SpindleUtil</vt:lpstr>
      <vt:lpstr>With SpindleUtil</vt:lpstr>
      <vt:lpstr>Box-scan Quantitation</vt:lpstr>
      <vt:lpstr>PowerPoint Presentation</vt:lpstr>
      <vt:lpstr>Section 1: Image Processing</vt:lpstr>
      <vt:lpstr>spindle_mat_analysis</vt:lpstr>
      <vt:lpstr>spindle_mat_analysis</vt:lpstr>
      <vt:lpstr>More about the arguments</vt:lpstr>
      <vt:lpstr>More about the arguments</vt:lpstr>
      <vt:lpstr>More about the arguments</vt:lpstr>
      <vt:lpstr>More about the arguments</vt:lpstr>
      <vt:lpstr>More about the arguments</vt:lpstr>
      <vt:lpstr>More about the arguments</vt:lpstr>
      <vt:lpstr>spindle_mat_analysis</vt:lpstr>
      <vt:lpstr>Define spindle from image</vt:lpstr>
      <vt:lpstr>Interactive interface</vt:lpstr>
      <vt:lpstr>Rotate the spindle</vt:lpstr>
      <vt:lpstr>Interactive interface</vt:lpstr>
      <vt:lpstr>Draw 2 horizontal lines</vt:lpstr>
      <vt:lpstr>Draw 3 vertical lines</vt:lpstr>
      <vt:lpstr>Interactive interface</vt:lpstr>
      <vt:lpstr>Interactive interface</vt:lpstr>
      <vt:lpstr>Interactive interface</vt:lpstr>
      <vt:lpstr>Spindle output</vt:lpstr>
      <vt:lpstr>Output file</vt:lpstr>
      <vt:lpstr>Spindle output</vt:lpstr>
      <vt:lpstr>Section 2: Data Processing</vt:lpstr>
      <vt:lpstr>Calculating the ratio</vt:lpstr>
      <vt:lpstr>Calculating the ratio</vt:lpstr>
      <vt:lpstr>Calculating the ratio</vt:lpstr>
      <vt:lpstr>Ratio</vt:lpstr>
      <vt:lpstr>Calculating the ratio</vt:lpstr>
      <vt:lpstr>Pick spindles to plot</vt:lpstr>
      <vt:lpstr>spindle_mat_pick</vt:lpstr>
      <vt:lpstr>More about the arguments</vt:lpstr>
      <vt:lpstr>More about the arguments</vt:lpstr>
      <vt:lpstr>spindle_mat_pick</vt:lpstr>
      <vt:lpstr>spindle_mat_pick</vt:lpstr>
      <vt:lpstr>Ratio pick plot</vt:lpstr>
      <vt:lpstr>MATLAB data structure</vt:lpstr>
      <vt:lpstr>MATLAB data structure</vt:lpstr>
      <vt:lpstr>MATLAB data structure</vt:lpstr>
      <vt:lpstr>spd_data entry</vt:lpstr>
      <vt:lpstr>spd_data entry</vt:lpstr>
      <vt:lpstr>spd_data entry</vt:lpstr>
      <vt:lpstr>obj_good</vt:lpstr>
      <vt:lpstr>obj_good</vt:lpstr>
      <vt:lpstr>Function Description</vt:lpstr>
      <vt:lpstr>Function Description</vt:lpstr>
      <vt:lpstr>Function Description</vt:lpstr>
      <vt:lpstr>Function Description</vt:lpstr>
      <vt:lpstr>Function Description</vt:lpstr>
      <vt:lpstr>Function Description</vt:lpstr>
      <vt:lpstr>Function Description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SpindleUtil Manual</dc:title>
  <dc:creator>Siqi Tian</dc:creator>
  <cp:lastModifiedBy>Siqi Tian</cp:lastModifiedBy>
  <cp:revision>74</cp:revision>
  <dcterms:created xsi:type="dcterms:W3CDTF">2014-12-30T04:04:57Z</dcterms:created>
  <dcterms:modified xsi:type="dcterms:W3CDTF">2014-12-31T18:33:12Z</dcterms:modified>
</cp:coreProperties>
</file>