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5"/>
  </p:notesMasterIdLst>
  <p:handoutMasterIdLst>
    <p:handoutMasterId r:id="rId36"/>
  </p:handoutMasterIdLst>
  <p:sldIdLst>
    <p:sldId id="256" r:id="rId2"/>
    <p:sldId id="270" r:id="rId3"/>
    <p:sldId id="257" r:id="rId4"/>
    <p:sldId id="258" r:id="rId5"/>
    <p:sldId id="259" r:id="rId6"/>
    <p:sldId id="260" r:id="rId7"/>
    <p:sldId id="282"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8" r:id="rId24"/>
    <p:sldId id="277" r:id="rId25"/>
    <p:sldId id="279" r:id="rId26"/>
    <p:sldId id="280" r:id="rId27"/>
    <p:sldId id="281" r:id="rId28"/>
    <p:sldId id="283" r:id="rId29"/>
    <p:sldId id="284" r:id="rId30"/>
    <p:sldId id="285" r:id="rId31"/>
    <p:sldId id="287" r:id="rId32"/>
    <p:sldId id="286" r:id="rId33"/>
    <p:sldId id="288"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597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49D19A4-6B52-EB4C-ABF7-C282DE4C0F02}" type="datetimeFigureOut">
              <a:rPr lang="en-US" smtClean="0"/>
              <a:t>12/29/14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B48358F-75E1-5A47-9B9E-4F6C31EF64B6}" type="slidenum">
              <a:rPr lang="en-US" smtClean="0"/>
              <a:t>‹#›</a:t>
            </a:fld>
            <a:endParaRPr lang="en-US"/>
          </a:p>
        </p:txBody>
      </p:sp>
    </p:spTree>
    <p:extLst>
      <p:ext uri="{BB962C8B-B14F-4D97-AF65-F5344CB8AC3E}">
        <p14:creationId xmlns:p14="http://schemas.microsoft.com/office/powerpoint/2010/main" val="30170770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0A8B76E-EBBE-4246-B31D-86A9DFAF794D}" type="datetimeFigureOut">
              <a:rPr lang="en-US" smtClean="0"/>
              <a:t>12/29/14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55563B3-60A3-3F46-8CE8-4E90D384E605}" type="slidenum">
              <a:rPr lang="en-US" smtClean="0"/>
              <a:t>‹#›</a:t>
            </a:fld>
            <a:endParaRPr lang="en-US"/>
          </a:p>
        </p:txBody>
      </p:sp>
    </p:spTree>
    <p:extLst>
      <p:ext uri="{BB962C8B-B14F-4D97-AF65-F5344CB8AC3E}">
        <p14:creationId xmlns:p14="http://schemas.microsoft.com/office/powerpoint/2010/main" val="34543361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8</a:t>
            </a:fld>
            <a:endParaRPr lang="en-US"/>
          </a:p>
        </p:txBody>
      </p:sp>
    </p:spTree>
    <p:extLst>
      <p:ext uri="{BB962C8B-B14F-4D97-AF65-F5344CB8AC3E}">
        <p14:creationId xmlns:p14="http://schemas.microsoft.com/office/powerpoint/2010/main" val="126053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28</a:t>
            </a:fld>
            <a:endParaRPr lang="en-US"/>
          </a:p>
        </p:txBody>
      </p:sp>
    </p:spTree>
    <p:extLst>
      <p:ext uri="{BB962C8B-B14F-4D97-AF65-F5344CB8AC3E}">
        <p14:creationId xmlns:p14="http://schemas.microsoft.com/office/powerpoint/2010/main" val="126053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B66AC-6420-B047-9DF2-57B50BE4D267}" type="datetime1">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D63A8-231E-7E48-AC43-C0FBACF76A9E}" type="datetime1">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38D35-3AF1-B34A-A065-4AD9535B1C24}" type="datetime1">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61923-9427-FB4F-81CB-8DE7DFB893A1}" type="datetime1">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DD2C2-2557-B84F-A617-C07BB6FA2D25}" type="datetime1">
              <a:rPr lang="en-US" smtClean="0"/>
              <a:t>12/29/14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7DFFBB-8C21-2F46-BAA9-BFDEDDFAB41A}" type="datetime1">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4A9E2-30D6-8D47-8D43-1301D3EB3FB3}" type="datetime1">
              <a:rPr lang="en-US" smtClean="0"/>
              <a:t>12/29/14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A8A09-B8C9-0245-B6E3-F5509BDCF98F}" type="datetime1">
              <a:rPr lang="en-US" smtClean="0"/>
              <a:t>12/29/14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18F92-FA4D-FB4D-88E4-C87559E681CB}" type="datetime1">
              <a:rPr lang="en-US" smtClean="0"/>
              <a:t>12/29/14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CEC5C-37A7-0D4A-B701-805440184DCF}" type="datetime1">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428C84-AAD1-C147-85CD-31EA3E6BAE9C}" type="datetime1">
              <a:rPr lang="en-US" smtClean="0"/>
              <a:t>12/29/14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91B9395-0DDA-A14E-8BFE-0F6BF0FEC076}" type="datetime1">
              <a:rPr lang="en-US" smtClean="0"/>
              <a:t>12/29/14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err="1" smtClean="0"/>
              <a:t>SpindleUtil</a:t>
            </a:r>
            <a:r>
              <a:rPr lang="en-US" sz="8000" dirty="0" smtClean="0"/>
              <a:t> </a:t>
            </a:r>
            <a:r>
              <a:rPr lang="en-US" sz="6000" i="1" dirty="0" smtClean="0"/>
              <a:t>Manual</a:t>
            </a:r>
            <a:endParaRPr lang="en-US" i="1" dirty="0"/>
          </a:p>
        </p:txBody>
      </p:sp>
      <p:sp>
        <p:nvSpPr>
          <p:cNvPr id="3" name="Subtitle 2"/>
          <p:cNvSpPr>
            <a:spLocks noGrp="1"/>
          </p:cNvSpPr>
          <p:nvPr>
            <p:ph type="subTitle" idx="1"/>
          </p:nvPr>
        </p:nvSpPr>
        <p:spPr>
          <a:xfrm>
            <a:off x="685800" y="5363964"/>
            <a:ext cx="6461760" cy="1066800"/>
          </a:xfrm>
        </p:spPr>
        <p:txBody>
          <a:bodyPr>
            <a:normAutofit/>
          </a:bodyPr>
          <a:lstStyle/>
          <a:p>
            <a:r>
              <a:rPr lang="en-US" sz="2800" dirty="0" smtClean="0"/>
              <a:t>By T47, Dec 2014</a:t>
            </a:r>
            <a:endParaRPr lang="en-US" sz="2800"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33857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dir_name</a:t>
            </a:r>
            <a:r>
              <a:rPr lang="en-US" dirty="0" smtClean="0"/>
              <a:t>: </a:t>
            </a:r>
          </a:p>
          <a:p>
            <a:pPr lvl="1"/>
            <a:r>
              <a:rPr lang="en-US" dirty="0" smtClean="0"/>
              <a:t>First, make sure your “current working directory” is correct (see left panel in MATLAB window). Go to the parent directory of your image-file folder (so that the target folder is a child of the current working directory).</a:t>
            </a:r>
          </a:p>
          <a:p>
            <a:pPr lvl="1"/>
            <a:r>
              <a:rPr lang="en-US" dirty="0" smtClean="0"/>
              <a:t>Second, use the target directory name as </a:t>
            </a:r>
            <a:r>
              <a:rPr lang="en-US" dirty="0" err="1" smtClean="0">
                <a:latin typeface="Courier"/>
                <a:cs typeface="Courier"/>
              </a:rPr>
              <a:t>dir_name</a:t>
            </a:r>
            <a:r>
              <a:rPr lang="en-US" dirty="0" smtClean="0"/>
              <a:t>. For example, </a:t>
            </a:r>
            <a:r>
              <a:rPr lang="en-US" dirty="0" smtClean="0">
                <a:solidFill>
                  <a:schemeClr val="bg2">
                    <a:lumMod val="75000"/>
                  </a:schemeClr>
                </a:solidFill>
                <a:latin typeface="Courier"/>
                <a:cs typeface="Courier"/>
              </a:rPr>
              <a:t>“3. M+F2MCAK”</a:t>
            </a:r>
            <a:r>
              <a:rPr lang="en-US" dirty="0" smtClean="0"/>
              <a:t> (exactly as is, including whitespaces).</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10</a:t>
            </a:fld>
            <a:endParaRPr lang="en-US" dirty="0">
              <a:solidFill>
                <a:srgbClr val="FF0000"/>
              </a:solidFill>
            </a:endParaRPr>
          </a:p>
        </p:txBody>
      </p:sp>
    </p:spTree>
    <p:extLst>
      <p:ext uri="{BB962C8B-B14F-4D97-AF65-F5344CB8AC3E}">
        <p14:creationId xmlns:p14="http://schemas.microsoft.com/office/powerpoint/2010/main" val="331031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11</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dir_name</a:t>
            </a:r>
            <a:r>
              <a:rPr lang="en-US" dirty="0" smtClean="0"/>
              <a:t>: </a:t>
            </a:r>
          </a:p>
          <a:p>
            <a:pPr lvl="1"/>
            <a:r>
              <a:rPr lang="en-US" dirty="0" smtClean="0"/>
              <a:t>All TIFF files should meet the format of </a:t>
            </a:r>
            <a:r>
              <a:rPr lang="en-US" dirty="0" smtClean="0">
                <a:solidFill>
                  <a:srgbClr val="248AEA"/>
                </a:solidFill>
                <a:latin typeface="Courier"/>
                <a:cs typeface="Courier"/>
              </a:rPr>
              <a:t>“</a:t>
            </a:r>
            <a:r>
              <a:rPr lang="en-US" dirty="0" err="1">
                <a:solidFill>
                  <a:srgbClr val="248AEA"/>
                </a:solidFill>
                <a:latin typeface="Courier"/>
                <a:cs typeface="Courier"/>
              </a:rPr>
              <a:t>Prefix_XXX_fluroChannel.TIF</a:t>
            </a:r>
            <a:r>
              <a:rPr lang="en-US" dirty="0">
                <a:solidFill>
                  <a:srgbClr val="248AEA"/>
                </a:solidFill>
                <a:latin typeface="Courier"/>
                <a:cs typeface="Courier"/>
              </a:rPr>
              <a:t>”</a:t>
            </a:r>
            <a:r>
              <a:rPr lang="en-US" dirty="0" smtClean="0"/>
              <a:t>:</a:t>
            </a:r>
          </a:p>
          <a:p>
            <a:pPr lvl="2"/>
            <a:r>
              <a:rPr lang="en-US" dirty="0" smtClean="0"/>
              <a:t>Prefix should be exactly same as the parent folder name (i.e. </a:t>
            </a:r>
            <a:r>
              <a:rPr lang="en-US" dirty="0" err="1" smtClean="0">
                <a:latin typeface="Courier"/>
                <a:cs typeface="Courier"/>
              </a:rPr>
              <a:t>dir_name</a:t>
            </a:r>
            <a:r>
              <a:rPr lang="en-US" dirty="0" smtClean="0"/>
              <a:t>).</a:t>
            </a:r>
          </a:p>
          <a:p>
            <a:pPr lvl="2"/>
            <a:r>
              <a:rPr lang="en-US" dirty="0" smtClean="0"/>
              <a:t>ID number is 3-digit, (filled with 0s). It needs to be neither continuous (of files in the same folder), nor starting with </a:t>
            </a:r>
            <a:r>
              <a:rPr lang="en-US" dirty="0" smtClean="0">
                <a:solidFill>
                  <a:srgbClr val="248AEA"/>
                </a:solidFill>
                <a:latin typeface="Courier"/>
                <a:cs typeface="Courier"/>
              </a:rPr>
              <a:t>001</a:t>
            </a:r>
            <a:r>
              <a:rPr lang="en-US" dirty="0" smtClean="0"/>
              <a:t>.</a:t>
            </a:r>
          </a:p>
          <a:p>
            <a:pPr lvl="2"/>
            <a:r>
              <a:rPr lang="en-US" dirty="0" err="1" smtClean="0"/>
              <a:t>Fluorophore</a:t>
            </a:r>
            <a:r>
              <a:rPr lang="en-US" dirty="0" smtClean="0"/>
              <a:t> Channel should be one of the following: </a:t>
            </a:r>
            <a:r>
              <a:rPr lang="en-US" dirty="0" smtClean="0">
                <a:solidFill>
                  <a:srgbClr val="248AEA"/>
                </a:solidFill>
                <a:latin typeface="Courier"/>
                <a:cs typeface="Courier"/>
              </a:rPr>
              <a:t>“w1DAPI”</a:t>
            </a:r>
            <a:r>
              <a:rPr lang="en-US" dirty="0" smtClean="0"/>
              <a:t>, </a:t>
            </a:r>
            <a:r>
              <a:rPr lang="en-US" dirty="0" smtClean="0">
                <a:solidFill>
                  <a:srgbClr val="248AEA"/>
                </a:solidFill>
                <a:latin typeface="Courier"/>
                <a:cs typeface="Courier"/>
              </a:rPr>
              <a:t>“w2FITC”</a:t>
            </a:r>
            <a:r>
              <a:rPr lang="en-US" dirty="0" smtClean="0"/>
              <a:t>,</a:t>
            </a:r>
            <a:r>
              <a:rPr lang="en-US" dirty="0" smtClean="0">
                <a:solidFill>
                  <a:srgbClr val="248AEA"/>
                </a:solidFill>
                <a:latin typeface="Courier"/>
                <a:cs typeface="Courier"/>
              </a:rPr>
              <a:t> “w3Texas Red”</a:t>
            </a:r>
            <a:r>
              <a:rPr lang="en-US" dirty="0" smtClean="0"/>
              <a:t>. This is same as default by microscope image output.</a:t>
            </a:r>
          </a:p>
          <a:p>
            <a:pPr lvl="2"/>
            <a:r>
              <a:rPr lang="en-US" dirty="0" smtClean="0"/>
              <a:t>Extension is </a:t>
            </a:r>
            <a:r>
              <a:rPr lang="en-US" dirty="0" smtClean="0">
                <a:solidFill>
                  <a:schemeClr val="bg2">
                    <a:lumMod val="75000"/>
                  </a:schemeClr>
                </a:solidFill>
                <a:latin typeface="Courier"/>
                <a:cs typeface="Courier"/>
              </a:rPr>
              <a:t>“TIF”</a:t>
            </a:r>
            <a:r>
              <a:rPr lang="en-US" dirty="0" smtClean="0"/>
              <a:t>, not </a:t>
            </a:r>
            <a:r>
              <a:rPr lang="en-US" dirty="0" smtClean="0">
                <a:solidFill>
                  <a:srgbClr val="248AEA"/>
                </a:solidFill>
                <a:latin typeface="Courier"/>
                <a:cs typeface="Courier"/>
              </a:rPr>
              <a:t>“TIFF”</a:t>
            </a:r>
            <a:r>
              <a:rPr lang="en-US" dirty="0" smtClean="0"/>
              <a:t>.</a:t>
            </a:r>
          </a:p>
          <a:p>
            <a:pPr lvl="2"/>
            <a:r>
              <a:rPr lang="en-US" dirty="0" smtClean="0"/>
              <a:t>Valid image name example:</a:t>
            </a:r>
            <a:r>
              <a:rPr lang="en-US" dirty="0" smtClean="0">
                <a:solidFill>
                  <a:srgbClr val="248AEA"/>
                </a:solidFill>
                <a:latin typeface="Courier"/>
                <a:cs typeface="Courier"/>
              </a:rPr>
              <a:t> </a:t>
            </a:r>
          </a:p>
          <a:p>
            <a:pPr marL="777240" lvl="2" indent="0">
              <a:buNone/>
            </a:pPr>
            <a:r>
              <a:rPr lang="en-US" dirty="0" smtClean="0">
                <a:solidFill>
                  <a:srgbClr val="248AEA"/>
                </a:solidFill>
                <a:latin typeface="Courier"/>
                <a:cs typeface="Courier"/>
              </a:rPr>
              <a:t>  “3. M+F2MCAK_001_w2FITC.TIF”</a:t>
            </a:r>
            <a:r>
              <a:rPr lang="en-US" dirty="0" smtClean="0"/>
              <a:t>.</a:t>
            </a:r>
          </a:p>
          <a:p>
            <a:pPr lvl="1"/>
            <a:endParaRPr lang="en-US" dirty="0" smtClean="0"/>
          </a:p>
          <a:p>
            <a:pPr lvl="1"/>
            <a:r>
              <a:rPr lang="en-US" dirty="0" smtClean="0"/>
              <a:t>“</a:t>
            </a:r>
            <a:r>
              <a:rPr lang="en-US" dirty="0" err="1" smtClean="0"/>
              <a:t>nd</a:t>
            </a:r>
            <a:r>
              <a:rPr lang="en-US" dirty="0" smtClean="0"/>
              <a:t>” and “_thumb” files in the folder will be ignored.</a:t>
            </a:r>
          </a:p>
          <a:p>
            <a:pPr lvl="2"/>
            <a:endParaRPr lang="en-US" dirty="0" smtClean="0"/>
          </a:p>
          <a:p>
            <a:pPr lvl="1"/>
            <a:endParaRPr lang="en-US" dirty="0"/>
          </a:p>
        </p:txBody>
      </p:sp>
    </p:spTree>
    <p:extLst>
      <p:ext uri="{BB962C8B-B14F-4D97-AF65-F5344CB8AC3E}">
        <p14:creationId xmlns:p14="http://schemas.microsoft.com/office/powerpoint/2010/main" val="315107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199" y="1600200"/>
            <a:ext cx="7817975" cy="5158804"/>
          </a:xfrm>
        </p:spPr>
        <p:txBody>
          <a:bodyPr>
            <a:normAutofit/>
          </a:bodyPr>
          <a:lstStyle/>
          <a:p>
            <a:r>
              <a:rPr lang="en-US" dirty="0" err="1" smtClean="0">
                <a:latin typeface="Courier"/>
                <a:cs typeface="Courier"/>
              </a:rPr>
              <a:t>dir_name</a:t>
            </a:r>
            <a:r>
              <a:rPr lang="en-US" dirty="0" smtClean="0"/>
              <a:t>: </a:t>
            </a:r>
          </a:p>
          <a:p>
            <a:pPr lvl="1"/>
            <a:r>
              <a:rPr lang="en-US" dirty="0" smtClean="0"/>
              <a:t>The script is expecting that for each spindle (set), 3 images of each channel are present. Thus, the number of total legit TIF images should be multiples of 3.</a:t>
            </a:r>
          </a:p>
          <a:p>
            <a:pPr lvl="1"/>
            <a:endParaRPr lang="en-US" dirty="0"/>
          </a:p>
          <a:p>
            <a:pPr lvl="1"/>
            <a:r>
              <a:rPr lang="en-US" dirty="0" smtClean="0"/>
              <a:t>Possible error messages:</a:t>
            </a:r>
          </a:p>
          <a:p>
            <a:pPr marL="411480" lvl="1" indent="0">
              <a:buNone/>
            </a:pPr>
            <a:r>
              <a:rPr lang="en-US" dirty="0"/>
              <a:t>	</a:t>
            </a:r>
            <a:r>
              <a:rPr lang="en-US" dirty="0" smtClean="0">
                <a:solidFill>
                  <a:srgbClr val="FF0000"/>
                </a:solidFill>
                <a:latin typeface="Courier"/>
                <a:cs typeface="Courier"/>
              </a:rPr>
              <a:t>ERROR: directory not found.</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TIFF images set (of 3) incomplete.</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14 non-thumb TIF files present.</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 and directory name mismatch.</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3. M+F2MCAK/5. M+715AA_001_w1DAPI.TIF</a:t>
            </a:r>
          </a:p>
          <a:p>
            <a:pPr lvl="2"/>
            <a:endParaRPr lang="en-US" dirty="0" smtClean="0"/>
          </a:p>
          <a:p>
            <a:pPr lvl="1"/>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12</a:t>
            </a:fld>
            <a:endParaRPr lang="en-US" dirty="0">
              <a:solidFill>
                <a:srgbClr val="FF0000"/>
              </a:solidFill>
            </a:endParaRPr>
          </a:p>
        </p:txBody>
      </p:sp>
    </p:spTree>
    <p:extLst>
      <p:ext uri="{BB962C8B-B14F-4D97-AF65-F5344CB8AC3E}">
        <p14:creationId xmlns:p14="http://schemas.microsoft.com/office/powerpoint/2010/main" val="89284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CEN_LINE_OFFSET</a:t>
            </a:r>
            <a:r>
              <a:rPr lang="en-US" dirty="0" smtClean="0"/>
              <a:t>: </a:t>
            </a:r>
          </a:p>
          <a:p>
            <a:pPr lvl="1"/>
            <a:r>
              <a:rPr lang="en-US" dirty="0" smtClean="0"/>
              <a:t>This defines the distance between the 3 lines used in line-scan. In line-scan, one center line is drawn, and two side-lines (one on each side)</a:t>
            </a:r>
            <a:r>
              <a:rPr lang="en-US" dirty="0">
                <a:latin typeface="Courier"/>
                <a:cs typeface="Courier"/>
              </a:rPr>
              <a:t> CEN_LINE_OFFSET</a:t>
            </a:r>
            <a:r>
              <a:rPr lang="en-US" dirty="0" smtClean="0"/>
              <a:t> pixels away are automatically drawn.</a:t>
            </a:r>
          </a:p>
          <a:p>
            <a:pPr lvl="1"/>
            <a:r>
              <a:rPr lang="en-US" dirty="0" smtClean="0"/>
              <a:t>Default is 5 (pixels), as inherited from older </a:t>
            </a:r>
            <a:r>
              <a:rPr lang="en-US" dirty="0" err="1" smtClean="0"/>
              <a:t>MetaMorph</a:t>
            </a:r>
            <a:r>
              <a:rPr lang="en-US" dirty="0" smtClean="0"/>
              <a:t> approaches.</a:t>
            </a:r>
          </a:p>
          <a:p>
            <a:pPr lvl="2"/>
            <a:endParaRPr lang="en-US" dirty="0" smtClean="0"/>
          </a:p>
          <a:p>
            <a:pPr lvl="1"/>
            <a:endParaRPr lang="en-US" dirty="0"/>
          </a:p>
        </p:txBody>
      </p:sp>
    </p:spTree>
    <p:extLst>
      <p:ext uri="{BB962C8B-B14F-4D97-AF65-F5344CB8AC3E}">
        <p14:creationId xmlns:p14="http://schemas.microsoft.com/office/powerpoint/2010/main" val="151280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14</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POLE_PORTION</a:t>
            </a:r>
            <a:r>
              <a:rPr lang="en-US" dirty="0" smtClean="0"/>
              <a:t>: </a:t>
            </a:r>
          </a:p>
          <a:p>
            <a:pPr lvl="1"/>
            <a:r>
              <a:rPr lang="en-US" dirty="0" smtClean="0"/>
              <a:t>This defines the portion of spindle considered as “pole region”. Default is 1/24, which means the inter-pole distance will be divided to 24 sections, where the 1</a:t>
            </a:r>
            <a:r>
              <a:rPr lang="en-US" baseline="30000" dirty="0" smtClean="0"/>
              <a:t>st</a:t>
            </a:r>
            <a:r>
              <a:rPr lang="en-US" dirty="0" smtClean="0"/>
              <a:t> and 24</a:t>
            </a:r>
            <a:r>
              <a:rPr lang="en-US" baseline="30000" dirty="0" smtClean="0"/>
              <a:t>th</a:t>
            </a:r>
            <a:r>
              <a:rPr lang="en-US" dirty="0" smtClean="0"/>
              <a:t> section are considered “north” and “south” pole, while the 2</a:t>
            </a:r>
            <a:r>
              <a:rPr lang="en-US" baseline="30000" dirty="0" smtClean="0"/>
              <a:t>nd</a:t>
            </a:r>
            <a:r>
              <a:rPr lang="en-US" dirty="0" smtClean="0"/>
              <a:t>-to-23</a:t>
            </a:r>
            <a:r>
              <a:rPr lang="en-US" baseline="30000" dirty="0" smtClean="0"/>
              <a:t>rd</a:t>
            </a:r>
            <a:r>
              <a:rPr lang="en-US" dirty="0" smtClean="0"/>
              <a:t> sections are “body”.</a:t>
            </a:r>
          </a:p>
          <a:p>
            <a:pPr lvl="1"/>
            <a:endParaRPr lang="en-US" dirty="0"/>
          </a:p>
          <a:p>
            <a:pPr lvl="1"/>
            <a:r>
              <a:rPr lang="en-US" dirty="0" smtClean="0"/>
              <a:t>This number is useful when comparing a distribution of “pole” (where MTs are enriched) to rest of spindle. Currently, no calculation in the output files is dependent on this argument. But it can be used in marking the boundary on plots.</a:t>
            </a:r>
          </a:p>
          <a:p>
            <a:pPr lvl="1"/>
            <a:endParaRPr lang="en-US" dirty="0"/>
          </a:p>
          <a:p>
            <a:pPr lvl="1"/>
            <a:r>
              <a:rPr lang="en-US" i="1" dirty="0" smtClean="0">
                <a:solidFill>
                  <a:schemeClr val="accent3"/>
                </a:solidFill>
              </a:rPr>
              <a:t>Use 1/24, not 24.</a:t>
            </a:r>
          </a:p>
          <a:p>
            <a:pPr lvl="2"/>
            <a:endParaRPr lang="en-US" dirty="0" smtClean="0"/>
          </a:p>
          <a:p>
            <a:pPr lvl="1"/>
            <a:endParaRPr lang="en-US" dirty="0"/>
          </a:p>
        </p:txBody>
      </p:sp>
    </p:spTree>
    <p:extLst>
      <p:ext uri="{BB962C8B-B14F-4D97-AF65-F5344CB8AC3E}">
        <p14:creationId xmlns:p14="http://schemas.microsoft.com/office/powerpoint/2010/main" val="398265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spindle_mat_analysis</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lnSpcReduction="10000"/>
          </a:bodyPr>
          <a:lstStyle/>
          <a:p>
            <a:r>
              <a:rPr lang="en-US" dirty="0" smtClean="0"/>
              <a:t>A successful launch will show the following message in MATLAB console:</a:t>
            </a:r>
          </a:p>
          <a:p>
            <a:endParaRPr lang="en-US" dirty="0" smtClean="0"/>
          </a:p>
          <a:p>
            <a:pPr marL="114300" indent="0">
              <a:buNone/>
            </a:pPr>
            <a:r>
              <a:rPr lang="en-US" sz="1400" dirty="0">
                <a:latin typeface="Courier"/>
                <a:cs typeface="Courier"/>
              </a:rPr>
              <a:t>Load files from directory: 3. M+FMCAK</a:t>
            </a:r>
          </a:p>
          <a:p>
            <a:pPr marL="114300" indent="0">
              <a:buNone/>
            </a:pPr>
            <a:r>
              <a:rPr lang="en-US" sz="1400" dirty="0">
                <a:latin typeface="Courier"/>
                <a:cs typeface="Courier"/>
              </a:rPr>
              <a:t>Load 15 non-thumb TIF images from directory.</a:t>
            </a:r>
          </a:p>
          <a:p>
            <a:pPr marL="114300" indent="0">
              <a:buNone/>
            </a:pPr>
            <a:r>
              <a:rPr lang="en-US" sz="1400" dirty="0">
                <a:latin typeface="Courier"/>
                <a:cs typeface="Courier"/>
              </a:rPr>
              <a:t>Group into 5 spindles {DAPI, FITC, </a:t>
            </a:r>
            <a:r>
              <a:rPr lang="en-US" sz="1400" dirty="0" err="1">
                <a:latin typeface="Courier"/>
                <a:cs typeface="Courier"/>
              </a:rPr>
              <a:t>TexRd</a:t>
            </a:r>
            <a:r>
              <a:rPr lang="en-US" sz="1400" dirty="0">
                <a:latin typeface="Courier"/>
                <a:cs typeface="Courier"/>
              </a:rPr>
              <a:t>}.</a:t>
            </a:r>
          </a:p>
          <a:p>
            <a:pPr marL="114300" indent="0">
              <a:buNone/>
            </a:pPr>
            <a:endParaRPr lang="en-US" sz="1400" dirty="0">
              <a:latin typeface="Courier"/>
              <a:cs typeface="Courier"/>
            </a:endParaRPr>
          </a:p>
          <a:p>
            <a:pPr marL="114300" indent="0">
              <a:buNone/>
            </a:pPr>
            <a:r>
              <a:rPr lang="en-US" sz="1400" b="1" dirty="0">
                <a:solidFill>
                  <a:srgbClr val="FF0000"/>
                </a:solidFill>
                <a:latin typeface="Courier"/>
                <a:cs typeface="Courier"/>
              </a:rPr>
              <a:t>Instructions</a:t>
            </a:r>
            <a:r>
              <a:rPr lang="en-US" sz="1400" dirty="0">
                <a:latin typeface="Courier"/>
                <a:cs typeface="Courier"/>
              </a:rPr>
              <a:t>:</a:t>
            </a:r>
          </a:p>
          <a:p>
            <a:pPr marL="114300" indent="0">
              <a:buNone/>
            </a:pPr>
            <a:r>
              <a:rPr lang="en-US" sz="1400" dirty="0">
                <a:latin typeface="Courier"/>
                <a:cs typeface="Courier"/>
              </a:rPr>
              <a:t>First rotate image to where poles are aligned vertically (north-south),</a:t>
            </a:r>
          </a:p>
          <a:p>
            <a:pPr marL="114300" indent="0">
              <a:buNone/>
            </a:pPr>
            <a:r>
              <a:rPr lang="en-US" sz="1400" dirty="0">
                <a:latin typeface="Courier"/>
                <a:cs typeface="Courier"/>
              </a:rPr>
              <a:t>then draw box to encompass full spindle </a:t>
            </a:r>
          </a:p>
          <a:p>
            <a:pPr marL="114300" indent="0">
              <a:buNone/>
            </a:pPr>
            <a:r>
              <a:rPr lang="en-US" sz="1400" dirty="0">
                <a:latin typeface="Courier"/>
                <a:cs typeface="Courier"/>
              </a:rPr>
              <a:t>	(two horizontal, two vertical, one vertical center line).</a:t>
            </a:r>
          </a:p>
          <a:p>
            <a:pPr marL="114300" indent="0">
              <a:buNone/>
            </a:pPr>
            <a:r>
              <a:rPr lang="en-US" sz="1400" b="1" dirty="0">
                <a:solidFill>
                  <a:srgbClr val="FF0000"/>
                </a:solidFill>
                <a:latin typeface="Courier"/>
                <a:cs typeface="Courier"/>
              </a:rPr>
              <a:t>Controls</a:t>
            </a:r>
            <a:r>
              <a:rPr lang="en-US" sz="1400" dirty="0">
                <a:latin typeface="Courier"/>
                <a:cs typeface="Courier"/>
              </a:rPr>
              <a:t>:</a:t>
            </a:r>
          </a:p>
          <a:p>
            <a:pPr marL="114300" indent="0">
              <a:buNone/>
            </a:pPr>
            <a:r>
              <a:rPr lang="en-US" sz="1400" dirty="0">
                <a:latin typeface="Courier"/>
                <a:cs typeface="Courier"/>
              </a:rPr>
              <a:t>Keys: </a:t>
            </a:r>
            <a:r>
              <a:rPr lang="en-US" sz="1400" b="1" dirty="0">
                <a:latin typeface="Courier"/>
                <a:cs typeface="Courier"/>
              </a:rPr>
              <a:t>up/left</a:t>
            </a:r>
            <a:r>
              <a:rPr lang="en-US" sz="1400" dirty="0">
                <a:latin typeface="Courier"/>
                <a:cs typeface="Courier"/>
              </a:rPr>
              <a:t>: counterclockwise 1°/5°; </a:t>
            </a:r>
            <a:r>
              <a:rPr lang="en-US" sz="1400" b="1" dirty="0">
                <a:latin typeface="Courier"/>
                <a:cs typeface="Courier"/>
              </a:rPr>
              <a:t>down/right</a:t>
            </a:r>
            <a:r>
              <a:rPr lang="en-US" sz="1400" dirty="0">
                <a:latin typeface="Courier"/>
                <a:cs typeface="Courier"/>
              </a:rPr>
              <a:t>: clockwise 1°/5°;</a:t>
            </a:r>
          </a:p>
          <a:p>
            <a:pPr marL="114300" indent="0">
              <a:buNone/>
            </a:pPr>
            <a:r>
              <a:rPr lang="en-US" sz="1400" dirty="0">
                <a:latin typeface="Courier"/>
                <a:cs typeface="Courier"/>
              </a:rPr>
              <a:t>      </a:t>
            </a:r>
            <a:r>
              <a:rPr lang="en-US" sz="1400" b="1" dirty="0">
                <a:latin typeface="Courier"/>
                <a:cs typeface="Courier"/>
              </a:rPr>
              <a:t>r</a:t>
            </a:r>
            <a:r>
              <a:rPr lang="en-US" sz="1400" dirty="0">
                <a:latin typeface="Courier"/>
                <a:cs typeface="Courier"/>
              </a:rPr>
              <a:t>: reset; </a:t>
            </a:r>
            <a:r>
              <a:rPr lang="en-US" sz="1400" b="1" dirty="0">
                <a:latin typeface="Courier"/>
                <a:cs typeface="Courier"/>
              </a:rPr>
              <a:t>p</a:t>
            </a:r>
            <a:r>
              <a:rPr lang="en-US" sz="1400" dirty="0">
                <a:latin typeface="Courier"/>
                <a:cs typeface="Courier"/>
              </a:rPr>
              <a:t>: pass; </a:t>
            </a:r>
            <a:r>
              <a:rPr lang="en-US" sz="1400" b="1" dirty="0">
                <a:latin typeface="Courier"/>
                <a:cs typeface="Courier"/>
              </a:rPr>
              <a:t>q</a:t>
            </a:r>
            <a:r>
              <a:rPr lang="en-US" sz="1400" dirty="0">
                <a:latin typeface="Courier"/>
                <a:cs typeface="Courier"/>
              </a:rPr>
              <a:t>: save &amp; next;</a:t>
            </a:r>
          </a:p>
          <a:p>
            <a:pPr marL="114300" indent="0">
              <a:buNone/>
            </a:pPr>
            <a:r>
              <a:rPr lang="en-US" sz="1400" dirty="0">
                <a:latin typeface="Courier"/>
                <a:cs typeface="Courier"/>
              </a:rPr>
              <a:t>      </a:t>
            </a:r>
            <a:r>
              <a:rPr lang="en-US" sz="1400" b="1" dirty="0">
                <a:latin typeface="Courier"/>
                <a:cs typeface="Courier"/>
              </a:rPr>
              <a:t>x</a:t>
            </a:r>
            <a:r>
              <a:rPr lang="en-US" sz="1400" dirty="0">
                <a:latin typeface="Courier"/>
                <a:cs typeface="Courier"/>
              </a:rPr>
              <a:t>: abort (premature terminate, data lost).</a:t>
            </a:r>
          </a:p>
          <a:p>
            <a:pPr marL="114300" indent="0">
              <a:buNone/>
            </a:pPr>
            <a:r>
              <a:rPr lang="en-US" sz="1400" dirty="0">
                <a:latin typeface="Courier"/>
                <a:cs typeface="Courier"/>
              </a:rPr>
              <a:t>Lines: </a:t>
            </a:r>
            <a:r>
              <a:rPr lang="en-US" sz="1400" b="1" dirty="0">
                <a:latin typeface="Courier"/>
                <a:cs typeface="Courier"/>
              </a:rPr>
              <a:t>1/2</a:t>
            </a:r>
            <a:r>
              <a:rPr lang="en-US" sz="1400" dirty="0">
                <a:latin typeface="Courier"/>
                <a:cs typeface="Courier"/>
              </a:rPr>
              <a:t>: horizontal (top / bottom boundary);</a:t>
            </a:r>
          </a:p>
          <a:p>
            <a:pPr marL="114300" indent="0">
              <a:buNone/>
            </a:pPr>
            <a:r>
              <a:rPr lang="en-US" sz="1400" dirty="0">
                <a:latin typeface="Courier"/>
                <a:cs typeface="Courier"/>
              </a:rPr>
              <a:t>       </a:t>
            </a:r>
            <a:r>
              <a:rPr lang="en-US" sz="1400" b="1" dirty="0">
                <a:latin typeface="Courier"/>
                <a:cs typeface="Courier"/>
              </a:rPr>
              <a:t>3/4</a:t>
            </a:r>
            <a:r>
              <a:rPr lang="en-US" sz="1400" dirty="0">
                <a:latin typeface="Courier"/>
                <a:cs typeface="Courier"/>
              </a:rPr>
              <a:t>: vertical (left / right boundary);</a:t>
            </a:r>
          </a:p>
          <a:p>
            <a:pPr marL="114300" indent="0">
              <a:buNone/>
            </a:pPr>
            <a:r>
              <a:rPr lang="en-US" sz="1400" dirty="0">
                <a:latin typeface="Courier"/>
                <a:cs typeface="Courier"/>
              </a:rPr>
              <a:t>       </a:t>
            </a:r>
            <a:r>
              <a:rPr lang="en-US" sz="1400" b="1" dirty="0">
                <a:latin typeface="Courier"/>
                <a:cs typeface="Courier"/>
              </a:rPr>
              <a:t>5</a:t>
            </a:r>
            <a:r>
              <a:rPr lang="en-US" sz="1400" dirty="0">
                <a:latin typeface="Courier"/>
                <a:cs typeface="Courier"/>
              </a:rPr>
              <a:t>: vertical (</a:t>
            </a:r>
            <a:r>
              <a:rPr lang="en-US" sz="1400" dirty="0" err="1">
                <a:latin typeface="Courier"/>
                <a:cs typeface="Courier"/>
              </a:rPr>
              <a:t>linescan</a:t>
            </a:r>
            <a:r>
              <a:rPr lang="en-US" sz="1400" dirty="0">
                <a:latin typeface="Courier"/>
                <a:cs typeface="Courier"/>
              </a:rPr>
              <a:t> center).</a:t>
            </a:r>
            <a:endParaRPr lang="en-US" dirty="0" smtClean="0">
              <a:latin typeface="Courier"/>
              <a:cs typeface="Courier"/>
            </a:endParaRPr>
          </a:p>
          <a:p>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15</a:t>
            </a:fld>
            <a:endParaRPr lang="en-US" dirty="0">
              <a:solidFill>
                <a:srgbClr val="FF0000"/>
              </a:solidFill>
            </a:endParaRPr>
          </a:p>
        </p:txBody>
      </p:sp>
    </p:spTree>
    <p:extLst>
      <p:ext uri="{BB962C8B-B14F-4D97-AF65-F5344CB8AC3E}">
        <p14:creationId xmlns:p14="http://schemas.microsoft.com/office/powerpoint/2010/main" val="247653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spindle from image</a:t>
            </a:r>
            <a:endParaRPr lang="en-US" dirty="0"/>
          </a:p>
        </p:txBody>
      </p:sp>
      <p:sp>
        <p:nvSpPr>
          <p:cNvPr id="3" name="Content Placeholder 2"/>
          <p:cNvSpPr>
            <a:spLocks noGrp="1"/>
          </p:cNvSpPr>
          <p:nvPr>
            <p:ph idx="1"/>
          </p:nvPr>
        </p:nvSpPr>
        <p:spPr/>
        <p:txBody>
          <a:bodyPr/>
          <a:lstStyle/>
          <a:p>
            <a:r>
              <a:rPr lang="en-US" dirty="0" smtClean="0"/>
              <a:t>For each spindle set (of 3 images representing each channel), we will select a region that defines the spindle. This is done using an interactive interface.</a:t>
            </a:r>
          </a:p>
          <a:p>
            <a:endParaRPr lang="en-US" dirty="0" smtClean="0"/>
          </a:p>
          <a:p>
            <a:r>
              <a:rPr lang="en-US" dirty="0" smtClean="0"/>
              <a:t>A window will pop out (see next page), with a cross-cursor and key descriptions. </a:t>
            </a:r>
          </a:p>
          <a:p>
            <a:r>
              <a:rPr lang="en-US" dirty="0" smtClean="0"/>
              <a:t>We will first rotate the image, then draw 5 lines to define the spindle.</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16</a:t>
            </a:fld>
            <a:endParaRPr lang="en-US" dirty="0">
              <a:solidFill>
                <a:srgbClr val="FF0000"/>
              </a:solidFill>
            </a:endParaRPr>
          </a:p>
        </p:txBody>
      </p:sp>
    </p:spTree>
    <p:extLst>
      <p:ext uri="{BB962C8B-B14F-4D97-AF65-F5344CB8AC3E}">
        <p14:creationId xmlns:p14="http://schemas.microsoft.com/office/powerpoint/2010/main" val="16227587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17</a:t>
            </a:fld>
            <a:endParaRPr lang="en-US" dirty="0">
              <a:solidFill>
                <a:srgbClr val="FF0000"/>
              </a:solidFill>
            </a:endParaRPr>
          </a:p>
        </p:txBody>
      </p:sp>
      <p:pic>
        <p:nvPicPr>
          <p:cNvPr id="5" name="Picture 4" descr="Screen Shot 2014-12-30 at 12.03.51 AM.png"/>
          <p:cNvPicPr>
            <a:picLocks noChangeAspect="1"/>
          </p:cNvPicPr>
          <p:nvPr/>
        </p:nvPicPr>
        <p:blipFill rotWithShape="1">
          <a:blip r:embed="rId2">
            <a:extLst>
              <a:ext uri="{28A0092B-C50C-407E-A947-70E740481C1C}">
                <a14:useLocalDpi xmlns:a14="http://schemas.microsoft.com/office/drawing/2010/main" val="0"/>
              </a:ext>
            </a:extLst>
          </a:blip>
          <a:srcRect l="12485" t="15730" r="12717" b="10403"/>
          <a:stretch/>
        </p:blipFill>
        <p:spPr>
          <a:xfrm>
            <a:off x="218259" y="235541"/>
            <a:ext cx="8202758" cy="6622459"/>
          </a:xfrm>
          <a:prstGeom prst="rect">
            <a:avLst/>
          </a:prstGeom>
        </p:spPr>
      </p:pic>
    </p:spTree>
    <p:extLst>
      <p:ext uri="{BB962C8B-B14F-4D97-AF65-F5344CB8AC3E}">
        <p14:creationId xmlns:p14="http://schemas.microsoft.com/office/powerpoint/2010/main" val="38746526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the spindle</a:t>
            </a:r>
            <a:endParaRPr lang="en-US" dirty="0"/>
          </a:p>
        </p:txBody>
      </p:sp>
      <p:sp>
        <p:nvSpPr>
          <p:cNvPr id="3" name="Content Placeholder 2"/>
          <p:cNvSpPr>
            <a:spLocks noGrp="1"/>
          </p:cNvSpPr>
          <p:nvPr>
            <p:ph idx="1"/>
          </p:nvPr>
        </p:nvSpPr>
        <p:spPr/>
        <p:txBody>
          <a:bodyPr/>
          <a:lstStyle/>
          <a:p>
            <a:r>
              <a:rPr lang="en-US" dirty="0" smtClean="0"/>
              <a:t>This is to make the line drawing easier. The goal is to rotate the image so that the spindle is oriented/aligned north-to-south (vertical).</a:t>
            </a:r>
          </a:p>
          <a:p>
            <a:r>
              <a:rPr lang="en-US" dirty="0" smtClean="0"/>
              <a:t>To do so, use the following control keys:</a:t>
            </a:r>
          </a:p>
          <a:p>
            <a:pPr lvl="1"/>
            <a:r>
              <a:rPr lang="en-US" b="1" u="sng" dirty="0" smtClean="0">
                <a:solidFill>
                  <a:schemeClr val="tx2"/>
                </a:solidFill>
              </a:rPr>
              <a:t>Up</a:t>
            </a:r>
            <a:r>
              <a:rPr lang="en-US" dirty="0" smtClean="0"/>
              <a:t>: rotate </a:t>
            </a:r>
            <a:r>
              <a:rPr lang="en-US" dirty="0" smtClean="0">
                <a:solidFill>
                  <a:srgbClr val="008000"/>
                </a:solidFill>
              </a:rPr>
              <a:t>counterclockwise</a:t>
            </a:r>
            <a:r>
              <a:rPr lang="en-US" dirty="0" smtClean="0"/>
              <a:t> by 1 degree;</a:t>
            </a:r>
          </a:p>
          <a:p>
            <a:pPr lvl="1"/>
            <a:r>
              <a:rPr lang="en-US" b="1" u="sng" dirty="0" smtClean="0">
                <a:solidFill>
                  <a:srgbClr val="263B86"/>
                </a:solidFill>
              </a:rPr>
              <a:t>Down</a:t>
            </a:r>
            <a:r>
              <a:rPr lang="en-US" dirty="0" smtClean="0"/>
              <a:t>:</a:t>
            </a:r>
            <a:r>
              <a:rPr lang="en-US" dirty="0"/>
              <a:t> rotate </a:t>
            </a:r>
            <a:r>
              <a:rPr lang="en-US" dirty="0" smtClean="0">
                <a:solidFill>
                  <a:schemeClr val="accent3"/>
                </a:solidFill>
              </a:rPr>
              <a:t>clockwise </a:t>
            </a:r>
            <a:r>
              <a:rPr lang="en-US" dirty="0"/>
              <a:t>by 1 degree;</a:t>
            </a:r>
            <a:endParaRPr lang="en-US" dirty="0" smtClean="0"/>
          </a:p>
          <a:p>
            <a:pPr lvl="1"/>
            <a:r>
              <a:rPr lang="en-US" b="1" u="sng" dirty="0" smtClean="0">
                <a:solidFill>
                  <a:srgbClr val="263B86"/>
                </a:solidFill>
              </a:rPr>
              <a:t>Left</a:t>
            </a:r>
            <a:r>
              <a:rPr lang="en-US" dirty="0" smtClean="0"/>
              <a:t>:</a:t>
            </a:r>
            <a:r>
              <a:rPr lang="en-US" dirty="0"/>
              <a:t> rotate </a:t>
            </a:r>
            <a:r>
              <a:rPr lang="en-US" dirty="0">
                <a:solidFill>
                  <a:srgbClr val="008000"/>
                </a:solidFill>
              </a:rPr>
              <a:t>counterclockwise</a:t>
            </a:r>
            <a:r>
              <a:rPr lang="en-US" dirty="0"/>
              <a:t> by </a:t>
            </a:r>
            <a:r>
              <a:rPr lang="en-US" dirty="0" smtClean="0"/>
              <a:t>5 </a:t>
            </a:r>
            <a:r>
              <a:rPr lang="en-US" dirty="0"/>
              <a:t>degree;</a:t>
            </a:r>
            <a:endParaRPr lang="en-US" dirty="0" smtClean="0"/>
          </a:p>
          <a:p>
            <a:pPr lvl="1"/>
            <a:r>
              <a:rPr lang="en-US" b="1" u="sng" dirty="0" smtClean="0">
                <a:solidFill>
                  <a:srgbClr val="263B86"/>
                </a:solidFill>
              </a:rPr>
              <a:t>Right</a:t>
            </a:r>
            <a:r>
              <a:rPr lang="en-US" dirty="0" smtClean="0"/>
              <a:t>: </a:t>
            </a:r>
            <a:r>
              <a:rPr lang="en-US" dirty="0"/>
              <a:t>rotate </a:t>
            </a:r>
            <a:r>
              <a:rPr lang="en-US" dirty="0" smtClean="0">
                <a:solidFill>
                  <a:srgbClr val="FA8716"/>
                </a:solidFill>
              </a:rPr>
              <a:t>clockwise</a:t>
            </a:r>
            <a:r>
              <a:rPr lang="en-US" dirty="0" smtClean="0"/>
              <a:t> </a:t>
            </a:r>
            <a:r>
              <a:rPr lang="en-US" dirty="0"/>
              <a:t>by </a:t>
            </a:r>
            <a:r>
              <a:rPr lang="en-US" dirty="0" smtClean="0"/>
              <a:t>5 degree.</a:t>
            </a:r>
          </a:p>
          <a:p>
            <a:r>
              <a:rPr lang="en-US" dirty="0" smtClean="0"/>
              <a:t>Use left/right first to rotate the image, then refine by up/down. You can check the orientation by overlaying the cursor, which has vertical cross-line.</a:t>
            </a:r>
          </a:p>
          <a:p>
            <a:r>
              <a:rPr lang="en-US" dirty="0" smtClean="0"/>
              <a:t>The current rotation angle is shown in bottom-left corner (cyan).</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18</a:t>
            </a:fld>
            <a:endParaRPr lang="en-US" dirty="0">
              <a:solidFill>
                <a:srgbClr val="FF0000"/>
              </a:solidFill>
            </a:endParaRPr>
          </a:p>
        </p:txBody>
      </p:sp>
    </p:spTree>
    <p:extLst>
      <p:ext uri="{BB962C8B-B14F-4D97-AF65-F5344CB8AC3E}">
        <p14:creationId xmlns:p14="http://schemas.microsoft.com/office/powerpoint/2010/main" val="31953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19</a:t>
            </a:fld>
            <a:endParaRPr lang="en-US" dirty="0">
              <a:solidFill>
                <a:srgbClr val="FF0000"/>
              </a:solidFill>
            </a:endParaRPr>
          </a:p>
        </p:txBody>
      </p:sp>
      <p:pic>
        <p:nvPicPr>
          <p:cNvPr id="3" name="Picture 2" descr="Screen Shot 2014-12-30 at 12.10.20 AM.png"/>
          <p:cNvPicPr>
            <a:picLocks noChangeAspect="1"/>
          </p:cNvPicPr>
          <p:nvPr/>
        </p:nvPicPr>
        <p:blipFill rotWithShape="1">
          <a:blip r:embed="rId2">
            <a:extLst>
              <a:ext uri="{28A0092B-C50C-407E-A947-70E740481C1C}">
                <a14:useLocalDpi xmlns:a14="http://schemas.microsoft.com/office/drawing/2010/main" val="0"/>
              </a:ext>
            </a:extLst>
          </a:blip>
          <a:srcRect l="12234" t="15530" r="11827" b="11851"/>
          <a:stretch/>
        </p:blipFill>
        <p:spPr>
          <a:xfrm>
            <a:off x="87054" y="274638"/>
            <a:ext cx="8276909" cy="6470712"/>
          </a:xfrm>
          <a:prstGeom prst="rect">
            <a:avLst/>
          </a:prstGeom>
        </p:spPr>
      </p:pic>
    </p:spTree>
    <p:extLst>
      <p:ext uri="{BB962C8B-B14F-4D97-AF65-F5344CB8AC3E}">
        <p14:creationId xmlns:p14="http://schemas.microsoft.com/office/powerpoint/2010/main" val="32860740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Image Processing</a:t>
            </a:r>
          </a:p>
          <a:p>
            <a:pPr lvl="1"/>
            <a:r>
              <a:rPr lang="en-US" dirty="0" smtClean="0"/>
              <a:t>Input Arguments</a:t>
            </a:r>
          </a:p>
          <a:p>
            <a:pPr lvl="1"/>
            <a:r>
              <a:rPr lang="en-US" dirty="0" smtClean="0"/>
              <a:t>Interactive Interface: Define Spindle from Image</a:t>
            </a:r>
          </a:p>
          <a:p>
            <a:pPr lvl="1"/>
            <a:r>
              <a:rPr lang="en-US" dirty="0" smtClean="0"/>
              <a:t>Output Plots</a:t>
            </a:r>
          </a:p>
          <a:p>
            <a:r>
              <a:rPr lang="en-US" dirty="0" smtClean="0"/>
              <a:t>Data Processing</a:t>
            </a:r>
          </a:p>
          <a:p>
            <a:pPr lvl="1"/>
            <a:r>
              <a:rPr lang="en-US" dirty="0" smtClean="0"/>
              <a:t>Ratio Calculation</a:t>
            </a:r>
          </a:p>
          <a:p>
            <a:pPr lvl="1"/>
            <a:r>
              <a:rPr lang="en-US" dirty="0" smtClean="0"/>
              <a:t>MATLAB Data Structure</a:t>
            </a:r>
          </a:p>
          <a:p>
            <a:r>
              <a:rPr lang="en-US" dirty="0" smtClean="0"/>
              <a:t>Function Usages</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216827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2 horizontal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first 2 lines are horizontal and defines the north and south boundary. They are shown in magenta. It should be drawn exactly at the outer tip of the pole (names </a:t>
            </a:r>
            <a:r>
              <a:rPr lang="en-US" dirty="0" smtClean="0">
                <a:latin typeface="Courier"/>
                <a:cs typeface="Courier"/>
              </a:rPr>
              <a:t>y1</a:t>
            </a:r>
            <a:r>
              <a:rPr lang="en-US" dirty="0" smtClean="0"/>
              <a:t> and </a:t>
            </a:r>
            <a:r>
              <a:rPr lang="en-US" dirty="0" smtClean="0">
                <a:latin typeface="Courier"/>
                <a:cs typeface="Courier"/>
              </a:rPr>
              <a:t>y2</a:t>
            </a:r>
            <a:r>
              <a:rPr lang="en-US" dirty="0" smtClean="0"/>
              <a:t>).</a:t>
            </a:r>
          </a:p>
          <a:p>
            <a:r>
              <a:rPr lang="en-US" dirty="0" smtClean="0"/>
              <a:t>The </a:t>
            </a:r>
            <a:r>
              <a:rPr lang="en-US" dirty="0" smtClean="0">
                <a:latin typeface="Courier"/>
                <a:cs typeface="Courier"/>
              </a:rPr>
              <a:t>POLE_PORTION</a:t>
            </a:r>
            <a:r>
              <a:rPr lang="en-US" dirty="0" smtClean="0"/>
              <a:t> defined pole region will be automatically shown by dashed lines inside the 2 horizontal lines you drawn.</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20</a:t>
            </a:fld>
            <a:endParaRPr lang="en-US" dirty="0">
              <a:solidFill>
                <a:srgbClr val="FF0000"/>
              </a:solidFill>
            </a:endParaRPr>
          </a:p>
        </p:txBody>
      </p:sp>
    </p:spTree>
    <p:extLst>
      <p:ext uri="{BB962C8B-B14F-4D97-AF65-F5344CB8AC3E}">
        <p14:creationId xmlns:p14="http://schemas.microsoft.com/office/powerpoint/2010/main" val="223448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3 vertical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next 2 lines are vertical and defines the left and right boundary. They are shown in cyan. It should be drawn exactly at the widest point of the spindle (named </a:t>
            </a:r>
            <a:r>
              <a:rPr lang="en-US" dirty="0" smtClean="0">
                <a:latin typeface="Courier"/>
                <a:cs typeface="Courier"/>
              </a:rPr>
              <a:t>x1</a:t>
            </a:r>
            <a:r>
              <a:rPr lang="en-US" dirty="0" smtClean="0"/>
              <a:t> and </a:t>
            </a:r>
            <a:r>
              <a:rPr lang="en-US" dirty="0" smtClean="0">
                <a:latin typeface="Courier"/>
                <a:cs typeface="Courier"/>
              </a:rPr>
              <a:t>x2</a:t>
            </a:r>
            <a:r>
              <a:rPr lang="en-US" dirty="0" smtClean="0"/>
              <a:t>).</a:t>
            </a:r>
          </a:p>
          <a:p>
            <a:r>
              <a:rPr lang="en-US" dirty="0" smtClean="0"/>
              <a:t>The last vertical line mimics the line-scan, where it should be through both poles. So it’s not necessarily at the center. It is shown in yellow (named </a:t>
            </a:r>
            <a:r>
              <a:rPr lang="en-US" dirty="0" smtClean="0">
                <a:latin typeface="Courier"/>
                <a:cs typeface="Courier"/>
              </a:rPr>
              <a:t>x0</a:t>
            </a:r>
            <a:r>
              <a:rPr lang="en-US" dirty="0" smtClean="0"/>
              <a:t>), and the </a:t>
            </a:r>
            <a:r>
              <a:rPr lang="en-US" dirty="0" smtClean="0">
                <a:latin typeface="Courier"/>
                <a:cs typeface="Courier"/>
              </a:rPr>
              <a:t>CEN_LINE_OFFSET</a:t>
            </a:r>
            <a:r>
              <a:rPr lang="en-US" dirty="0" smtClean="0"/>
              <a:t> defined two side-lines are shown in dashed lines.</a:t>
            </a:r>
            <a:endParaRPr lang="en-US" dirty="0"/>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21</a:t>
            </a:fld>
            <a:endParaRPr lang="en-US" dirty="0">
              <a:solidFill>
                <a:srgbClr val="FF0000"/>
              </a:solidFill>
            </a:endParaRPr>
          </a:p>
        </p:txBody>
      </p:sp>
    </p:spTree>
    <p:extLst>
      <p:ext uri="{BB962C8B-B14F-4D97-AF65-F5344CB8AC3E}">
        <p14:creationId xmlns:p14="http://schemas.microsoft.com/office/powerpoint/2010/main" val="309657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22</a:t>
            </a:fld>
            <a:endParaRPr lang="en-US" dirty="0">
              <a:solidFill>
                <a:srgbClr val="FF0000"/>
              </a:solidFill>
            </a:endParaRPr>
          </a:p>
        </p:txBody>
      </p:sp>
      <p:pic>
        <p:nvPicPr>
          <p:cNvPr id="5" name="Picture 4"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12045" t="15530" r="12751" b="11851"/>
          <a:stretch/>
        </p:blipFill>
        <p:spPr>
          <a:xfrm>
            <a:off x="29752" y="163854"/>
            <a:ext cx="8354667" cy="6595150"/>
          </a:xfrm>
          <a:prstGeom prst="rect">
            <a:avLst/>
          </a:prstGeom>
        </p:spPr>
      </p:pic>
    </p:spTree>
    <p:extLst>
      <p:ext uri="{BB962C8B-B14F-4D97-AF65-F5344CB8AC3E}">
        <p14:creationId xmlns:p14="http://schemas.microsoft.com/office/powerpoint/2010/main" val="595276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6" name="Content Placeholder 2"/>
          <p:cNvSpPr>
            <a:spLocks noGrp="1"/>
          </p:cNvSpPr>
          <p:nvPr>
            <p:ph idx="1"/>
          </p:nvPr>
        </p:nvSpPr>
        <p:spPr>
          <a:xfrm>
            <a:off x="457200" y="1600200"/>
            <a:ext cx="7620000" cy="5257800"/>
          </a:xfrm>
        </p:spPr>
        <p:txBody>
          <a:bodyPr>
            <a:normAutofit/>
          </a:bodyPr>
          <a:lstStyle/>
          <a:p>
            <a:r>
              <a:rPr lang="en-US" dirty="0" smtClean="0"/>
              <a:t>At this point, the line drawing is complete. Hit “</a:t>
            </a:r>
            <a:r>
              <a:rPr lang="en-US" b="1" u="sng" dirty="0" smtClean="0">
                <a:solidFill>
                  <a:srgbClr val="263B86"/>
                </a:solidFill>
              </a:rPr>
              <a:t>q</a:t>
            </a:r>
            <a:r>
              <a:rPr lang="en-US" dirty="0" smtClean="0"/>
              <a:t>” to save and quit, which leads you to the next spindle.</a:t>
            </a:r>
          </a:p>
          <a:p>
            <a:r>
              <a:rPr lang="en-US" dirty="0" smtClean="0"/>
              <a:t>Other keys:</a:t>
            </a:r>
          </a:p>
          <a:p>
            <a:pPr lvl="1"/>
            <a:r>
              <a:rPr lang="en-US" b="1" u="sng" dirty="0" smtClean="0">
                <a:solidFill>
                  <a:srgbClr val="263B86"/>
                </a:solidFill>
              </a:rPr>
              <a:t>r</a:t>
            </a:r>
            <a:r>
              <a:rPr lang="en-US" dirty="0" smtClean="0"/>
              <a:t>: reset, restores the original image and erases all lines;</a:t>
            </a:r>
          </a:p>
          <a:p>
            <a:pPr lvl="1"/>
            <a:r>
              <a:rPr lang="en-US" b="1" u="sng" dirty="0" smtClean="0">
                <a:solidFill>
                  <a:srgbClr val="263B86"/>
                </a:solidFill>
              </a:rPr>
              <a:t>p</a:t>
            </a:r>
            <a:r>
              <a:rPr lang="en-US" dirty="0" smtClean="0"/>
              <a:t>: pass, the current spindle is considered bad (quality), thus it will be excluded from the following analysis (does not count in ratio calculation); Any rotation or lines drawn will be ignored.</a:t>
            </a:r>
          </a:p>
          <a:p>
            <a:pPr lvl="1"/>
            <a:r>
              <a:rPr lang="en-US" b="1" u="sng" dirty="0" smtClean="0">
                <a:solidFill>
                  <a:srgbClr val="263B86"/>
                </a:solidFill>
              </a:rPr>
              <a:t>x</a:t>
            </a:r>
            <a:r>
              <a:rPr lang="en-US" dirty="0" smtClean="0"/>
              <a:t>: abort: quit the </a:t>
            </a:r>
            <a:r>
              <a:rPr lang="en-US" dirty="0" err="1" smtClean="0">
                <a:latin typeface="Courier"/>
                <a:cs typeface="Courier"/>
              </a:rPr>
              <a:t>spindle_mat_analysis</a:t>
            </a:r>
            <a:r>
              <a:rPr lang="en-US" dirty="0" smtClean="0"/>
              <a:t> function without saving any data (all will be lost). </a:t>
            </a:r>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23</a:t>
            </a:fld>
            <a:endParaRPr lang="en-US" dirty="0">
              <a:solidFill>
                <a:srgbClr val="FF0000"/>
              </a:solidFill>
            </a:endParaRPr>
          </a:p>
        </p:txBody>
      </p:sp>
    </p:spTree>
    <p:extLst>
      <p:ext uri="{BB962C8B-B14F-4D97-AF65-F5344CB8AC3E}">
        <p14:creationId xmlns:p14="http://schemas.microsoft.com/office/powerpoint/2010/main" val="3452752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7" name="Content Placeholder 2"/>
          <p:cNvSpPr>
            <a:spLocks noGrp="1"/>
          </p:cNvSpPr>
          <p:nvPr>
            <p:ph idx="1"/>
          </p:nvPr>
        </p:nvSpPr>
        <p:spPr>
          <a:xfrm>
            <a:off x="457200" y="1600200"/>
            <a:ext cx="7620000" cy="5257800"/>
          </a:xfrm>
        </p:spPr>
        <p:txBody>
          <a:bodyPr>
            <a:normAutofit/>
          </a:bodyPr>
          <a:lstStyle/>
          <a:p>
            <a:r>
              <a:rPr lang="en-US" dirty="0" smtClean="0"/>
              <a:t>Note: </a:t>
            </a:r>
          </a:p>
          <a:p>
            <a:pPr lvl="1"/>
            <a:r>
              <a:rPr lang="en-US" dirty="0" smtClean="0"/>
              <a:t>The “close window” button is disabled to avoid mistaken clicks. Neither does “</a:t>
            </a:r>
            <a:r>
              <a:rPr lang="en-US" u="sng" dirty="0" err="1" smtClean="0">
                <a:solidFill>
                  <a:schemeClr val="bg2"/>
                </a:solidFill>
                <a:latin typeface="Courier"/>
                <a:cs typeface="Courier"/>
              </a:rPr>
              <a:t>command+w</a:t>
            </a:r>
            <a:r>
              <a:rPr lang="en-US" dirty="0" smtClean="0"/>
              <a:t>” works.</a:t>
            </a:r>
            <a:endParaRPr lang="en-US" b="1" dirty="0" smtClean="0">
              <a:solidFill>
                <a:srgbClr val="FF0000"/>
              </a:solidFill>
            </a:endParaRPr>
          </a:p>
          <a:p>
            <a:pPr lvl="1"/>
            <a:r>
              <a:rPr lang="en-US" dirty="0" smtClean="0"/>
              <a:t>The MATLAB console window may gain focus when you click keys too fast. Use “</a:t>
            </a:r>
            <a:r>
              <a:rPr lang="en-US" u="sng" dirty="0" smtClean="0">
                <a:solidFill>
                  <a:schemeClr val="bg2"/>
                </a:solidFill>
                <a:latin typeface="Courier"/>
                <a:cs typeface="Courier"/>
              </a:rPr>
              <a:t>command+`</a:t>
            </a:r>
            <a:r>
              <a:rPr lang="en-US" dirty="0" smtClean="0"/>
              <a:t>” to switch back to it.</a:t>
            </a:r>
          </a:p>
          <a:p>
            <a:pPr lvl="1"/>
            <a:endParaRPr lang="en-US" dirty="0" smtClean="0"/>
          </a:p>
          <a:p>
            <a:pPr lvl="1"/>
            <a:r>
              <a:rPr lang="en-US" b="1" dirty="0">
                <a:solidFill>
                  <a:srgbClr val="FF0000"/>
                </a:solidFill>
              </a:rPr>
              <a:t>You can’t go back to a spindle once “q” or “p”. </a:t>
            </a:r>
            <a:r>
              <a:rPr lang="en-US" dirty="0"/>
              <a:t>So think twice before passing/finishing a spindle.</a:t>
            </a:r>
          </a:p>
        </p:txBody>
      </p:sp>
      <p:sp>
        <p:nvSpPr>
          <p:cNvPr id="8" name="Slide Number Placeholder 3"/>
          <p:cNvSpPr>
            <a:spLocks noGrp="1"/>
          </p:cNvSpPr>
          <p:nvPr>
            <p:ph type="sldNum" sz="quarter" idx="12"/>
          </p:nvPr>
        </p:nvSpPr>
        <p:spPr>
          <a:xfrm>
            <a:off x="8531788" y="5662615"/>
            <a:ext cx="548640" cy="396240"/>
          </a:xfrm>
        </p:spPr>
        <p:txBody>
          <a:bodyPr/>
          <a:lstStyle/>
          <a:p>
            <a:fld id="{6E2D2B3B-882E-40F3-A32F-6DD516915044}" type="slidenum">
              <a:rPr lang="en-US" smtClean="0">
                <a:solidFill>
                  <a:srgbClr val="FF0000"/>
                </a:solidFill>
              </a:rPr>
              <a:pPr/>
              <a:t>24</a:t>
            </a:fld>
            <a:endParaRPr lang="en-US" dirty="0">
              <a:solidFill>
                <a:srgbClr val="FF0000"/>
              </a:solidFill>
            </a:endParaRPr>
          </a:p>
        </p:txBody>
      </p:sp>
    </p:spTree>
    <p:extLst>
      <p:ext uri="{BB962C8B-B14F-4D97-AF65-F5344CB8AC3E}">
        <p14:creationId xmlns:p14="http://schemas.microsoft.com/office/powerpoint/2010/main" val="144624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Spindle output</a:t>
            </a:r>
            <a:endParaRPr lang="en-US" dirty="0"/>
          </a:p>
        </p:txBody>
      </p:sp>
      <p:sp>
        <p:nvSpPr>
          <p:cNvPr id="3" name="Content Placeholder 2"/>
          <p:cNvSpPr>
            <a:spLocks noGrp="1"/>
          </p:cNvSpPr>
          <p:nvPr>
            <p:ph idx="1"/>
          </p:nvPr>
        </p:nvSpPr>
        <p:spPr>
          <a:xfrm>
            <a:off x="457200" y="1600200"/>
            <a:ext cx="7620000" cy="5257800"/>
          </a:xfrm>
        </p:spPr>
        <p:txBody>
          <a:bodyPr>
            <a:normAutofit/>
          </a:bodyPr>
          <a:lstStyle/>
          <a:p>
            <a:r>
              <a:rPr lang="en-US" dirty="0" smtClean="0"/>
              <a:t>Once you’ve done the definition for all spindles in the folder,</a:t>
            </a:r>
            <a:r>
              <a:rPr lang="en-US" dirty="0"/>
              <a:t> </a:t>
            </a:r>
            <a:r>
              <a:rPr lang="en-US" dirty="0" smtClean="0"/>
              <a:t>an output file (.</a:t>
            </a:r>
            <a:r>
              <a:rPr lang="en-US" dirty="0" err="1" smtClean="0"/>
              <a:t>eps</a:t>
            </a:r>
            <a:r>
              <a:rPr lang="en-US" dirty="0" smtClean="0"/>
              <a:t>) will be saved for each spindle. See example next page.</a:t>
            </a:r>
          </a:p>
          <a:p>
            <a:endParaRPr lang="en-US" dirty="0"/>
          </a:p>
          <a:p>
            <a:r>
              <a:rPr lang="en-US" dirty="0" smtClean="0"/>
              <a:t>The output file includes the image of the spindle (rotated), the 5 lines drawn on top of the image, parameters used, and the quantitated traces. Although printing out the output is costly (color printing, black background), it is a good record.</a:t>
            </a:r>
          </a:p>
          <a:p>
            <a:endParaRPr lang="en-US" dirty="0"/>
          </a:p>
          <a:p>
            <a:r>
              <a:rPr lang="en-US" dirty="0" smtClean="0"/>
              <a:t>Outputs are saved to </a:t>
            </a:r>
            <a:r>
              <a:rPr lang="en-US" dirty="0" smtClean="0">
                <a:latin typeface="Courier"/>
                <a:cs typeface="Courier"/>
              </a:rPr>
              <a:t>“</a:t>
            </a:r>
            <a:r>
              <a:rPr lang="en-US" dirty="0" err="1" smtClean="0">
                <a:latin typeface="Courier"/>
                <a:cs typeface="Courier"/>
              </a:rPr>
              <a:t>Prefix_analysis</a:t>
            </a:r>
            <a:r>
              <a:rPr lang="en-US" dirty="0" smtClean="0">
                <a:latin typeface="Courier"/>
                <a:cs typeface="Courier"/>
              </a:rPr>
              <a:t>/summary”</a:t>
            </a:r>
            <a:r>
              <a:rPr lang="en-US" dirty="0" smtClean="0"/>
              <a:t> with same name as spindle, e.g. </a:t>
            </a:r>
            <a:r>
              <a:rPr lang="en-US" dirty="0" smtClean="0">
                <a:latin typeface="Courier"/>
                <a:cs typeface="Courier"/>
              </a:rPr>
              <a:t>“3. M+F2MCAK_summary/summary/3. M+F2MCAK_002.eps”</a:t>
            </a:r>
            <a:r>
              <a:rPr lang="en-US" dirty="0" smtClean="0">
                <a:latin typeface="Arial"/>
                <a:cs typeface="Arial"/>
              </a:rPr>
              <a:t> (not same folder as TIF data).</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25</a:t>
            </a:fld>
            <a:endParaRPr lang="en-US" dirty="0">
              <a:solidFill>
                <a:srgbClr val="FF0000"/>
              </a:solidFill>
            </a:endParaRPr>
          </a:p>
        </p:txBody>
      </p:sp>
    </p:spTree>
    <p:extLst>
      <p:ext uri="{BB962C8B-B14F-4D97-AF65-F5344CB8AC3E}">
        <p14:creationId xmlns:p14="http://schemas.microsoft.com/office/powerpoint/2010/main" val="21976057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file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26</a:t>
            </a:fld>
            <a:endParaRPr lang="en-US" dirty="0">
              <a:solidFill>
                <a:srgbClr val="FF0000"/>
              </a:solidFill>
            </a:endParaRPr>
          </a:p>
        </p:txBody>
      </p:sp>
      <p:pic>
        <p:nvPicPr>
          <p:cNvPr id="5" name="Picture 4" descr="3.M+FMCAK3.M+FMCAK_002.eps"/>
          <p:cNvPicPr>
            <a:picLocks noChangeAspect="1"/>
          </p:cNvPicPr>
          <p:nvPr/>
        </p:nvPicPr>
        <p:blipFill rotWithShape="1">
          <a:blip r:embed="rId2">
            <a:extLst>
              <a:ext uri="{28A0092B-C50C-407E-A947-70E740481C1C}">
                <a14:useLocalDpi xmlns:a14="http://schemas.microsoft.com/office/drawing/2010/main" val="0"/>
              </a:ext>
            </a:extLst>
          </a:blip>
          <a:srcRect t="8274" b="12213"/>
          <a:stretch/>
        </p:blipFill>
        <p:spPr>
          <a:xfrm rot="5400000">
            <a:off x="797345" y="-633485"/>
            <a:ext cx="6858000" cy="8179590"/>
          </a:xfrm>
          <a:prstGeom prst="rect">
            <a:avLst/>
          </a:prstGeom>
        </p:spPr>
      </p:pic>
    </p:spTree>
    <p:extLst>
      <p:ext uri="{BB962C8B-B14F-4D97-AF65-F5344CB8AC3E}">
        <p14:creationId xmlns:p14="http://schemas.microsoft.com/office/powerpoint/2010/main" val="36603147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First 2 plots are the fluorescence intensity from pole-to-pole, averaged by box-scan and line-scan, respectively.</a:t>
            </a:r>
          </a:p>
          <a:p>
            <a:r>
              <a:rPr lang="en-US" dirty="0" smtClean="0"/>
              <a:t>X-axis is the pole length in pixels; Y-axis is the averaged fluorescence. Again, box-scan averaged all columns while line-scan only samples 3 columns.</a:t>
            </a:r>
          </a:p>
          <a:p>
            <a:endParaRPr lang="en-US" dirty="0"/>
          </a:p>
          <a:p>
            <a:r>
              <a:rPr lang="en-US" dirty="0" smtClean="0"/>
              <a:t>The 3</a:t>
            </a:r>
            <a:r>
              <a:rPr lang="en-US" baseline="30000" dirty="0" smtClean="0"/>
              <a:t>rd</a:t>
            </a:r>
            <a:r>
              <a:rPr lang="en-US" dirty="0" smtClean="0"/>
              <a:t> plot is the FITC/</a:t>
            </a:r>
            <a:r>
              <a:rPr lang="en-US" dirty="0" err="1" smtClean="0"/>
              <a:t>TexRd</a:t>
            </a:r>
            <a:r>
              <a:rPr lang="en-US" dirty="0" smtClean="0"/>
              <a:t> ratio (assuming that FITC channel is protein of interest and Texas Red is labeled MTs). Ratio at each pixel position is calculated by dividing the FITC intensity by </a:t>
            </a:r>
            <a:r>
              <a:rPr lang="en-US" dirty="0" err="1" smtClean="0"/>
              <a:t>TexRd</a:t>
            </a:r>
            <a:r>
              <a:rPr lang="en-US" dirty="0" smtClean="0"/>
              <a:t>. X-axis is normalized to 0%-to-100% and the </a:t>
            </a:r>
            <a:r>
              <a:rPr lang="en-US" dirty="0" smtClean="0">
                <a:latin typeface="Courier"/>
                <a:cs typeface="Courier"/>
              </a:rPr>
              <a:t>POLE_PORTION</a:t>
            </a:r>
            <a:r>
              <a:rPr lang="en-US" dirty="0" smtClean="0"/>
              <a:t> line is drawn for reference.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Spindle output</a:t>
            </a:r>
            <a:endParaRPr lang="en-US" dirty="0"/>
          </a:p>
        </p:txBody>
      </p:sp>
    </p:spTree>
    <p:extLst>
      <p:ext uri="{BB962C8B-B14F-4D97-AF65-F5344CB8AC3E}">
        <p14:creationId xmlns:p14="http://schemas.microsoft.com/office/powerpoint/2010/main" val="106041241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 Data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data processing, which is from quantitated traces to normalized FITC/</a:t>
            </a:r>
            <a:r>
              <a:rPr lang="en-US" dirty="0" err="1" smtClean="0"/>
              <a:t>TexRd</a:t>
            </a:r>
            <a:r>
              <a:rPr lang="en-US" dirty="0" smtClean="0"/>
              <a:t> ratio.</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DataProcess</a:t>
            </a:r>
            <a:endParaRPr lang="en-US" dirty="0" smtClean="0"/>
          </a:p>
          <a:p>
            <a:r>
              <a:rPr lang="en-US" dirty="0" smtClean="0"/>
              <a:t>However, you will still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 (continuously from section 1).</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28</a:t>
            </a:fld>
            <a:endParaRPr lang="en-US" dirty="0">
              <a:solidFill>
                <a:srgbClr val="FF0000"/>
              </a:solidFill>
            </a:endParaRPr>
          </a:p>
        </p:txBody>
      </p:sp>
    </p:spTree>
    <p:extLst>
      <p:ext uri="{BB962C8B-B14F-4D97-AF65-F5344CB8AC3E}">
        <p14:creationId xmlns:p14="http://schemas.microsoft.com/office/powerpoint/2010/main" val="38559689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ratio</a:t>
            </a:r>
            <a:endParaRPr lang="en-US" dirty="0"/>
          </a:p>
        </p:txBody>
      </p:sp>
      <p:sp>
        <p:nvSpPr>
          <p:cNvPr id="3" name="Content Placeholder 2"/>
          <p:cNvSpPr>
            <a:spLocks noGrp="1"/>
          </p:cNvSpPr>
          <p:nvPr>
            <p:ph idx="1"/>
          </p:nvPr>
        </p:nvSpPr>
        <p:spPr/>
        <p:txBody>
          <a:bodyPr/>
          <a:lstStyle/>
          <a:p>
            <a:r>
              <a:rPr lang="en-US" dirty="0" smtClean="0"/>
              <a:t>As described in the previous section, FITC/</a:t>
            </a:r>
            <a:r>
              <a:rPr lang="en-US" dirty="0" err="1" smtClean="0"/>
              <a:t>TexRd</a:t>
            </a:r>
            <a:r>
              <a:rPr lang="en-US" dirty="0" smtClean="0"/>
              <a:t> ratio of each spindle is calculated by simple division. </a:t>
            </a:r>
            <a:endParaRPr lang="en-US" dirty="0"/>
          </a:p>
          <a:p>
            <a:r>
              <a:rPr lang="en-US" dirty="0" smtClean="0"/>
              <a:t>However, the ratio of each spindle cannot be averaged directly since the length of each spindle (pole-to-pole distance in pixels) are different, thus the number of points in the (0%-to-100%) range is different.</a:t>
            </a:r>
          </a:p>
          <a:p>
            <a:r>
              <a:rPr lang="en-US" dirty="0" smtClean="0"/>
              <a:t>To solve the problem, we group the data points in the ratio trace to 100 bins first, then average the binned ratio trace across spindles.</a:t>
            </a:r>
          </a:p>
          <a:p>
            <a:endParaRPr lang="en-US" dirty="0"/>
          </a:p>
          <a:p>
            <a:r>
              <a:rPr lang="en-US" dirty="0" smtClean="0"/>
              <a:t>This is done by </a:t>
            </a:r>
            <a:r>
              <a:rPr lang="en-US" dirty="0" err="1" smtClean="0">
                <a:latin typeface="Courier"/>
                <a:cs typeface="Courier"/>
              </a:rPr>
              <a:t>spindle_mat_average_ratio</a:t>
            </a:r>
            <a:r>
              <a:rPr lang="en-US" dirty="0" smtClean="0"/>
              <a:t> function, with a default </a:t>
            </a:r>
            <a:r>
              <a:rPr lang="en-US" dirty="0" smtClean="0">
                <a:latin typeface="Courier"/>
                <a:cs typeface="Courier"/>
              </a:rPr>
              <a:t>NUM_BIN = </a:t>
            </a:r>
            <a:r>
              <a:rPr lang="en-US" dirty="0" smtClean="0">
                <a:solidFill>
                  <a:schemeClr val="bg2">
                    <a:lumMod val="75000"/>
                  </a:schemeClr>
                </a:solidFill>
                <a:latin typeface="Courier"/>
                <a:cs typeface="Courier"/>
              </a:rPr>
              <a:t>100</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29</a:t>
            </a:fld>
            <a:endParaRPr lang="en-US"/>
          </a:p>
        </p:txBody>
      </p:sp>
    </p:spTree>
    <p:extLst>
      <p:ext uri="{BB962C8B-B14F-4D97-AF65-F5344CB8AC3E}">
        <p14:creationId xmlns:p14="http://schemas.microsoft.com/office/powerpoint/2010/main" val="91233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is a set of MATLAB scripts to facilitate the process of spindle line-scan quantitation. It is aimed to improve the productivity by replacing the “traditional” way of manually draw lines in </a:t>
            </a:r>
            <a:r>
              <a:rPr lang="en-US" dirty="0" err="1" smtClean="0"/>
              <a:t>MetaMorph</a:t>
            </a:r>
            <a:r>
              <a:rPr lang="en-US" dirty="0" smtClean="0"/>
              <a:t> and process data by hand using Excel.</a:t>
            </a:r>
          </a:p>
          <a:p>
            <a:endParaRPr lang="en-US" dirty="0" smtClean="0"/>
          </a:p>
          <a:p>
            <a:r>
              <a:rPr lang="en-US" dirty="0" err="1" smtClean="0"/>
              <a:t>SpindleUtil</a:t>
            </a:r>
            <a:r>
              <a:rPr lang="en-US" dirty="0" smtClean="0"/>
              <a:t> makes it much easier in rotating the image to position poles vertically. It also introduces box-scan, as well as the line-scan as a comparison.</a:t>
            </a:r>
          </a:p>
          <a:p>
            <a:r>
              <a:rPr lang="en-US" dirty="0" err="1" smtClean="0"/>
              <a:t>SpindleUtil</a:t>
            </a:r>
            <a:r>
              <a:rPr lang="en-US" dirty="0" smtClean="0"/>
              <a:t> automates the quantitation, data visualization, comparison, and data management, making it all done in MATLAB. </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3</a:t>
            </a:fld>
            <a:endParaRPr lang="en-US">
              <a:solidFill>
                <a:srgbClr val="FF0000"/>
              </a:solidFill>
            </a:endParaRPr>
          </a:p>
        </p:txBody>
      </p:sp>
    </p:spTree>
    <p:extLst>
      <p:ext uri="{BB962C8B-B14F-4D97-AF65-F5344CB8AC3E}">
        <p14:creationId xmlns:p14="http://schemas.microsoft.com/office/powerpoint/2010/main" val="285942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Briefly, the grouping into bins is simple:</a:t>
            </a:r>
          </a:p>
          <a:p>
            <a:pPr lvl="1"/>
            <a:r>
              <a:rPr lang="en-US" dirty="0" smtClean="0"/>
              <a:t>Divide 0%-100% into 100 bins (1% each);</a:t>
            </a:r>
          </a:p>
          <a:p>
            <a:pPr lvl="1"/>
            <a:r>
              <a:rPr lang="en-US" dirty="0" smtClean="0"/>
              <a:t>Find the data points in the original ratio in each bin;</a:t>
            </a:r>
          </a:p>
          <a:p>
            <a:pPr lvl="1"/>
            <a:r>
              <a:rPr lang="en-US" dirty="0" smtClean="0"/>
              <a:t>Assign ratio of each (1%) bin by averaging the ratio data points fall in the bin.</a:t>
            </a:r>
          </a:p>
          <a:p>
            <a:pPr lvl="1"/>
            <a:endParaRPr lang="en-US" dirty="0"/>
          </a:p>
          <a:p>
            <a:r>
              <a:rPr lang="en-US" dirty="0" smtClean="0"/>
              <a:t>Usually, the pole-to-pole distance in pixels is larger than 100. So each 1% bin will have at least one ratio data points.</a:t>
            </a:r>
          </a:p>
          <a:p>
            <a:endParaRPr lang="en-US" dirty="0"/>
          </a:p>
          <a:p>
            <a:r>
              <a:rPr lang="en-US" dirty="0" smtClean="0"/>
              <a:t>In the end, an average of ratio of all spindles is calculated and plotted (as well as </a:t>
            </a:r>
            <a:r>
              <a:rPr lang="en-US" u="sng" dirty="0" smtClean="0"/>
              <a:t>standard deviation</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30</a:t>
            </a:fld>
            <a:endParaRPr lang="en-US"/>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79503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example output is in next page.</a:t>
            </a:r>
          </a:p>
          <a:p>
            <a:r>
              <a:rPr lang="en-US" dirty="0" smtClean="0"/>
              <a:t>For box-scan and line-scan, the averaged ratio (across spindles) is colored in black and overlaid to all individual ratio traces.</a:t>
            </a:r>
          </a:p>
          <a:p>
            <a:r>
              <a:rPr lang="en-US" dirty="0" smtClean="0"/>
              <a:t>The averaged ratio is plotted against each other (box-scan vs. line-scan) with error bars.</a:t>
            </a:r>
          </a:p>
          <a:p>
            <a:endParaRPr lang="en-US" dirty="0"/>
          </a:p>
          <a:p>
            <a:r>
              <a:rPr lang="en-US" dirty="0" smtClean="0"/>
              <a:t>Overall, the box-scan and line-scan agrees in trends, while box-scan has smaller errors.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31</a:t>
            </a:fld>
            <a:endParaRPr lang="en-US"/>
          </a:p>
        </p:txBody>
      </p:sp>
      <p:sp>
        <p:nvSpPr>
          <p:cNvPr id="7"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7974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32</a:t>
            </a:fld>
            <a:endParaRPr lang="en-US"/>
          </a:p>
        </p:txBody>
      </p:sp>
      <p:pic>
        <p:nvPicPr>
          <p:cNvPr id="5" name="Picture 4" descr="ratio.eps"/>
          <p:cNvPicPr>
            <a:picLocks noChangeAspect="1"/>
          </p:cNvPicPr>
          <p:nvPr/>
        </p:nvPicPr>
        <p:blipFill rotWithShape="1">
          <a:blip r:embed="rId2">
            <a:extLst>
              <a:ext uri="{28A0092B-C50C-407E-A947-70E740481C1C}">
                <a14:useLocalDpi xmlns:a14="http://schemas.microsoft.com/office/drawing/2010/main" val="0"/>
              </a:ext>
            </a:extLst>
          </a:blip>
          <a:srcRect t="9801" b="8422"/>
          <a:stretch/>
        </p:blipFill>
        <p:spPr>
          <a:xfrm rot="5400000">
            <a:off x="779127" y="-788800"/>
            <a:ext cx="6874215" cy="8432469"/>
          </a:xfrm>
          <a:prstGeom prst="rect">
            <a:avLst/>
          </a:prstGeom>
        </p:spPr>
      </p:pic>
    </p:spTree>
    <p:extLst>
      <p:ext uri="{BB962C8B-B14F-4D97-AF65-F5344CB8AC3E}">
        <p14:creationId xmlns:p14="http://schemas.microsoft.com/office/powerpoint/2010/main" val="177222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Notes:</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33</a:t>
            </a:fld>
            <a:endParaRPr lang="en-US"/>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436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this manual, we will demonstrate the basic setup and process. Using a test dataset, the interface and output files will be illustrated.</a:t>
            </a:r>
          </a:p>
          <a:p>
            <a:endParaRPr lang="en-US" dirty="0"/>
          </a:p>
          <a:p>
            <a:r>
              <a:rPr lang="en-US" dirty="0" smtClean="0"/>
              <a:t>For future expansions, the steps after the FITC/</a:t>
            </a:r>
            <a:r>
              <a:rPr lang="en-US" dirty="0" err="1" smtClean="0"/>
              <a:t>TexRd</a:t>
            </a:r>
            <a:r>
              <a:rPr lang="en-US" dirty="0" smtClean="0"/>
              <a:t> ratio plot needs to be developed and tested.</a:t>
            </a:r>
          </a:p>
          <a:p>
            <a:endParaRPr lang="en-US" dirty="0"/>
          </a:p>
          <a:p>
            <a:r>
              <a:rPr lang="en-US" dirty="0" smtClean="0"/>
              <a:t>All scripts are named with “spindle_” prefix, making it easier to identify in MATLAB</a:t>
            </a:r>
          </a:p>
          <a:p>
            <a:r>
              <a:rPr lang="en-US" dirty="0" smtClean="0">
                <a:solidFill>
                  <a:srgbClr val="FF0000"/>
                </a:solidFill>
              </a:rPr>
              <a:t>You should “Set Path” first to include those scripts.</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4</a:t>
            </a:fld>
            <a:endParaRPr lang="en-US">
              <a:solidFill>
                <a:srgbClr val="FF0000"/>
              </a:solidFill>
            </a:endParaRPr>
          </a:p>
        </p:txBody>
      </p:sp>
    </p:spTree>
    <p:extLst>
      <p:ext uri="{BB962C8B-B14F-4D97-AF65-F5344CB8AC3E}">
        <p14:creationId xmlns:p14="http://schemas.microsoft.com/office/powerpoint/2010/main" val="232848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SpindleUtil</a:t>
            </a:r>
            <a:endParaRPr lang="en-US" dirty="0"/>
          </a:p>
        </p:txBody>
      </p:sp>
      <p:sp>
        <p:nvSpPr>
          <p:cNvPr id="3" name="Content Placeholder 2"/>
          <p:cNvSpPr>
            <a:spLocks noGrp="1"/>
          </p:cNvSpPr>
          <p:nvPr>
            <p:ph idx="1"/>
          </p:nvPr>
        </p:nvSpPr>
        <p:spPr>
          <a:xfrm>
            <a:off x="457200" y="1600200"/>
            <a:ext cx="7620000" cy="5145150"/>
          </a:xfrm>
        </p:spPr>
        <p:txBody>
          <a:bodyPr>
            <a:normAutofit/>
          </a:bodyPr>
          <a:lstStyle/>
          <a:p>
            <a:r>
              <a:rPr lang="en-US" dirty="0" smtClean="0"/>
              <a:t>Before </a:t>
            </a:r>
            <a:r>
              <a:rPr lang="en-US" dirty="0" err="1" smtClean="0"/>
              <a:t>SpindleUtil</a:t>
            </a:r>
            <a:r>
              <a:rPr lang="en-US" dirty="0" smtClean="0"/>
              <a:t> became available, the image quantitation is done with </a:t>
            </a:r>
            <a:r>
              <a:rPr lang="en-US" dirty="0" err="1" smtClean="0"/>
              <a:t>MetaMorph</a:t>
            </a:r>
            <a:r>
              <a:rPr lang="en-US" dirty="0" smtClean="0"/>
              <a:t> and Excel. Lines are drawn in </a:t>
            </a:r>
            <a:r>
              <a:rPr lang="en-US" dirty="0" err="1" smtClean="0"/>
              <a:t>MetaMorph</a:t>
            </a:r>
            <a:r>
              <a:rPr lang="en-US" dirty="0" smtClean="0"/>
              <a:t>, suffering problems with inconsistent spindle boundaries. Data was exported to a huge Excel sheet, making plots and comparisons are thus hard and cumbersome.</a:t>
            </a:r>
          </a:p>
          <a:p>
            <a:endParaRPr lang="en-US" dirty="0"/>
          </a:p>
          <a:p>
            <a:endParaRPr lang="en-US" dirty="0" smtClean="0"/>
          </a:p>
          <a:p>
            <a:endParaRPr lang="en-US" dirty="0"/>
          </a:p>
          <a:p>
            <a:endParaRPr lang="en-US" dirty="0" smtClean="0"/>
          </a:p>
          <a:p>
            <a:endParaRPr lang="en-US" dirty="0"/>
          </a:p>
          <a:p>
            <a:pPr marL="114300" indent="0">
              <a:buNone/>
            </a:pPr>
            <a:r>
              <a:rPr lang="en-US" dirty="0" smtClean="0"/>
              <a:t>    Line-scan					</a:t>
            </a:r>
            <a:r>
              <a:rPr lang="en-US" dirty="0"/>
              <a:t>	</a:t>
            </a:r>
            <a:r>
              <a:rPr lang="en-US" dirty="0" smtClean="0"/>
              <a:t>Plots </a:t>
            </a:r>
          </a:p>
          <a:p>
            <a:pPr marL="114300" indent="0">
              <a:buNone/>
            </a:pPr>
            <a:r>
              <a:rPr lang="en-US" dirty="0"/>
              <a:t> </a:t>
            </a:r>
            <a:r>
              <a:rPr lang="en-US" dirty="0" smtClean="0"/>
              <a:t>  Quantitation				  Comparison</a:t>
            </a:r>
            <a:endParaRPr lang="en-US" dirty="0"/>
          </a:p>
        </p:txBody>
      </p:sp>
      <p:pic>
        <p:nvPicPr>
          <p:cNvPr id="4" name="Picture 3" descr="imgres.jpg"/>
          <p:cNvPicPr>
            <a:picLocks noChangeAspect="1"/>
          </p:cNvPicPr>
          <p:nvPr/>
        </p:nvPicPr>
        <p:blipFill>
          <a:blip r:embed="rId2">
            <a:alphaModFix amt="36000"/>
            <a:extLst>
              <a:ext uri="{28A0092B-C50C-407E-A947-70E740481C1C}">
                <a14:useLocalDpi xmlns:a14="http://schemas.microsoft.com/office/drawing/2010/main" val="0"/>
              </a:ext>
            </a:extLst>
          </a:blip>
          <a:stretch>
            <a:fillRect/>
          </a:stretch>
        </p:blipFill>
        <p:spPr>
          <a:xfrm>
            <a:off x="915539" y="3948281"/>
            <a:ext cx="1761648" cy="1677395"/>
          </a:xfrm>
          <a:prstGeom prst="rect">
            <a:avLst/>
          </a:prstGeom>
        </p:spPr>
      </p:pic>
      <p:pic>
        <p:nvPicPr>
          <p:cNvPr id="5" name="Picture 4" descr="imgres.jpg"/>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254175" y="4016201"/>
            <a:ext cx="1609475" cy="1609475"/>
          </a:xfrm>
          <a:prstGeom prst="rect">
            <a:avLst/>
          </a:prstGeom>
        </p:spPr>
      </p:pic>
      <p:sp>
        <p:nvSpPr>
          <p:cNvPr id="7" name="Slide Number Placeholder 6"/>
          <p:cNvSpPr>
            <a:spLocks noGrp="1"/>
          </p:cNvSpPr>
          <p:nvPr>
            <p:ph type="sldNum" sz="quarter" idx="12"/>
          </p:nvPr>
        </p:nvSpPr>
        <p:spPr/>
        <p:txBody>
          <a:bodyPr/>
          <a:lstStyle/>
          <a:p>
            <a:fld id="{6E2D2B3B-882E-40F3-A32F-6DD516915044}" type="slidenum">
              <a:rPr lang="en-US" smtClean="0">
                <a:solidFill>
                  <a:srgbClr val="FF0000"/>
                </a:solidFill>
              </a:rPr>
              <a:pPr/>
              <a:t>5</a:t>
            </a:fld>
            <a:endParaRPr lang="en-US">
              <a:solidFill>
                <a:srgbClr val="FF0000"/>
              </a:solidFill>
            </a:endParaRPr>
          </a:p>
        </p:txBody>
      </p:sp>
      <p:pic>
        <p:nvPicPr>
          <p:cNvPr id="8" name="Picture 7" descr="images.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7202" y="3657600"/>
            <a:ext cx="2540000" cy="3200400"/>
          </a:xfrm>
          <a:prstGeom prst="rect">
            <a:avLst/>
          </a:prstGeom>
        </p:spPr>
      </p:pic>
    </p:spTree>
    <p:extLst>
      <p:ext uri="{BB962C8B-B14F-4D97-AF65-F5344CB8AC3E}">
        <p14:creationId xmlns:p14="http://schemas.microsoft.com/office/powerpoint/2010/main" val="14270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SpindleUtil</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aims to take over the whole process using MATLAB, eliminating the complicated and time-consuming data transfer.</a:t>
            </a:r>
            <a:endParaRPr lang="en-US" dirty="0"/>
          </a:p>
          <a:p>
            <a:r>
              <a:rPr lang="en-US" dirty="0" err="1" smtClean="0"/>
              <a:t>SpindleUtil</a:t>
            </a:r>
            <a:r>
              <a:rPr lang="en-US" dirty="0" smtClean="0"/>
              <a:t> takes advantage of an interactive interface for spindle rotation and boundary setup, which is faster than in </a:t>
            </a:r>
            <a:r>
              <a:rPr lang="en-US" dirty="0" err="1" smtClean="0"/>
              <a:t>MetaMorph</a:t>
            </a:r>
            <a:r>
              <a:rPr lang="en-US" dirty="0" smtClean="0"/>
              <a:t> or </a:t>
            </a:r>
            <a:r>
              <a:rPr lang="en-US" dirty="0" err="1" smtClean="0"/>
              <a:t>ImageJ</a:t>
            </a:r>
            <a:r>
              <a:rPr lang="en-US" dirty="0" smtClean="0"/>
              <a:t>.</a:t>
            </a:r>
          </a:p>
          <a:p>
            <a:r>
              <a:rPr lang="en-US" dirty="0" err="1" smtClean="0"/>
              <a:t>SpindleUtil</a:t>
            </a:r>
            <a:r>
              <a:rPr lang="en-US" dirty="0" smtClean="0"/>
              <a:t> quantitates the intensity from the original TIFF, and overlays them to each other using normalized inter-pole distance. This is much faster than Excel.</a:t>
            </a:r>
          </a:p>
          <a:p>
            <a:r>
              <a:rPr lang="en-US" dirty="0" err="1" smtClean="0"/>
              <a:t>SpindleUtil</a:t>
            </a:r>
            <a:r>
              <a:rPr lang="en-US" dirty="0" smtClean="0"/>
              <a:t> automatically saves all figures, log, and workspace data to an “analysis” folder in an organized way.</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6</a:t>
            </a:fld>
            <a:endParaRPr lang="en-US" dirty="0">
              <a:solidFill>
                <a:srgbClr val="FF0000"/>
              </a:solidFill>
            </a:endParaRPr>
          </a:p>
        </p:txBody>
      </p:sp>
    </p:spTree>
    <p:extLst>
      <p:ext uri="{BB962C8B-B14F-4D97-AF65-F5344CB8AC3E}">
        <p14:creationId xmlns:p14="http://schemas.microsoft.com/office/powerpoint/2010/main" val="363162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Box-scan Quantitation</a:t>
            </a:r>
            <a:endParaRPr lang="en-US" dirty="0"/>
          </a:p>
        </p:txBody>
      </p:sp>
      <p:sp>
        <p:nvSpPr>
          <p:cNvPr id="3" name="Content Placeholder 2"/>
          <p:cNvSpPr>
            <a:spLocks noGrp="1"/>
          </p:cNvSpPr>
          <p:nvPr>
            <p:ph idx="1"/>
          </p:nvPr>
        </p:nvSpPr>
        <p:spPr/>
        <p:txBody>
          <a:bodyPr/>
          <a:lstStyle/>
          <a:p>
            <a:r>
              <a:rPr lang="en-US" dirty="0" smtClean="0"/>
              <a:t>One advantage of using </a:t>
            </a:r>
            <a:r>
              <a:rPr lang="en-US" dirty="0" err="1" smtClean="0"/>
              <a:t>SpindleUtil</a:t>
            </a:r>
            <a:r>
              <a:rPr lang="en-US" dirty="0" smtClean="0"/>
              <a:t> is its box-scan quantitation, especially when comes to deformed spindle geometry, e.g. splayed poles.</a:t>
            </a:r>
          </a:p>
          <a:p>
            <a:r>
              <a:rPr lang="en-US" dirty="0" smtClean="0"/>
              <a:t>Line-scan quantitation only takes account for the center line (pole-pole line) and 2 side-lines. This is representative in regular spindles, but may be inaccurate and losing information.</a:t>
            </a:r>
          </a:p>
          <a:p>
            <a:r>
              <a:rPr lang="en-US" dirty="0" smtClean="0"/>
              <a:t>Box-scan draws as many lines as possible in the spindle (including the 3 lines in line-scan), and thus averaging the whole spindle. This is useful in e.g. splayed pole case where the pole is not focused.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413187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 Image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image processing, which is from raw TIFF files to quantitated traces saved in MATLAB session.</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ImageProcess</a:t>
            </a:r>
            <a:endParaRPr lang="en-US" dirty="0" smtClean="0"/>
          </a:p>
          <a:p>
            <a:r>
              <a:rPr lang="en-US" dirty="0" smtClean="0"/>
              <a:t>However, you will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8</a:t>
            </a:fld>
            <a:endParaRPr lang="en-US" dirty="0">
              <a:solidFill>
                <a:srgbClr val="FF0000"/>
              </a:solidFill>
            </a:endParaRPr>
          </a:p>
        </p:txBody>
      </p:sp>
    </p:spTree>
    <p:extLst>
      <p:ext uri="{BB962C8B-B14F-4D97-AF65-F5344CB8AC3E}">
        <p14:creationId xmlns:p14="http://schemas.microsoft.com/office/powerpoint/2010/main" val="21944045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p:txBody>
          <a:bodyPr/>
          <a:lstStyle/>
          <a:p>
            <a:r>
              <a:rPr lang="en-US" dirty="0" smtClean="0"/>
              <a:t>This is an all-in-one function to perform the analysis pipeline.</a:t>
            </a:r>
          </a:p>
          <a:p>
            <a:r>
              <a:rPr lang="en-US" dirty="0" smtClean="0"/>
              <a:t>Usage: </a:t>
            </a:r>
            <a:r>
              <a:rPr lang="en-US" dirty="0" err="1" smtClean="0">
                <a:solidFill>
                  <a:schemeClr val="accent6"/>
                </a:solidFill>
                <a:latin typeface="Courier"/>
                <a:cs typeface="Courier"/>
              </a:rPr>
              <a:t>spindle_mat_analysis</a:t>
            </a:r>
            <a:r>
              <a:rPr lang="en-US" dirty="0" smtClean="0">
                <a:solidFill>
                  <a:schemeClr val="accent6"/>
                </a:solidFill>
                <a:latin typeface="Courier"/>
                <a:cs typeface="Courier"/>
              </a:rPr>
              <a:t> </a:t>
            </a:r>
            <a:r>
              <a:rPr lang="en-US" dirty="0" smtClean="0">
                <a:latin typeface="Courier"/>
                <a:cs typeface="Courier"/>
              </a:rPr>
              <a:t>(</a:t>
            </a:r>
            <a:r>
              <a:rPr lang="en-US" dirty="0" err="1" smtClean="0">
                <a:latin typeface="Courier"/>
                <a:cs typeface="Courier"/>
              </a:rPr>
              <a:t>dir_name</a:t>
            </a:r>
            <a:r>
              <a:rPr lang="en-US" dirty="0" smtClean="0">
                <a:latin typeface="Courier"/>
                <a:cs typeface="Courier"/>
              </a:rPr>
              <a:t>, CEN_LINE_OFFSET, POLE_PORTION)</a:t>
            </a:r>
          </a:p>
          <a:p>
            <a:r>
              <a:rPr lang="en-US" dirty="0" smtClean="0"/>
              <a:t>Arguments:</a:t>
            </a:r>
          </a:p>
          <a:p>
            <a:pPr lvl="1"/>
            <a:r>
              <a:rPr lang="en-US" dirty="0" err="1" smtClean="0">
                <a:latin typeface="Courier"/>
                <a:cs typeface="Courier"/>
              </a:rPr>
              <a:t>dir_name</a:t>
            </a:r>
            <a:r>
              <a:rPr lang="en-US" dirty="0" smtClean="0"/>
              <a:t>: (type string), the name of the folder containing all the TIFF images.</a:t>
            </a:r>
          </a:p>
          <a:p>
            <a:pPr lvl="1"/>
            <a:r>
              <a:rPr lang="en-US" dirty="0" smtClean="0">
                <a:latin typeface="Courier"/>
                <a:cs typeface="Courier"/>
              </a:rPr>
              <a:t>CEN_LINE_OFFSET</a:t>
            </a:r>
            <a:r>
              <a:rPr lang="en-US" dirty="0" smtClean="0"/>
              <a:t>: (type </a:t>
            </a:r>
            <a:r>
              <a:rPr lang="en-US" dirty="0" err="1" smtClean="0"/>
              <a:t>int</a:t>
            </a:r>
            <a:r>
              <a:rPr lang="en-US" dirty="0" smtClean="0"/>
              <a:t>), the distance between side-lines and the center line used in line-scan. If not specified, default of 5 will be used.</a:t>
            </a:r>
          </a:p>
          <a:p>
            <a:pPr lvl="1"/>
            <a:r>
              <a:rPr lang="en-US" dirty="0" smtClean="0">
                <a:latin typeface="Courier"/>
                <a:cs typeface="Courier"/>
              </a:rPr>
              <a:t>POLE_PORTION</a:t>
            </a:r>
            <a:r>
              <a:rPr lang="en-US" dirty="0" smtClean="0"/>
              <a:t>: (type float), the portion along the pole-pole axis considered as pole region. If not specified, default of 1/24 will be used.</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9</a:t>
            </a:fld>
            <a:endParaRPr lang="en-US" dirty="0">
              <a:solidFill>
                <a:srgbClr val="FF0000"/>
              </a:solidFill>
            </a:endParaRPr>
          </a:p>
        </p:txBody>
      </p:sp>
    </p:spTree>
    <p:extLst>
      <p:ext uri="{BB962C8B-B14F-4D97-AF65-F5344CB8AC3E}">
        <p14:creationId xmlns:p14="http://schemas.microsoft.com/office/powerpoint/2010/main" val="42825445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2117</TotalTime>
  <Words>2335</Words>
  <Application>Microsoft Macintosh PowerPoint</Application>
  <PresentationFormat>On-screen Show (4:3)</PresentationFormat>
  <Paragraphs>223</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SpindleUtil Manual</vt:lpstr>
      <vt:lpstr>Contens</vt:lpstr>
      <vt:lpstr>Introduction</vt:lpstr>
      <vt:lpstr>Introduction</vt:lpstr>
      <vt:lpstr>Without SpindleUtil</vt:lpstr>
      <vt:lpstr>With SpindleUtil</vt:lpstr>
      <vt:lpstr>Box-scan Quantitation</vt:lpstr>
      <vt:lpstr>Section 1: Image Processing</vt:lpstr>
      <vt:lpstr>spindle_mat_analysis</vt:lpstr>
      <vt:lpstr>More about the arguments</vt:lpstr>
      <vt:lpstr>More about the arguments</vt:lpstr>
      <vt:lpstr>More about the arguments</vt:lpstr>
      <vt:lpstr>More about the arguments</vt:lpstr>
      <vt:lpstr>More about the arguments</vt:lpstr>
      <vt:lpstr>spindle_mat_analysis</vt:lpstr>
      <vt:lpstr>Define spindle from image</vt:lpstr>
      <vt:lpstr>Interactive interface</vt:lpstr>
      <vt:lpstr>Rotate the spindle</vt:lpstr>
      <vt:lpstr>Interactive interface</vt:lpstr>
      <vt:lpstr>Draw 2 horizontal lines</vt:lpstr>
      <vt:lpstr>Draw 3 vertical lines</vt:lpstr>
      <vt:lpstr>Interactive interface</vt:lpstr>
      <vt:lpstr>Interactive interface</vt:lpstr>
      <vt:lpstr>Interactive interface</vt:lpstr>
      <vt:lpstr>Spindle output</vt:lpstr>
      <vt:lpstr>Output file</vt:lpstr>
      <vt:lpstr>Spindle output</vt:lpstr>
      <vt:lpstr>Section 2: Data Processing</vt:lpstr>
      <vt:lpstr>Calculating the ratio</vt:lpstr>
      <vt:lpstr>Calculating the ratio</vt:lpstr>
      <vt:lpstr>Calculating the ratio</vt:lpstr>
      <vt:lpstr>Ratio</vt:lpstr>
      <vt:lpstr>Calculating the ratio</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SpindleUtil Manual</dc:title>
  <dc:creator>Siqi Tian</dc:creator>
  <cp:lastModifiedBy>Siqi Tian</cp:lastModifiedBy>
  <cp:revision>27</cp:revision>
  <dcterms:created xsi:type="dcterms:W3CDTF">2014-12-30T04:04:57Z</dcterms:created>
  <dcterms:modified xsi:type="dcterms:W3CDTF">2014-12-31T15:22:47Z</dcterms:modified>
</cp:coreProperties>
</file>