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5T13:21:47.82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8757-BE4C-7600-50C1-5066F4EC4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92C7B-FAFE-47D4-1AD5-C3F8D6FDD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4EB6F-E213-D30B-7CC3-C438694E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207D-1BDB-4D7C-9474-AC034FB69811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047B9-A5C1-D6A8-1E42-86AC7E1F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5C9E9-C65F-0414-067B-E8C49A33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0F55-1DCE-4769-8990-9BA071A8D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68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8EC0-F09C-66CC-5AB6-06FC8E13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05EAF-4A52-5EAA-94D9-3539F89F2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63328-1E56-FBF5-F3BB-374895C9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207D-1BDB-4D7C-9474-AC034FB69811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F2211-E9AB-8825-F320-BF41E3CA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DD3D7-E710-951D-D654-85AC7BA1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0F55-1DCE-4769-8990-9BA071A8D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47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1D9E1-EBC1-2DA3-0C8E-9A201FA66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55689-4A2D-3D02-A877-5C803CB20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B1524-1F46-93B5-6730-CC2B87BF6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207D-1BDB-4D7C-9474-AC034FB69811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9D7B-79E6-5699-CC56-23B9F2AD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15D21-79BD-AD87-0B2C-4FDD329B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0F55-1DCE-4769-8990-9BA071A8D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75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424A-A545-ECFC-2663-B4C6F1F9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896F9-3AA9-86F9-2FBD-4CE2DBCC0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981D9-84A3-BBCB-10DA-17C19C8E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207D-1BDB-4D7C-9474-AC034FB69811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2244B-8D32-755A-97D3-AE26A9D3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71C3D-5EDB-295D-1D8C-ECCBD57C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0F55-1DCE-4769-8990-9BA071A8D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1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9B61-0408-34C5-92B3-D2B5014C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927F9-259A-33AB-522F-05960A2D5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94CA2-EEEB-724F-FDF0-5FF1702C6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207D-1BDB-4D7C-9474-AC034FB69811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BEB7E-62E6-6188-F647-096C51A5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97DF6-00B5-86A0-3C1E-33BC23AF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0F55-1DCE-4769-8990-9BA071A8D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54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E875-D8A5-C95C-253D-A2B95620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3E392-AEC6-5CEB-2CC9-6CD5D6EFE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2C1A8-911B-FBF0-646F-6EF78A646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D578D-FBE6-2BC2-67DA-CC421CD1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207D-1BDB-4D7C-9474-AC034FB69811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82FD8-C5BE-4E91-C5D3-E922C30AF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58DF0-4FF7-5AED-1542-BA23250B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0F55-1DCE-4769-8990-9BA071A8D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79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0FAD-79F4-B83B-42CE-8D91B2C4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B21F-3A57-3CE4-967A-C45489EBA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58502-1C38-8C51-01C1-F8E7510FE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DCB8D-52DE-399A-9A2A-565841274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E275F-CC85-7F05-7D3A-5A86407A0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F3CFE0-61F9-F2E0-09F6-79CDDBF80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207D-1BDB-4D7C-9474-AC034FB69811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8F1B8-F71E-6781-E0E2-EA758061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D552BF-165D-A339-7364-00747BA2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0F55-1DCE-4769-8990-9BA071A8D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33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2F3C-E339-CFA8-0C37-0E10D091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E6F12-8877-5408-AB5E-0E6C84D1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207D-1BDB-4D7C-9474-AC034FB69811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F1E546-3E26-7E47-202C-B44CF4354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18D177-208D-CF8E-3EAA-B5DB73F1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0F55-1DCE-4769-8990-9BA071A8D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09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79B80-B715-7213-20E5-CC894640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207D-1BDB-4D7C-9474-AC034FB69811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DB2CA9-CD64-BEE7-86B2-8A206518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BE864-6FFE-75E5-D655-DDB92100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0F55-1DCE-4769-8990-9BA071A8D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78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F3AD-D36E-06EE-8200-AC97D543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8BC31-F064-6C73-5064-901E1440B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AFD1C-2FF3-1598-AB62-A0DC11BD4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F3F7A-AD2D-AE67-B391-2089E4B9E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207D-1BDB-4D7C-9474-AC034FB69811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716B-1E13-70DB-A905-9A69C35A8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80C56-5ADC-2674-E37C-8EA20EDF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0F55-1DCE-4769-8990-9BA071A8D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34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9539D-6DD4-2635-8E23-E7C20387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54E1C-2871-433D-2691-25E0668A2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C4658-AA6E-E555-A42A-17F4D95B0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A3C75-4309-CEBC-03E6-16FDA3AE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207D-1BDB-4D7C-9474-AC034FB69811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E4301-154B-AC48-90C6-71C06FD1F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96DF7-8C6B-3A0F-A935-267993D2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0F55-1DCE-4769-8990-9BA071A8D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60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5F90CA-95DE-8740-E775-F863D86AA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77943-8FEB-F6CE-76A8-ED87C4BFB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DAD2F-BF52-5BF6-F1A1-8D182758D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1207D-1BDB-4D7C-9474-AC034FB69811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A206A-56AB-D1F7-9E6B-FF2D3D2B5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94C24-C091-BA1A-5532-D2DD95EAC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40F55-1DCE-4769-8990-9BA071A8D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58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B6BF0C2-9992-0471-8558-D849BF123F66}"/>
              </a:ext>
            </a:extLst>
          </p:cNvPr>
          <p:cNvSpPr/>
          <p:nvPr/>
        </p:nvSpPr>
        <p:spPr>
          <a:xfrm>
            <a:off x="4849906" y="2187388"/>
            <a:ext cx="2492188" cy="160468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DecisionTree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3A7AFE-49E8-E516-F521-4F0A6D3FAE65}"/>
              </a:ext>
            </a:extLst>
          </p:cNvPr>
          <p:cNvSpPr/>
          <p:nvPr/>
        </p:nvSpPr>
        <p:spPr>
          <a:xfrm>
            <a:off x="1645023" y="623046"/>
            <a:ext cx="1860177" cy="1057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Supervised 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B16197-74C8-1AD8-1F5B-EF2817AE4225}"/>
              </a:ext>
            </a:extLst>
          </p:cNvPr>
          <p:cNvSpPr/>
          <p:nvPr/>
        </p:nvSpPr>
        <p:spPr>
          <a:xfrm>
            <a:off x="1178858" y="2532528"/>
            <a:ext cx="2492188" cy="1057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Classification/Regression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19AA12-3165-9034-C27F-7E82EEF702A2}"/>
              </a:ext>
            </a:extLst>
          </p:cNvPr>
          <p:cNvSpPr/>
          <p:nvPr/>
        </p:nvSpPr>
        <p:spPr>
          <a:xfrm>
            <a:off x="4891197" y="4271683"/>
            <a:ext cx="3702423" cy="226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Parameters:</a:t>
            </a:r>
          </a:p>
          <a:p>
            <a:pPr algn="ctr"/>
            <a:r>
              <a:rPr lang="en-IN" dirty="0" err="1"/>
              <a:t>Criterian,gini,entropy</a:t>
            </a:r>
            <a:endParaRPr lang="en-IN" dirty="0"/>
          </a:p>
          <a:p>
            <a:pPr algn="ctr"/>
            <a:r>
              <a:rPr lang="en-IN" sz="2400" dirty="0"/>
              <a:t>Hyperparameters:</a:t>
            </a:r>
          </a:p>
          <a:p>
            <a:pPr algn="ctr"/>
            <a:r>
              <a:rPr lang="en-IN" dirty="0"/>
              <a:t> </a:t>
            </a:r>
            <a:r>
              <a:rPr lang="en-IN" dirty="0" err="1"/>
              <a:t>min_samples_split</a:t>
            </a:r>
            <a:r>
              <a:rPr lang="en-IN" dirty="0"/>
              <a:t>,</a:t>
            </a:r>
          </a:p>
          <a:p>
            <a:pPr algn="ctr"/>
            <a:r>
              <a:rPr lang="en-IN" dirty="0"/>
              <a:t> </a:t>
            </a:r>
            <a:r>
              <a:rPr lang="en-IN" dirty="0" err="1"/>
              <a:t>max_depth</a:t>
            </a:r>
            <a:r>
              <a:rPr lang="en-IN" dirty="0"/>
              <a:t>,</a:t>
            </a:r>
          </a:p>
          <a:p>
            <a:pPr algn="ctr"/>
            <a:r>
              <a:rPr lang="en-IN" dirty="0"/>
              <a:t>   </a:t>
            </a:r>
            <a:r>
              <a:rPr lang="en-IN" dirty="0" err="1"/>
              <a:t>min_samples_leaf</a:t>
            </a:r>
            <a:r>
              <a:rPr lang="en-IN" dirty="0"/>
              <a:t>.</a:t>
            </a:r>
          </a:p>
          <a:p>
            <a:pPr algn="ctr"/>
            <a:r>
              <a:rPr lang="en-IN" dirty="0"/>
              <a:t>            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4326F3-E9E2-4E62-C09F-D294A70393A6}"/>
              </a:ext>
            </a:extLst>
          </p:cNvPr>
          <p:cNvSpPr/>
          <p:nvPr/>
        </p:nvSpPr>
        <p:spPr>
          <a:xfrm>
            <a:off x="1178858" y="4128248"/>
            <a:ext cx="3388658" cy="217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/>
              <a:t>Outputs:</a:t>
            </a:r>
          </a:p>
          <a:p>
            <a:pPr algn="ctr"/>
            <a:r>
              <a:rPr lang="en-IN" sz="2400" dirty="0"/>
              <a:t>1.classification:</a:t>
            </a:r>
          </a:p>
          <a:p>
            <a:pPr algn="ctr"/>
            <a:r>
              <a:rPr lang="en-IN" dirty="0" err="1"/>
              <a:t>Accuracy,Precission,recall</a:t>
            </a:r>
            <a:r>
              <a:rPr lang="en-IN" dirty="0"/>
              <a:t>,</a:t>
            </a:r>
          </a:p>
          <a:p>
            <a:pPr algn="ctr"/>
            <a:r>
              <a:rPr lang="en-IN" dirty="0"/>
              <a:t>F-score.</a:t>
            </a:r>
          </a:p>
          <a:p>
            <a:pPr algn="ctr"/>
            <a:r>
              <a:rPr lang="en-IN" sz="2000" dirty="0"/>
              <a:t>2.Regression:</a:t>
            </a:r>
          </a:p>
          <a:p>
            <a:pPr algn="ctr"/>
            <a:r>
              <a:rPr lang="en-IN" dirty="0"/>
              <a:t>R2-score,adjusted R2,MAE,RMSE,MAPE,MSPE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AEABD1-1E8A-15BF-C438-CF7DB04B8E1A}"/>
              </a:ext>
            </a:extLst>
          </p:cNvPr>
          <p:cNvSpPr/>
          <p:nvPr/>
        </p:nvSpPr>
        <p:spPr>
          <a:xfrm>
            <a:off x="4849905" y="264457"/>
            <a:ext cx="2277035" cy="1313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Not sensitive to outliers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642444-CA6A-6A40-C0A3-A2602C638ADA}"/>
              </a:ext>
            </a:extLst>
          </p:cNvPr>
          <p:cNvSpPr/>
          <p:nvPr/>
        </p:nvSpPr>
        <p:spPr>
          <a:xfrm>
            <a:off x="8189259" y="392203"/>
            <a:ext cx="2241176" cy="1057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Not require Standardization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14A5FC-9582-2017-AD23-83229EDFC5E8}"/>
              </a:ext>
            </a:extLst>
          </p:cNvPr>
          <p:cNvCxnSpPr>
            <a:stCxn id="2" idx="0"/>
          </p:cNvCxnSpPr>
          <p:nvPr/>
        </p:nvCxnSpPr>
        <p:spPr>
          <a:xfrm flipV="1">
            <a:off x="6096000" y="1680882"/>
            <a:ext cx="0" cy="506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A12B2F-9492-FBDE-AB60-9CD5A3E52483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3567953" y="1680882"/>
            <a:ext cx="1646925" cy="74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0E8A40-5593-D8E3-7425-6EE6322F04E8}"/>
              </a:ext>
            </a:extLst>
          </p:cNvPr>
          <p:cNvCxnSpPr>
            <a:stCxn id="2" idx="2"/>
            <a:endCxn id="4" idx="3"/>
          </p:cNvCxnSpPr>
          <p:nvPr/>
        </p:nvCxnSpPr>
        <p:spPr>
          <a:xfrm flipH="1">
            <a:off x="3671046" y="2989729"/>
            <a:ext cx="1178860" cy="7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9C065D-57F2-9CF9-6C18-A7005AA9A55F}"/>
              </a:ext>
            </a:extLst>
          </p:cNvPr>
          <p:cNvCxnSpPr>
            <a:stCxn id="2" idx="3"/>
          </p:cNvCxnSpPr>
          <p:nvPr/>
        </p:nvCxnSpPr>
        <p:spPr>
          <a:xfrm flipH="1">
            <a:off x="4567516" y="3557070"/>
            <a:ext cx="647362" cy="665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980212-0DD4-C412-C9A0-E7E911A00C3E}"/>
              </a:ext>
            </a:extLst>
          </p:cNvPr>
          <p:cNvCxnSpPr>
            <a:stCxn id="2" idx="7"/>
          </p:cNvCxnSpPr>
          <p:nvPr/>
        </p:nvCxnSpPr>
        <p:spPr>
          <a:xfrm flipV="1">
            <a:off x="6977122" y="1335741"/>
            <a:ext cx="1118007" cy="108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E1FEB6C-089A-B6CA-E839-8FCCE1D91EEF}"/>
              </a:ext>
            </a:extLst>
          </p:cNvPr>
          <p:cNvSpPr/>
          <p:nvPr/>
        </p:nvSpPr>
        <p:spPr>
          <a:xfrm>
            <a:off x="8223215" y="1847686"/>
            <a:ext cx="2357718" cy="116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Leads to overfitting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16325A-66D8-41D3-79E2-A8F8054D9BCC}"/>
              </a:ext>
            </a:extLst>
          </p:cNvPr>
          <p:cNvCxnSpPr>
            <a:endCxn id="24" idx="1"/>
          </p:cNvCxnSpPr>
          <p:nvPr/>
        </p:nvCxnSpPr>
        <p:spPr>
          <a:xfrm flipV="1">
            <a:off x="7142968" y="2428151"/>
            <a:ext cx="1080247" cy="20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02284C-C904-A723-C306-803BD739BA29}"/>
              </a:ext>
            </a:extLst>
          </p:cNvPr>
          <p:cNvCxnSpPr>
            <a:stCxn id="2" idx="4"/>
          </p:cNvCxnSpPr>
          <p:nvPr/>
        </p:nvCxnSpPr>
        <p:spPr>
          <a:xfrm>
            <a:off x="6096000" y="3792070"/>
            <a:ext cx="0" cy="47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2E6AEE8-06C9-C414-D5D1-FC4360C255AD}"/>
              </a:ext>
            </a:extLst>
          </p:cNvPr>
          <p:cNvSpPr/>
          <p:nvPr/>
        </p:nvSpPr>
        <p:spPr>
          <a:xfrm>
            <a:off x="8991603" y="3720353"/>
            <a:ext cx="2886630" cy="1918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Overfitting can prevented by</a:t>
            </a:r>
          </a:p>
          <a:p>
            <a:pPr algn="ctr"/>
            <a:r>
              <a:rPr lang="en-IN" dirty="0"/>
              <a:t>Pre-pruning and post-pruning techniques.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F8DB17-3A36-4D7A-0A5E-EFBA1F08D253}"/>
              </a:ext>
            </a:extLst>
          </p:cNvPr>
          <p:cNvCxnSpPr/>
          <p:nvPr/>
        </p:nvCxnSpPr>
        <p:spPr>
          <a:xfrm>
            <a:off x="7300804" y="3191435"/>
            <a:ext cx="1690800" cy="75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86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2B5F83B-3234-1939-AF09-2419C6BD310E}"/>
              </a:ext>
            </a:extLst>
          </p:cNvPr>
          <p:cNvSpPr/>
          <p:nvPr/>
        </p:nvSpPr>
        <p:spPr>
          <a:xfrm>
            <a:off x="4342032" y="2810434"/>
            <a:ext cx="2330823" cy="14702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KNN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411BA0-3386-74B3-85CB-89188A670A50}"/>
              </a:ext>
            </a:extLst>
          </p:cNvPr>
          <p:cNvSpPr/>
          <p:nvPr/>
        </p:nvSpPr>
        <p:spPr>
          <a:xfrm>
            <a:off x="930493" y="532275"/>
            <a:ext cx="2348753" cy="1013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 SUPERVISED ML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2A6755-C8E2-80D6-6B73-C208688501B1}"/>
              </a:ext>
            </a:extLst>
          </p:cNvPr>
          <p:cNvSpPr/>
          <p:nvPr/>
        </p:nvSpPr>
        <p:spPr>
          <a:xfrm>
            <a:off x="582699" y="2303928"/>
            <a:ext cx="2515421" cy="1013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Classification/Regression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0A0DF2-09AC-C4F9-2DF3-BAF2189CD081}"/>
              </a:ext>
            </a:extLst>
          </p:cNvPr>
          <p:cNvSpPr/>
          <p:nvPr/>
        </p:nvSpPr>
        <p:spPr>
          <a:xfrm>
            <a:off x="7058889" y="420220"/>
            <a:ext cx="3012141" cy="1129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Hyperparameters:</a:t>
            </a:r>
          </a:p>
          <a:p>
            <a:pPr algn="ctr"/>
            <a:r>
              <a:rPr lang="en-IN" dirty="0" err="1"/>
              <a:t>Euclidian,n-jobs,verbose,CV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B96CA7-E43A-1EFB-D925-ADE70C8CB53C}"/>
              </a:ext>
            </a:extLst>
          </p:cNvPr>
          <p:cNvSpPr/>
          <p:nvPr/>
        </p:nvSpPr>
        <p:spPr>
          <a:xfrm>
            <a:off x="8498541" y="528917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ECF448-CD8B-AEFE-C5F4-77F3BE182991}"/>
              </a:ext>
            </a:extLst>
          </p:cNvPr>
          <p:cNvSpPr/>
          <p:nvPr/>
        </p:nvSpPr>
        <p:spPr>
          <a:xfrm>
            <a:off x="8206366" y="2137446"/>
            <a:ext cx="2241176" cy="1129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Sensitive to outliers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EC868E-E766-D881-324A-379CD1E1DFD4}"/>
              </a:ext>
            </a:extLst>
          </p:cNvPr>
          <p:cNvSpPr/>
          <p:nvPr/>
        </p:nvSpPr>
        <p:spPr>
          <a:xfrm>
            <a:off x="8182716" y="3640307"/>
            <a:ext cx="2357718" cy="1030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Requires standardization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1A506E-F116-1011-B512-81015281C387}"/>
              </a:ext>
            </a:extLst>
          </p:cNvPr>
          <p:cNvSpPr/>
          <p:nvPr/>
        </p:nvSpPr>
        <p:spPr>
          <a:xfrm>
            <a:off x="4257138" y="435906"/>
            <a:ext cx="1864659" cy="1013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Parameters:</a:t>
            </a:r>
          </a:p>
          <a:p>
            <a:pPr algn="ctr"/>
            <a:r>
              <a:rPr lang="en-IN" dirty="0"/>
              <a:t>n-neighbours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247A2F-9090-B01B-FCB4-41053DD2A789}"/>
              </a:ext>
            </a:extLst>
          </p:cNvPr>
          <p:cNvSpPr/>
          <p:nvPr/>
        </p:nvSpPr>
        <p:spPr>
          <a:xfrm>
            <a:off x="582699" y="3904129"/>
            <a:ext cx="3044343" cy="2151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/>
              <a:t>Outputs:</a:t>
            </a:r>
          </a:p>
          <a:p>
            <a:pPr algn="ctr"/>
            <a:r>
              <a:rPr lang="en-IN" dirty="0"/>
              <a:t>1.classification:</a:t>
            </a:r>
          </a:p>
          <a:p>
            <a:pPr algn="ctr"/>
            <a:r>
              <a:rPr lang="en-IN" dirty="0" err="1"/>
              <a:t>Accuracy,Precission,recall</a:t>
            </a:r>
            <a:r>
              <a:rPr lang="en-IN" dirty="0"/>
              <a:t>,</a:t>
            </a:r>
          </a:p>
          <a:p>
            <a:pPr algn="ctr"/>
            <a:r>
              <a:rPr lang="en-IN" dirty="0"/>
              <a:t>F-score.</a:t>
            </a:r>
          </a:p>
          <a:p>
            <a:pPr algn="ctr"/>
            <a:r>
              <a:rPr lang="en-IN" dirty="0"/>
              <a:t>2.Regression:</a:t>
            </a:r>
          </a:p>
          <a:p>
            <a:pPr algn="ctr"/>
            <a:r>
              <a:rPr lang="en-IN" dirty="0"/>
              <a:t>R2-score,adjusted R2,MAE,RMSE,MAPE,MSPE.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444990-E099-3427-56A8-8C0C4869CA43}"/>
              </a:ext>
            </a:extLst>
          </p:cNvPr>
          <p:cNvSpPr/>
          <p:nvPr/>
        </p:nvSpPr>
        <p:spPr>
          <a:xfrm>
            <a:off x="4649583" y="5168152"/>
            <a:ext cx="2178424" cy="1102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High value K value to underfitting,</a:t>
            </a:r>
          </a:p>
          <a:p>
            <a:pPr algn="ctr"/>
            <a:r>
              <a:rPr lang="en-IN" dirty="0"/>
              <a:t>Low value of K leads to overfitting 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E2B79D-48E7-3F15-E859-BB44F9C9DDC1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5450402" y="1618129"/>
            <a:ext cx="57042" cy="1192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2D0588-1A2E-8A1B-CC1D-984D930EDBA1}"/>
              </a:ext>
            </a:extLst>
          </p:cNvPr>
          <p:cNvCxnSpPr>
            <a:cxnSpLocks/>
          </p:cNvCxnSpPr>
          <p:nvPr/>
        </p:nvCxnSpPr>
        <p:spPr>
          <a:xfrm flipV="1">
            <a:off x="6096000" y="1651512"/>
            <a:ext cx="1287121" cy="1143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DDCDBE-DAFF-5B13-DB94-CE1A2D0A897B}"/>
              </a:ext>
            </a:extLst>
          </p:cNvPr>
          <p:cNvCxnSpPr/>
          <p:nvPr/>
        </p:nvCxnSpPr>
        <p:spPr>
          <a:xfrm flipH="1" flipV="1">
            <a:off x="3312667" y="1620372"/>
            <a:ext cx="1787645" cy="1192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8FDF4EE-330C-A13E-0FC9-8AD4E340A8A3}"/>
              </a:ext>
            </a:extLst>
          </p:cNvPr>
          <p:cNvCxnSpPr/>
          <p:nvPr/>
        </p:nvCxnSpPr>
        <p:spPr>
          <a:xfrm flipH="1">
            <a:off x="3627042" y="3904129"/>
            <a:ext cx="900134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AC0B07-6B78-435C-54D9-8ED0EFE22A5B}"/>
              </a:ext>
            </a:extLst>
          </p:cNvPr>
          <p:cNvCxnSpPr>
            <a:stCxn id="2" idx="4"/>
          </p:cNvCxnSpPr>
          <p:nvPr/>
        </p:nvCxnSpPr>
        <p:spPr>
          <a:xfrm>
            <a:off x="5507444" y="4280646"/>
            <a:ext cx="0" cy="90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0BD2199-A29D-542B-7EE0-B6C26FF7CD8F}"/>
              </a:ext>
            </a:extLst>
          </p:cNvPr>
          <p:cNvCxnSpPr>
            <a:endCxn id="12" idx="3"/>
          </p:cNvCxnSpPr>
          <p:nvPr/>
        </p:nvCxnSpPr>
        <p:spPr>
          <a:xfrm flipH="1" flipV="1">
            <a:off x="3098120" y="2810434"/>
            <a:ext cx="1330445" cy="43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E427244-9055-D95D-0AD7-C54BE291777E}"/>
              </a:ext>
            </a:extLst>
          </p:cNvPr>
          <p:cNvSpPr/>
          <p:nvPr/>
        </p:nvSpPr>
        <p:spPr>
          <a:xfrm>
            <a:off x="7699860" y="4994613"/>
            <a:ext cx="3254188" cy="1577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 5-fold CV to select the optimal K for KNN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B6A2116-D54A-B265-7343-59DE20DF85AF}"/>
              </a:ext>
            </a:extLst>
          </p:cNvPr>
          <p:cNvCxnSpPr/>
          <p:nvPr/>
        </p:nvCxnSpPr>
        <p:spPr>
          <a:xfrm>
            <a:off x="6553200" y="3904129"/>
            <a:ext cx="1297348" cy="107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1E69F8-19AA-2B1F-1CE9-0CC0A7C21D6C}"/>
              </a:ext>
            </a:extLst>
          </p:cNvPr>
          <p:cNvCxnSpPr>
            <a:stCxn id="2" idx="6"/>
          </p:cNvCxnSpPr>
          <p:nvPr/>
        </p:nvCxnSpPr>
        <p:spPr>
          <a:xfrm>
            <a:off x="6672855" y="3545540"/>
            <a:ext cx="1533511" cy="42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8675868-37D3-0E4A-B55C-BC8B3C4FB85F}"/>
              </a:ext>
            </a:extLst>
          </p:cNvPr>
          <p:cNvCxnSpPr>
            <a:cxnSpLocks/>
          </p:cNvCxnSpPr>
          <p:nvPr/>
        </p:nvCxnSpPr>
        <p:spPr>
          <a:xfrm flipV="1">
            <a:off x="6488805" y="2596888"/>
            <a:ext cx="1533511" cy="614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06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949B963-C85A-91EA-14C2-3FE9CAE06F90}"/>
              </a:ext>
            </a:extLst>
          </p:cNvPr>
          <p:cNvSpPr/>
          <p:nvPr/>
        </p:nvSpPr>
        <p:spPr>
          <a:xfrm>
            <a:off x="4541691" y="3124537"/>
            <a:ext cx="2283480" cy="1308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Random Forest</a:t>
            </a:r>
            <a:endParaRPr lang="en-IN" dirty="0"/>
          </a:p>
        </p:txBody>
      </p:sp>
      <p:sp>
        <p:nvSpPr>
          <p:cNvPr id="3" name="Rounded Rectangle 5">
            <a:extLst>
              <a:ext uri="{FF2B5EF4-FFF2-40B4-BE49-F238E27FC236}">
                <a16:creationId xmlns:a16="http://schemas.microsoft.com/office/drawing/2014/main" id="{68CA7F3B-2E65-769A-E51F-B34FDA82A111}"/>
              </a:ext>
            </a:extLst>
          </p:cNvPr>
          <p:cNvSpPr/>
          <p:nvPr/>
        </p:nvSpPr>
        <p:spPr>
          <a:xfrm>
            <a:off x="5731330" y="685673"/>
            <a:ext cx="1558835" cy="1554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>
                <a:solidFill>
                  <a:schemeClr val="tx1"/>
                </a:solidFill>
              </a:rPr>
              <a:t>Hyper parameters</a:t>
            </a:r>
          </a:p>
          <a:p>
            <a:pPr algn="ctr"/>
            <a:r>
              <a:rPr lang="en-US" dirty="0"/>
              <a:t>Max features</a:t>
            </a:r>
          </a:p>
          <a:p>
            <a:pPr algn="ctr"/>
            <a:r>
              <a:rPr lang="en-US" dirty="0"/>
              <a:t>Max depth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869E66-9D22-44B0-574C-1C73D650D014}"/>
              </a:ext>
            </a:extLst>
          </p:cNvPr>
          <p:cNvSpPr/>
          <p:nvPr/>
        </p:nvSpPr>
        <p:spPr>
          <a:xfrm>
            <a:off x="1076597" y="3296304"/>
            <a:ext cx="1863634" cy="618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Regression/</a:t>
            </a:r>
          </a:p>
          <a:p>
            <a:pPr algn="ctr"/>
            <a:r>
              <a:rPr lang="en-US" dirty="0"/>
              <a:t>Classification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5DD5B2-3723-1394-987D-4DECE53AFE66}"/>
              </a:ext>
            </a:extLst>
          </p:cNvPr>
          <p:cNvSpPr/>
          <p:nvPr/>
        </p:nvSpPr>
        <p:spPr>
          <a:xfrm>
            <a:off x="8069582" y="1717072"/>
            <a:ext cx="1558834" cy="81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  <a:p>
            <a:pPr algn="ctr"/>
            <a:r>
              <a:rPr lang="en-US" sz="1200" dirty="0"/>
              <a:t>It is Not Sensitive</a:t>
            </a:r>
          </a:p>
          <a:p>
            <a:pPr algn="ctr"/>
            <a:r>
              <a:rPr lang="en-US" sz="1200" dirty="0"/>
              <a:t>It can Handle outliers</a:t>
            </a:r>
          </a:p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0CA352-FE49-A3D6-33C0-FCCC18583F0C}"/>
              </a:ext>
            </a:extLst>
          </p:cNvPr>
          <p:cNvSpPr/>
          <p:nvPr/>
        </p:nvSpPr>
        <p:spPr>
          <a:xfrm>
            <a:off x="741317" y="1855607"/>
            <a:ext cx="1942011" cy="618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Supervised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FE3E99-7426-3014-6087-66C11636CFE3}"/>
              </a:ext>
            </a:extLst>
          </p:cNvPr>
          <p:cNvCxnSpPr>
            <a:stCxn id="2" idx="2"/>
            <a:endCxn id="4" idx="3"/>
          </p:cNvCxnSpPr>
          <p:nvPr/>
        </p:nvCxnSpPr>
        <p:spPr>
          <a:xfrm flipH="1" flipV="1">
            <a:off x="2940231" y="3605459"/>
            <a:ext cx="1601460" cy="173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CAE6F21-CE04-ACE0-E1CA-200C677E3F2E}"/>
              </a:ext>
            </a:extLst>
          </p:cNvPr>
          <p:cNvSpPr/>
          <p:nvPr/>
        </p:nvSpPr>
        <p:spPr>
          <a:xfrm>
            <a:off x="8341724" y="3099959"/>
            <a:ext cx="3108960" cy="1184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-  Uses </a:t>
            </a:r>
            <a:r>
              <a:rPr lang="en-US" sz="1400" dirty="0" err="1"/>
              <a:t>Bootstraping</a:t>
            </a:r>
            <a:r>
              <a:rPr lang="en-US" sz="1400" dirty="0"/>
              <a:t> to reduce variance</a:t>
            </a:r>
          </a:p>
          <a:p>
            <a:pPr algn="ctr"/>
            <a:r>
              <a:rPr lang="en-US" sz="1400" dirty="0"/>
              <a:t>-  Each Tree’s node split done on best split points</a:t>
            </a:r>
          </a:p>
          <a:p>
            <a:pPr algn="ctr"/>
            <a:endParaRPr lang="en-IN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F15416-CF77-674D-47BB-0E9A9BC6BFF5}"/>
              </a:ext>
            </a:extLst>
          </p:cNvPr>
          <p:cNvCxnSpPr>
            <a:stCxn id="2" idx="6"/>
            <a:endCxn id="8" idx="1"/>
          </p:cNvCxnSpPr>
          <p:nvPr/>
        </p:nvCxnSpPr>
        <p:spPr>
          <a:xfrm flipV="1">
            <a:off x="6825171" y="3692142"/>
            <a:ext cx="1516553" cy="8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A1B542-EBB4-F0B4-C4C2-25B13CFC25C2}"/>
              </a:ext>
            </a:extLst>
          </p:cNvPr>
          <p:cNvCxnSpPr>
            <a:stCxn id="2" idx="1"/>
            <a:endCxn id="6" idx="3"/>
          </p:cNvCxnSpPr>
          <p:nvPr/>
        </p:nvCxnSpPr>
        <p:spPr>
          <a:xfrm flipH="1" flipV="1">
            <a:off x="2683328" y="2164762"/>
            <a:ext cx="2192771" cy="1151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978472-DE21-4D83-73A4-F71981374DE2}"/>
              </a:ext>
            </a:extLst>
          </p:cNvPr>
          <p:cNvCxnSpPr>
            <a:stCxn id="2" idx="7"/>
            <a:endCxn id="5" idx="1"/>
          </p:cNvCxnSpPr>
          <p:nvPr/>
        </p:nvCxnSpPr>
        <p:spPr>
          <a:xfrm flipV="1">
            <a:off x="6490763" y="2126375"/>
            <a:ext cx="1578819" cy="1189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5D5088C-CC21-5909-B13F-75E45EB962E2}"/>
              </a:ext>
            </a:extLst>
          </p:cNvPr>
          <p:cNvSpPr/>
          <p:nvPr/>
        </p:nvSpPr>
        <p:spPr>
          <a:xfrm>
            <a:off x="2277462" y="5127299"/>
            <a:ext cx="2264229" cy="1045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Improves Accuracy</a:t>
            </a:r>
          </a:p>
          <a:p>
            <a:pPr algn="ctr"/>
            <a:r>
              <a:rPr lang="en-US" dirty="0"/>
              <a:t>Improve Efficiency</a:t>
            </a:r>
          </a:p>
          <a:p>
            <a:pPr algn="ctr"/>
            <a:r>
              <a:rPr lang="en-US" dirty="0"/>
              <a:t>Parallelization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C76B7B-1020-0C4E-B0BC-8253A51CF43D}"/>
              </a:ext>
            </a:extLst>
          </p:cNvPr>
          <p:cNvCxnSpPr>
            <a:stCxn id="2" idx="3"/>
            <a:endCxn id="12" idx="0"/>
          </p:cNvCxnSpPr>
          <p:nvPr/>
        </p:nvCxnSpPr>
        <p:spPr>
          <a:xfrm flipH="1">
            <a:off x="3409577" y="4241477"/>
            <a:ext cx="1466522" cy="88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6EA294-8FC4-A166-F882-A422860D0F2B}"/>
              </a:ext>
            </a:extLst>
          </p:cNvPr>
          <p:cNvCxnSpPr>
            <a:stCxn id="2" idx="5"/>
          </p:cNvCxnSpPr>
          <p:nvPr/>
        </p:nvCxnSpPr>
        <p:spPr>
          <a:xfrm>
            <a:off x="6490763" y="4241477"/>
            <a:ext cx="1334978" cy="88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62A4504-1708-8523-4994-BE69C64E9282}"/>
              </a:ext>
            </a:extLst>
          </p:cNvPr>
          <p:cNvSpPr/>
          <p:nvPr/>
        </p:nvSpPr>
        <p:spPr>
          <a:xfrm>
            <a:off x="6667959" y="5127299"/>
            <a:ext cx="2803245" cy="1045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u="sng" dirty="0">
                <a:solidFill>
                  <a:schemeClr val="tx1"/>
                </a:solidFill>
              </a:rPr>
              <a:t>METRICS</a:t>
            </a:r>
          </a:p>
          <a:p>
            <a:pPr algn="ctr"/>
            <a:r>
              <a:rPr lang="en-US" sz="1400" dirty="0" err="1"/>
              <a:t>Accuracy,Precision</a:t>
            </a:r>
            <a:r>
              <a:rPr lang="en-US" sz="1400" dirty="0"/>
              <a:t>,</a:t>
            </a:r>
          </a:p>
          <a:p>
            <a:pPr algn="ctr"/>
            <a:r>
              <a:rPr lang="en-US" sz="1400" dirty="0"/>
              <a:t>Recall,F1 score.</a:t>
            </a:r>
          </a:p>
          <a:p>
            <a:pPr algn="ctr"/>
            <a:r>
              <a:rPr lang="en-US" sz="1400" dirty="0"/>
              <a:t>MSE,MAE,MAPE,RMSE</a:t>
            </a:r>
            <a:endParaRPr lang="en-IN" sz="1400" dirty="0"/>
          </a:p>
        </p:txBody>
      </p:sp>
      <p:sp>
        <p:nvSpPr>
          <p:cNvPr id="16" name="Rounded Rectangle 76">
            <a:extLst>
              <a:ext uri="{FF2B5EF4-FFF2-40B4-BE49-F238E27FC236}">
                <a16:creationId xmlns:a16="http://schemas.microsoft.com/office/drawing/2014/main" id="{2DAE095F-A98F-5636-5AE5-DFF6A14163E8}"/>
              </a:ext>
            </a:extLst>
          </p:cNvPr>
          <p:cNvSpPr/>
          <p:nvPr/>
        </p:nvSpPr>
        <p:spPr>
          <a:xfrm>
            <a:off x="3613140" y="805568"/>
            <a:ext cx="1402080" cy="122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u="sng" dirty="0">
                <a:solidFill>
                  <a:schemeClr val="tx1"/>
                </a:solidFill>
              </a:rPr>
              <a:t>Parameters</a:t>
            </a:r>
          </a:p>
          <a:p>
            <a:pPr algn="ctr"/>
            <a:r>
              <a:rPr lang="en-US" sz="1600" dirty="0" err="1"/>
              <a:t>n_estimators</a:t>
            </a:r>
            <a:endParaRPr lang="en-US" sz="16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8D8C81-1E3E-F323-AEB6-EB174A2501E4}"/>
              </a:ext>
            </a:extLst>
          </p:cNvPr>
          <p:cNvCxnSpPr/>
          <p:nvPr/>
        </p:nvCxnSpPr>
        <p:spPr>
          <a:xfrm flipH="1" flipV="1">
            <a:off x="4429398" y="2026161"/>
            <a:ext cx="915030" cy="111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B0A9C3-314F-423E-ACB6-1D02B899077F}"/>
              </a:ext>
            </a:extLst>
          </p:cNvPr>
          <p:cNvCxnSpPr/>
          <p:nvPr/>
        </p:nvCxnSpPr>
        <p:spPr>
          <a:xfrm flipV="1">
            <a:off x="5841081" y="2164761"/>
            <a:ext cx="547745" cy="978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81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125CBF-9495-354D-23C3-EE040A30B036}"/>
              </a:ext>
            </a:extLst>
          </p:cNvPr>
          <p:cNvSpPr/>
          <p:nvPr/>
        </p:nvSpPr>
        <p:spPr>
          <a:xfrm>
            <a:off x="390617" y="550415"/>
            <a:ext cx="1935332" cy="15713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Hypeparameter</a:t>
            </a:r>
            <a:endParaRPr lang="en-IN" b="1" dirty="0"/>
          </a:p>
          <a:p>
            <a:pPr algn="ctr"/>
            <a:r>
              <a:rPr lang="en-IN" dirty="0"/>
              <a:t>Higher Complexity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BCE555-AEC7-0AE7-2B6A-492B4BE2C8BF}"/>
              </a:ext>
            </a:extLst>
          </p:cNvPr>
          <p:cNvSpPr/>
          <p:nvPr/>
        </p:nvSpPr>
        <p:spPr>
          <a:xfrm>
            <a:off x="8642685" y="3083836"/>
            <a:ext cx="2586789" cy="119112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Parameter</a:t>
            </a:r>
          </a:p>
          <a:p>
            <a:pPr algn="ctr"/>
            <a:r>
              <a:rPr lang="en-IN" dirty="0"/>
              <a:t>Coefficients of  Independent Variables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16B515-27CD-0AB5-D5B9-C9D74FF02D23}"/>
              </a:ext>
            </a:extLst>
          </p:cNvPr>
          <p:cNvSpPr/>
          <p:nvPr/>
        </p:nvSpPr>
        <p:spPr>
          <a:xfrm>
            <a:off x="4204938" y="101559"/>
            <a:ext cx="1840831" cy="98659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Supervised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26F7BD-E9D1-01D7-114A-04D009A85263}"/>
              </a:ext>
            </a:extLst>
          </p:cNvPr>
          <p:cNvSpPr/>
          <p:nvPr/>
        </p:nvSpPr>
        <p:spPr>
          <a:xfrm>
            <a:off x="4515577" y="1754711"/>
            <a:ext cx="1227221" cy="9865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Regression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6887AC-A171-2500-D205-9D84915EFB7F}"/>
              </a:ext>
            </a:extLst>
          </p:cNvPr>
          <p:cNvSpPr/>
          <p:nvPr/>
        </p:nvSpPr>
        <p:spPr>
          <a:xfrm>
            <a:off x="4323071" y="4722633"/>
            <a:ext cx="1612232" cy="6617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DBCA35-EBDD-47FD-A395-656FFE86F9B0}"/>
              </a:ext>
            </a:extLst>
          </p:cNvPr>
          <p:cNvSpPr/>
          <p:nvPr/>
        </p:nvSpPr>
        <p:spPr>
          <a:xfrm>
            <a:off x="4295175" y="5604175"/>
            <a:ext cx="1660358" cy="118964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MSE</a:t>
            </a:r>
          </a:p>
          <a:p>
            <a:pPr algn="ctr"/>
            <a:r>
              <a:rPr lang="en-IN" dirty="0"/>
              <a:t>RMSE</a:t>
            </a:r>
          </a:p>
          <a:p>
            <a:pPr algn="ctr"/>
            <a:r>
              <a:rPr lang="en-IN" dirty="0"/>
              <a:t>MSPE</a:t>
            </a:r>
          </a:p>
          <a:p>
            <a:pPr algn="ctr"/>
            <a:r>
              <a:rPr lang="en-IN" dirty="0"/>
              <a:t>MAPE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2B471D-C880-48F3-744A-7A102D371CB1}"/>
              </a:ext>
            </a:extLst>
          </p:cNvPr>
          <p:cNvSpPr/>
          <p:nvPr/>
        </p:nvSpPr>
        <p:spPr>
          <a:xfrm>
            <a:off x="962526" y="3188369"/>
            <a:ext cx="1840831" cy="13405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Slope</a:t>
            </a:r>
          </a:p>
          <a:p>
            <a:pPr algn="ctr"/>
            <a:r>
              <a:rPr lang="en-IN" dirty="0"/>
              <a:t>Y=</a:t>
            </a:r>
            <a:r>
              <a:rPr lang="en-IN" dirty="0" err="1"/>
              <a:t>mx+c</a:t>
            </a:r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6967F6-05BB-F420-08B3-074628E84B4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25949" y="1336089"/>
            <a:ext cx="1478911" cy="2179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3277DE-55A4-ECD2-B5EF-0E6378D851EB}"/>
              </a:ext>
            </a:extLst>
          </p:cNvPr>
          <p:cNvCxnSpPr>
            <a:cxnSpLocks/>
            <a:stCxn id="6" idx="1"/>
            <a:endCxn id="135" idx="6"/>
          </p:cNvCxnSpPr>
          <p:nvPr/>
        </p:nvCxnSpPr>
        <p:spPr>
          <a:xfrm flipH="1" flipV="1">
            <a:off x="6436309" y="3672220"/>
            <a:ext cx="2206376" cy="7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EB2E6A-670F-5242-0F5A-3039B2BB4EDA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803357" y="3515557"/>
            <a:ext cx="1046163" cy="343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691D36-0E0F-E56F-92F6-13DF4354C103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H="1" flipV="1">
            <a:off x="5125354" y="1088149"/>
            <a:ext cx="3834" cy="666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40D0743-63EA-1314-CC97-92C7DDD19702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129187" y="4349663"/>
            <a:ext cx="1" cy="372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991B29-D4B7-AF0C-8B4E-3F29EE48CA4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5125354" y="5384369"/>
            <a:ext cx="3833" cy="219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F06C39E-AAFA-B0C9-4710-82C3C125D5D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129188" y="2741301"/>
            <a:ext cx="0" cy="267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3024E0E-3CF9-1AFD-A05C-E83652B57BF6}"/>
                  </a:ext>
                </a:extLst>
              </p14:cNvPr>
              <p14:cNvContentPartPr/>
              <p14:nvPr/>
            </p14:nvContentPartPr>
            <p14:xfrm>
              <a:off x="1562005" y="1197993"/>
              <a:ext cx="360" cy="3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3024E0E-3CF9-1AFD-A05C-E83652B57B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4365" y="1090353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35" name="Oval 134">
            <a:extLst>
              <a:ext uri="{FF2B5EF4-FFF2-40B4-BE49-F238E27FC236}">
                <a16:creationId xmlns:a16="http://schemas.microsoft.com/office/drawing/2014/main" id="{F494977C-2795-C37E-F9A8-283C96C0FAD8}"/>
              </a:ext>
            </a:extLst>
          </p:cNvPr>
          <p:cNvSpPr/>
          <p:nvPr/>
        </p:nvSpPr>
        <p:spPr>
          <a:xfrm>
            <a:off x="3781888" y="3069481"/>
            <a:ext cx="2654421" cy="120547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Linear Regression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09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D87EBCC-D1CD-7980-1660-4CA5A9579306}"/>
              </a:ext>
            </a:extLst>
          </p:cNvPr>
          <p:cNvSpPr/>
          <p:nvPr/>
        </p:nvSpPr>
        <p:spPr>
          <a:xfrm>
            <a:off x="3917424" y="332912"/>
            <a:ext cx="3488924" cy="17666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Hypermeters:</a:t>
            </a:r>
          </a:p>
          <a:p>
            <a:pPr algn="ctr"/>
            <a:r>
              <a:rPr lang="en-IN" dirty="0"/>
              <a:t>Kernel/C/gamma/</a:t>
            </a:r>
          </a:p>
          <a:p>
            <a:pPr algn="ctr"/>
            <a:r>
              <a:rPr lang="en-IN" dirty="0"/>
              <a:t>Parameter:</a:t>
            </a:r>
          </a:p>
          <a:p>
            <a:pPr algn="ctr"/>
            <a:r>
              <a:rPr lang="en-IN" dirty="0"/>
              <a:t>svc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48D2906-4456-EAB1-04F8-96C86B30E470}"/>
              </a:ext>
            </a:extLst>
          </p:cNvPr>
          <p:cNvSpPr/>
          <p:nvPr/>
        </p:nvSpPr>
        <p:spPr>
          <a:xfrm>
            <a:off x="7789939" y="1422646"/>
            <a:ext cx="1748901" cy="7989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Supervised learning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949A39-A5B5-F8F4-3C06-96FF6BCBA8E8}"/>
              </a:ext>
            </a:extLst>
          </p:cNvPr>
          <p:cNvSpPr/>
          <p:nvPr/>
        </p:nvSpPr>
        <p:spPr>
          <a:xfrm>
            <a:off x="7225467" y="3781888"/>
            <a:ext cx="1128944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overfit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66CD33-050F-DB78-17E5-EBD38D5B0CB8}"/>
              </a:ext>
            </a:extLst>
          </p:cNvPr>
          <p:cNvSpPr/>
          <p:nvPr/>
        </p:nvSpPr>
        <p:spPr>
          <a:xfrm>
            <a:off x="8081423" y="2632229"/>
            <a:ext cx="2101047" cy="10298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Classification/Regression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3968F9-CC60-D2B6-CF2E-6D84706EA4D1}"/>
              </a:ext>
            </a:extLst>
          </p:cNvPr>
          <p:cNvSpPr/>
          <p:nvPr/>
        </p:nvSpPr>
        <p:spPr>
          <a:xfrm>
            <a:off x="4504460" y="2879204"/>
            <a:ext cx="2304495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Support Vector Machines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1AD643-25B6-A86B-7B27-0A90C2877D29}"/>
              </a:ext>
            </a:extLst>
          </p:cNvPr>
          <p:cNvSpPr/>
          <p:nvPr/>
        </p:nvSpPr>
        <p:spPr>
          <a:xfrm>
            <a:off x="8982505" y="5282214"/>
            <a:ext cx="2689934" cy="12428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Soft Margin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3702B-9169-77FB-35B3-BADB766C6C07}"/>
              </a:ext>
            </a:extLst>
          </p:cNvPr>
          <p:cNvSpPr/>
          <p:nvPr/>
        </p:nvSpPr>
        <p:spPr>
          <a:xfrm>
            <a:off x="519562" y="2608125"/>
            <a:ext cx="2807563" cy="20640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Classification:</a:t>
            </a:r>
          </a:p>
          <a:p>
            <a:pPr algn="ctr"/>
            <a:r>
              <a:rPr lang="en-IN" dirty="0"/>
              <a:t>Accuracy/Recall/Precision</a:t>
            </a:r>
          </a:p>
          <a:p>
            <a:pPr algn="ctr"/>
            <a:r>
              <a:rPr lang="en-IN" dirty="0"/>
              <a:t>Regression:</a:t>
            </a:r>
          </a:p>
          <a:p>
            <a:pPr algn="ctr"/>
            <a:r>
              <a:rPr lang="en-IN" dirty="0"/>
              <a:t>R2 score/Adjusted R2/MSE</a:t>
            </a:r>
          </a:p>
          <a:p>
            <a:pPr algn="ctr"/>
            <a:r>
              <a:rPr lang="en-IN" dirty="0"/>
              <a:t>/RMSE/MAE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E7B03D-660C-DFEE-F118-5FB669F639D0}"/>
              </a:ext>
            </a:extLst>
          </p:cNvPr>
          <p:cNvSpPr/>
          <p:nvPr/>
        </p:nvSpPr>
        <p:spPr>
          <a:xfrm>
            <a:off x="4713086" y="4825014"/>
            <a:ext cx="156247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Support linear &amp; non linear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2094FC-6C80-EF50-9577-13870E47EC9E}"/>
              </a:ext>
            </a:extLst>
          </p:cNvPr>
          <p:cNvSpPr/>
          <p:nvPr/>
        </p:nvSpPr>
        <p:spPr>
          <a:xfrm>
            <a:off x="1788632" y="949056"/>
            <a:ext cx="1145219" cy="6391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Sensitive to outliers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39617D-76D0-35FE-42F6-F0DA09558E4A}"/>
              </a:ext>
            </a:extLst>
          </p:cNvPr>
          <p:cNvSpPr/>
          <p:nvPr/>
        </p:nvSpPr>
        <p:spPr>
          <a:xfrm>
            <a:off x="8353668" y="4891597"/>
            <a:ext cx="1118587" cy="213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Solution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5CA54F-ADA8-DF8F-2B6D-49ADEF3EB2EC}"/>
              </a:ext>
            </a:extLst>
          </p:cNvPr>
          <p:cNvCxnSpPr>
            <a:stCxn id="6" idx="0"/>
            <a:endCxn id="2" idx="4"/>
          </p:cNvCxnSpPr>
          <p:nvPr/>
        </p:nvCxnSpPr>
        <p:spPr>
          <a:xfrm flipV="1">
            <a:off x="5656708" y="2099569"/>
            <a:ext cx="5178" cy="779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9D5FA6-34F7-2F6D-3988-B84A7D69C70D}"/>
              </a:ext>
            </a:extLst>
          </p:cNvPr>
          <p:cNvCxnSpPr>
            <a:endCxn id="3" idx="3"/>
          </p:cNvCxnSpPr>
          <p:nvPr/>
        </p:nvCxnSpPr>
        <p:spPr>
          <a:xfrm flipV="1">
            <a:off x="6693546" y="2104627"/>
            <a:ext cx="1352514" cy="1006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58092C-2DBC-0C7C-DF57-1C361ECD3693}"/>
              </a:ext>
            </a:extLst>
          </p:cNvPr>
          <p:cNvCxnSpPr/>
          <p:nvPr/>
        </p:nvCxnSpPr>
        <p:spPr>
          <a:xfrm>
            <a:off x="6693546" y="3551068"/>
            <a:ext cx="676257" cy="514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5DA3D4-DA70-0775-05F2-A2DC59E37AE1}"/>
              </a:ext>
            </a:extLst>
          </p:cNvPr>
          <p:cNvCxnSpPr/>
          <p:nvPr/>
        </p:nvCxnSpPr>
        <p:spPr>
          <a:xfrm>
            <a:off x="5656707" y="3808520"/>
            <a:ext cx="0" cy="1083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FBD2D0-828B-2AF9-F9B7-25405ED19B70}"/>
              </a:ext>
            </a:extLst>
          </p:cNvPr>
          <p:cNvCxnSpPr>
            <a:stCxn id="8" idx="3"/>
            <a:endCxn id="6" idx="2"/>
          </p:cNvCxnSpPr>
          <p:nvPr/>
        </p:nvCxnSpPr>
        <p:spPr>
          <a:xfrm flipV="1">
            <a:off x="3327125" y="3336404"/>
            <a:ext cx="1177335" cy="303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E474A1-ADAA-313C-3E41-6D8E24211FF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977248" y="1466417"/>
            <a:ext cx="1864697" cy="154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E295B5-31D0-5710-77C2-0D3860E22A2E}"/>
              </a:ext>
            </a:extLst>
          </p:cNvPr>
          <p:cNvCxnSpPr>
            <a:cxnSpLocks/>
          </p:cNvCxnSpPr>
          <p:nvPr/>
        </p:nvCxnSpPr>
        <p:spPr>
          <a:xfrm flipH="1" flipV="1">
            <a:off x="8884851" y="5160135"/>
            <a:ext cx="393932" cy="27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38A6FB-5631-0F30-1601-FB47132199A6}"/>
              </a:ext>
            </a:extLst>
          </p:cNvPr>
          <p:cNvCxnSpPr>
            <a:stCxn id="4" idx="5"/>
          </p:cNvCxnSpPr>
          <p:nvPr/>
        </p:nvCxnSpPr>
        <p:spPr>
          <a:xfrm>
            <a:off x="8189081" y="4562377"/>
            <a:ext cx="315509" cy="329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65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301</Words>
  <Application>Microsoft Office PowerPoint</Application>
  <PresentationFormat>Widescreen</PresentationFormat>
  <Paragraphs>91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narendarveerla26@outlook.com</dc:creator>
  <cp:lastModifiedBy>narendarveerla26@outlook.com</cp:lastModifiedBy>
  <cp:revision>3</cp:revision>
  <dcterms:created xsi:type="dcterms:W3CDTF">2022-09-15T12:03:20Z</dcterms:created>
  <dcterms:modified xsi:type="dcterms:W3CDTF">2022-09-15T14:21:40Z</dcterms:modified>
</cp:coreProperties>
</file>