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79" r:id="rId4"/>
    <p:sldId id="290" r:id="rId5"/>
    <p:sldId id="257" r:id="rId6"/>
    <p:sldId id="260" r:id="rId7"/>
    <p:sldId id="306" r:id="rId8"/>
    <p:sldId id="307" r:id="rId9"/>
    <p:sldId id="305" r:id="rId10"/>
    <p:sldId id="308" r:id="rId11"/>
    <p:sldId id="298" r:id="rId12"/>
    <p:sldId id="299" r:id="rId13"/>
    <p:sldId id="300" r:id="rId14"/>
    <p:sldId id="303" r:id="rId15"/>
    <p:sldId id="301" r:id="rId16"/>
    <p:sldId id="302" r:id="rId17"/>
    <p:sldId id="310" r:id="rId18"/>
    <p:sldId id="311" r:id="rId19"/>
    <p:sldId id="312" r:id="rId20"/>
    <p:sldId id="314" r:id="rId21"/>
    <p:sldId id="293" r:id="rId22"/>
    <p:sldId id="284" r:id="rId23"/>
    <p:sldId id="309" r:id="rId24"/>
    <p:sldId id="285" r:id="rId25"/>
    <p:sldId id="280" r:id="rId26"/>
  </p:sldIdLst>
  <p:sldSz cx="13004800" cy="9753600"/>
  <p:notesSz cx="6858000" cy="9144000"/>
  <p:defaultTextStyle>
    <a:defPPr>
      <a:defRPr lang="en-US"/>
    </a:defPPr>
    <a:lvl1pPr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1pPr>
    <a:lvl2pPr marL="457200" indent="-2286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2pPr>
    <a:lvl3pPr marL="914400" indent="-4572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3pPr>
    <a:lvl4pPr marL="1371600" indent="-6858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4pPr>
    <a:lvl5pPr marL="1828800" indent="-9144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/>
    <p:restoredTop sz="94560"/>
  </p:normalViewPr>
  <p:slideViewPr>
    <p:cSldViewPr snapToGrid="0" snapToObjects="1">
      <p:cViewPr varScale="1">
        <p:scale>
          <a:sx n="84" d="100"/>
          <a:sy n="84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7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Shape 118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venir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ＭＳ Ｐゴシック" charset="0"/>
        <a:cs typeface="Avenir Roman"/>
        <a:sym typeface="Avenir Roman" charset="0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5pPr>
    <a:lvl6pPr indent="11430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51ECD-338F-444F-87DF-31E6AF7D03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4216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13"/>
          </p:nvPr>
        </p:nvSpPr>
        <p:spPr>
          <a:xfrm>
            <a:off x="-1" y="1219199"/>
            <a:ext cx="13004801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2E6CF-DB6E-474E-BF17-235AF7B480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84557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1E0D8-1EAC-7948-A192-1ADEFA8D04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11704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85706" y="3962400"/>
            <a:ext cx="11433388" cy="182880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3EB03-E2F0-274B-8DE4-6C1980426F4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07784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023946" y="1801706"/>
            <a:ext cx="5080001" cy="613664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85706" y="2181013"/>
            <a:ext cx="5140961" cy="26280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5706" y="4802293"/>
            <a:ext cx="5140961" cy="27161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17744-6193-CE4C-9FA0-F83CF174BA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243910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785706" y="1408853"/>
            <a:ext cx="11433388" cy="1828801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4658B-6B7E-5A41-8FD3-F30B9249ED7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93528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785706" y="1408853"/>
            <a:ext cx="11433388" cy="1828801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85706" y="3298613"/>
            <a:ext cx="11433388" cy="4287521"/>
          </a:xfrm>
          <a:prstGeom prst="rect">
            <a:avLst/>
          </a:prstGeom>
        </p:spPr>
        <p:txBody>
          <a:bodyPr anchor="ctr"/>
          <a:lstStyle>
            <a:lvl1pPr marL="43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6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70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233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97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7D89C-9583-C541-A6C9-3577E2B130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193195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7023946" y="2980266"/>
            <a:ext cx="5080001" cy="491066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785706" y="1408853"/>
            <a:ext cx="11433388" cy="1828801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5706" y="3298613"/>
            <a:ext cx="5337388" cy="4287521"/>
          </a:xfrm>
          <a:prstGeom prst="rect">
            <a:avLst/>
          </a:prstGeom>
        </p:spPr>
        <p:txBody>
          <a:bodyPr anchor="ctr"/>
          <a:lstStyle>
            <a:lvl1pPr marL="43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6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70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233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97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124AE-6B96-4B45-BA9D-2BA009E2B9A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3735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85706" y="2248746"/>
            <a:ext cx="11433388" cy="5256108"/>
          </a:xfrm>
          <a:prstGeom prst="rect">
            <a:avLst/>
          </a:prstGeom>
        </p:spPr>
        <p:txBody>
          <a:bodyPr anchor="ctr"/>
          <a:lstStyle>
            <a:lvl1pPr marL="43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6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70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233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97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ABEA6-586E-734D-AAE4-CB3E790FCF7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786788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/>
          <p:cNvSpPr txBox="1"/>
          <p:nvPr/>
        </p:nvSpPr>
        <p:spPr>
          <a:xfrm>
            <a:off x="6026150" y="4546600"/>
            <a:ext cx="952500" cy="660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r>
              <a:rPr lang="en-US" altLang="x-none">
                <a:effectLst>
                  <a:outerShdw blurRad="38100" dist="38100" dir="2700000" algn="tl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84" name="Image"/>
          <p:cNvSpPr>
            <a:spLocks noGrp="1"/>
          </p:cNvSpPr>
          <p:nvPr>
            <p:ph type="pic" sz="half" idx="13"/>
          </p:nvPr>
        </p:nvSpPr>
        <p:spPr>
          <a:xfrm>
            <a:off x="643466" y="1727199"/>
            <a:ext cx="7559041" cy="611632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85" name="Image"/>
          <p:cNvSpPr>
            <a:spLocks noGrp="1"/>
          </p:cNvSpPr>
          <p:nvPr>
            <p:ph type="pic" sz="quarter" idx="14"/>
          </p:nvPr>
        </p:nvSpPr>
        <p:spPr>
          <a:xfrm>
            <a:off x="8426026" y="4842933"/>
            <a:ext cx="3948855" cy="295994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86" name="Image"/>
          <p:cNvSpPr>
            <a:spLocks noGrp="1"/>
          </p:cNvSpPr>
          <p:nvPr>
            <p:ph type="pic" sz="quarter" idx="15"/>
          </p:nvPr>
        </p:nvSpPr>
        <p:spPr>
          <a:xfrm>
            <a:off x="8406844" y="1713653"/>
            <a:ext cx="3987219" cy="298903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16"/>
          </p:nvPr>
        </p:nvSpPr>
        <p:spPr>
          <a:xfrm>
            <a:off x="12612688" y="8220075"/>
            <a:ext cx="236537" cy="239713"/>
          </a:xfrm>
        </p:spPr>
        <p:txBody>
          <a:bodyPr/>
          <a:lstStyle>
            <a:lvl1pPr>
              <a:defRPr/>
            </a:lvl1pPr>
          </a:lstStyle>
          <a:p>
            <a:fld id="{79F4F612-2593-EA4B-BC1F-68C70AB50E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41465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3386" y="6001173"/>
            <a:ext cx="10464802" cy="38926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2200" i="1"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3386" y="4396546"/>
            <a:ext cx="10464802" cy="56236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defRPr sz="3400">
                <a:solidFill>
                  <a:srgbClr val="FFFFFF"/>
                </a:solidFill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92D37-A35C-3B40-A93E-991A3DEC24E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4554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85813" y="2174875"/>
            <a:ext cx="11433175" cy="2627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85813" y="4870450"/>
            <a:ext cx="11433175" cy="11779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1100" y="8220075"/>
            <a:ext cx="236538" cy="239713"/>
          </a:xfrm>
          <a:prstGeom prst="rect">
            <a:avLst/>
          </a:prstGeom>
          <a:ln w="3175">
            <a:miter lim="400000"/>
          </a:ln>
        </p:spPr>
        <p:txBody>
          <a:bodyPr vert="horz" wrap="none" lIns="27093" tIns="27093" rIns="27093" bIns="27093" numCol="1" anchor="t" anchorCtr="0" compatLnSpc="1">
            <a:prstTxWarp prst="textNoShape">
              <a:avLst/>
            </a:prstTxWarp>
            <a:normAutofit/>
          </a:bodyPr>
          <a:lstStyle>
            <a:lvl1pPr algn="r" hangingPunct="0">
              <a:defRPr sz="1200" b="1">
                <a:latin typeface="Helvetica Neue" charset="0"/>
                <a:sym typeface="Helvetica Neue" charset="0"/>
              </a:defRPr>
            </a:lvl1pPr>
          </a:lstStyle>
          <a:p>
            <a:fld id="{9913DA57-A54D-0D44-AB35-B0EAEBD6C81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transition spd="med"/>
  <p:txStyles>
    <p:titleStyle>
      <a:lvl1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1pPr>
      <a:lvl2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2pPr>
      <a:lvl3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3pPr>
      <a:lvl4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4pPr>
      <a:lvl5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9pPr>
    </p:titleStyle>
    <p:bodyStyle>
      <a:lvl1pPr marL="342900" indent="-3429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1pPr>
      <a:lvl2pPr marL="742950" indent="-51435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2pPr>
      <a:lvl3pPr marL="1143000" indent="-6858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3pPr>
      <a:lvl4pPr marL="1600200" indent="-9144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4pPr>
      <a:lvl5pPr marL="2057400" indent="-11430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9pPr>
    </p:bodyStyle>
    <p:otherStyle>
      <a:lvl1pPr marL="0" marR="0" indent="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ccelebrate…"/>
          <p:cNvSpPr txBox="1"/>
          <p:nvPr/>
        </p:nvSpPr>
        <p:spPr>
          <a:xfrm>
            <a:off x="1373250" y="795412"/>
            <a:ext cx="10258301" cy="74413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algn="ctr" fontAlgn="auto" hangingPunct="0">
              <a:spcBef>
                <a:spcPts val="0"/>
              </a:spcBef>
              <a:spcAft>
                <a:spcPts val="2400"/>
              </a:spcAft>
              <a:defRPr sz="102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sz="10200" kern="0" dirty="0" smtClean="0">
                <a:latin typeface="+mj-lt"/>
                <a:ea typeface="+mj-ea"/>
                <a:cs typeface="+mj-cs"/>
                <a:sym typeface="Book Antiqua"/>
              </a:rPr>
              <a:t>Accelebrate</a:t>
            </a:r>
            <a:endParaRPr lang="en-US" sz="10200" kern="0" dirty="0" smtClean="0">
              <a:latin typeface="+mj-lt"/>
              <a:ea typeface="+mj-ea"/>
              <a:cs typeface="+mj-cs"/>
              <a:sym typeface="Book Antiqua"/>
            </a:endParaRPr>
          </a:p>
          <a:p>
            <a:pPr algn="ctr" fontAlgn="auto" hangingPunct="0">
              <a:spcBef>
                <a:spcPts val="0"/>
              </a:spcBef>
              <a:spcAft>
                <a:spcPts val="2400"/>
              </a:spcAft>
              <a:defRPr sz="102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lang="en-US" sz="10200" kern="0" dirty="0" smtClean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rPr>
              <a:t>Webinar</a:t>
            </a:r>
            <a:endParaRPr sz="10200" kern="0" dirty="0">
              <a:solidFill>
                <a:srgbClr val="EE903C"/>
              </a:solidFill>
              <a:latin typeface="+mj-lt"/>
              <a:ea typeface="+mj-ea"/>
              <a:cs typeface="+mj-cs"/>
              <a:sym typeface="Book Antiqua"/>
            </a:endParaRP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60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lang="en-US" sz="6000" kern="0" dirty="0" smtClean="0">
                <a:latin typeface="+mj-lt"/>
                <a:ea typeface="+mj-ea"/>
                <a:cs typeface="+mj-cs"/>
                <a:sym typeface="Book Antiqua"/>
              </a:rPr>
              <a:t>Getting Started with Machine Learning using Python and Visual Studio Code!</a:t>
            </a: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60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lang="en-US" sz="2800" kern="0" dirty="0" smtClean="0">
                <a:latin typeface="+mj-lt"/>
                <a:ea typeface="+mj-ea"/>
                <a:cs typeface="+mj-cs"/>
                <a:sym typeface="Book Antiqua"/>
              </a:rPr>
              <a:t/>
            </a:r>
            <a:br>
              <a:rPr lang="en-US" sz="2800" kern="0" dirty="0" smtClean="0">
                <a:latin typeface="+mj-lt"/>
                <a:ea typeface="+mj-ea"/>
                <a:cs typeface="+mj-cs"/>
                <a:sym typeface="Book Antiqua"/>
              </a:rPr>
            </a:br>
            <a:r>
              <a:rPr lang="en-US" sz="2800" kern="0" dirty="0" smtClean="0">
                <a:latin typeface="+mj-lt"/>
                <a:ea typeface="+mj-ea"/>
                <a:cs typeface="+mj-cs"/>
                <a:sym typeface="Book Antiqua"/>
              </a:rPr>
              <a:t>Presenter: Eric Greene (eric@t4d.io)</a:t>
            </a:r>
            <a:endParaRPr sz="2800" kern="0" dirty="0">
              <a:solidFill>
                <a:srgbClr val="EE903D"/>
              </a:solidFill>
              <a:latin typeface="+mj-lt"/>
              <a:ea typeface="+mj-ea"/>
              <a:cs typeface="+mj-cs"/>
              <a:sym typeface="Book Antiqua"/>
            </a:endParaRPr>
          </a:p>
        </p:txBody>
      </p:sp>
      <p:sp>
        <p:nvSpPr>
          <p:cNvPr id="121" name="Line"/>
          <p:cNvSpPr/>
          <p:nvPr/>
        </p:nvSpPr>
        <p:spPr>
          <a:xfrm>
            <a:off x="3175000" y="4365200"/>
            <a:ext cx="6654800" cy="0"/>
          </a:xfrm>
          <a:prstGeom prst="line">
            <a:avLst/>
          </a:prstGeom>
          <a:ln w="3175">
            <a:solidFill>
              <a:srgbClr val="FBB73B"/>
            </a:solidFill>
            <a:miter lim="400000"/>
          </a:ln>
        </p:spPr>
        <p:txBody>
          <a:bodyPr lIns="27093" tIns="27093" rIns="27093" bIns="27093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3400"/>
            </a:pPr>
            <a:endParaRPr sz="3400" kern="0">
              <a:effectLst>
                <a:outerShdw blurRad="50800" dist="38100" dir="5400000" rotWithShape="0">
                  <a:srgbClr val="000000"/>
                </a:outerShdw>
              </a:effectLst>
              <a:latin typeface="+mn-lt"/>
              <a:ea typeface="+mn-ea"/>
              <a:sym typeface="Helvetica Neue Light"/>
            </a:endParaRPr>
          </a:p>
        </p:txBody>
      </p:sp>
      <p:sp>
        <p:nvSpPr>
          <p:cNvPr id="122" name="Rectangle"/>
          <p:cNvSpPr>
            <a:spLocks noChangeArrowheads="1"/>
          </p:cNvSpPr>
          <p:nvPr/>
        </p:nvSpPr>
        <p:spPr bwMode="auto">
          <a:xfrm>
            <a:off x="-14288" y="873918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43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3176585" y="298120"/>
            <a:ext cx="6651624" cy="1335418"/>
            <a:chOff x="1427884" y="-8271"/>
            <a:chExt cx="6652922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1615762" y="-8271"/>
              <a:ext cx="6277195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Getting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Started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Why Python?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This is a fair question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Python is a good language but many other languages work as well if not better than Python in general, so why Python?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Python is relatively easy to learn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Numerous scientific packages exist for it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Great for running short programs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418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1767835" y="298120"/>
            <a:ext cx="9469152" cy="1335418"/>
            <a:chOff x="18859" y="-8271"/>
            <a:chExt cx="947099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18859" y="-8271"/>
              <a:ext cx="947099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Anaconda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Distribution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Anaconda is a special distribution of Python targeted towards the machine learning and larger data science community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Anaconda comes with numerous packages and tooling pre-installed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Tooling such as </a:t>
            </a:r>
            <a:r>
              <a:rPr lang="en-US" altLang="x-none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Jupyter</a:t>
            </a: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Notebooks and </a:t>
            </a:r>
            <a:r>
              <a:rPr lang="en-US" altLang="x-none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Spyder</a:t>
            </a: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are provided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Packages 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such as 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numpy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and 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matplotlib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are pre-installed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Conda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package and environment manager</a:t>
            </a:r>
            <a:endParaRPr lang="en-US" altLang="x-none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26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1767835" y="298120"/>
            <a:ext cx="9469152" cy="1335418"/>
            <a:chOff x="18859" y="-8271"/>
            <a:chExt cx="947099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18859" y="-8271"/>
              <a:ext cx="947099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Anaconda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Distribution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Spyder</a:t>
            </a:r>
            <a:endParaRPr lang="en-US" altLang="x-none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"Scientific Python Development Environment"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Provides advanced editing, interactive testing, debugging, and introspection layers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Providers a numeric computing environment including 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IPython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, 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NumPy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, 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SciPy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and 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matplotlib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Link: https://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github.com/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spyder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-ide/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spyder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745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1767835" y="298120"/>
            <a:ext cx="9469152" cy="1335418"/>
            <a:chOff x="18859" y="-8271"/>
            <a:chExt cx="947099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18859" y="-8271"/>
              <a:ext cx="947099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Anaconda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Distribution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Jupyter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Notebook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"open-source </a:t>
            </a: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web application that allows you to create and share documents that contain live code, equations, visualizations and narrative 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text"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Supports 40 languages including Python and R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Notebooks can be shared via email, 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DropBox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, GitHub, etc</a:t>
            </a:r>
            <a:r>
              <a:rPr lang="mr-IN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…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Produce rich, interactive output such as HTML, images, etc</a:t>
            </a:r>
            <a:r>
              <a:rPr lang="mr-IN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…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Link: http://</a:t>
            </a:r>
            <a:r>
              <a:rPr lang="en-US" altLang="x-none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jupyter.org</a:t>
            </a: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/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18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1767835" y="298120"/>
            <a:ext cx="9469152" cy="1335418"/>
            <a:chOff x="18859" y="-8271"/>
            <a:chExt cx="947099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18859" y="-8271"/>
              <a:ext cx="947099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Anaconda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Distribution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Conda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Package and Environment Manager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PIP </a:t>
            </a:r>
            <a:r>
              <a:rPr lang="mr-IN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–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Python Package Index</a:t>
            </a:r>
          </a:p>
          <a:p>
            <a:pPr marL="1250950" lvl="2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Default Package Manager Distributed with Python</a:t>
            </a:r>
          </a:p>
          <a:p>
            <a:pPr marL="1250950" lvl="2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PIP installs packages globally only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Conda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and PIP ships with Anaconda</a:t>
            </a:r>
          </a:p>
          <a:p>
            <a:pPr marL="1250950" lvl="2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Conda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manages packages</a:t>
            </a:r>
          </a:p>
          <a:p>
            <a:pPr marL="1250950" lvl="2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Conda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manages environments, packages per environment not globally</a:t>
            </a: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138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2515640" y="298120"/>
            <a:ext cx="7973551" cy="1335418"/>
            <a:chOff x="766811" y="-8271"/>
            <a:chExt cx="7975105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766811" y="-8271"/>
              <a:ext cx="7975105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Visual Studio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Code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Very popular, cross-platform text editor built on the Electron framework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Used for building application in many languages including Python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Has a rich extension system which expands the functionality of the Visual Studio Code to do Python and Machine Learning programming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https://</a:t>
            </a:r>
            <a:r>
              <a:rPr lang="en-US" altLang="x-none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code.visualstudio.com</a:t>
            </a: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/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600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2515640" y="298120"/>
            <a:ext cx="7973551" cy="1335418"/>
            <a:chOff x="766811" y="-8271"/>
            <a:chExt cx="7975105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766811" y="-8271"/>
              <a:ext cx="7975105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Visual Studio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Code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Useful Extensions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Python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(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ms-python.python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) </a:t>
            </a:r>
            <a:r>
              <a:rPr lang="mr-IN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–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Microsoft's Extension for Python Language support within VS Code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Jupyter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(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donjayamanne.jupyter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) </a:t>
            </a:r>
            <a:r>
              <a:rPr lang="mr-IN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–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Runs 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Juptyer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Notebook Cells within Visual Studio Code</a:t>
            </a:r>
            <a:endParaRPr lang="en-US" altLang="x-none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Shell launcher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(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Tyriar.shell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-launcher) </a:t>
            </a:r>
            <a:r>
              <a:rPr lang="mr-IN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–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Runs Multiple Shells configured for different kinds of environments</a:t>
            </a: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918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3176584" y="298120"/>
            <a:ext cx="6651626" cy="1335418"/>
            <a:chOff x="1427884" y="-8271"/>
            <a:chExt cx="6652922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2301987" y="-8271"/>
              <a:ext cx="4904754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err="1" smtClean="0">
                  <a:latin typeface="+mj-lt"/>
                  <a:ea typeface="+mj-ea"/>
                  <a:cs typeface="+mj-cs"/>
                  <a:sym typeface="Book Antiqua"/>
                </a:rPr>
                <a:t>Scikit</a:t>
              </a: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Learn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Scientific Python Package for Machine Learning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Supports many kinds of machine learning techniques: classification, regression, clustering, dimensionality reduction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Also, provides tools to help with machine learning: model selection and preprocessing</a:t>
            </a: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558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3176584" y="298120"/>
            <a:ext cx="6651626" cy="1335418"/>
            <a:chOff x="1427884" y="-8271"/>
            <a:chExt cx="6652922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2301987" y="-8271"/>
              <a:ext cx="4904754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err="1" smtClean="0">
                  <a:latin typeface="+mj-lt"/>
                  <a:ea typeface="+mj-ea"/>
                  <a:cs typeface="+mj-cs"/>
                  <a:sym typeface="Book Antiqua"/>
                </a:rPr>
                <a:t>Scikit</a:t>
              </a: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Learn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For the 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achine 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l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earning demonstration in th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e webinar, we are going to do an expanded form of the digits classification example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The classification example uses a machine learning technique known as a Support Vector Machine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Support Vector Machine can be used in a number of ways, one of them being classification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The goal will be classify an image of a digit as an actual digit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716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3176584" y="298120"/>
            <a:ext cx="6651626" cy="1335418"/>
            <a:chOff x="1427884" y="-8271"/>
            <a:chExt cx="6652922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2301987" y="-8271"/>
              <a:ext cx="4904754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err="1" smtClean="0">
                  <a:latin typeface="+mj-lt"/>
                  <a:ea typeface="+mj-ea"/>
                  <a:cs typeface="+mj-cs"/>
                  <a:sym typeface="Book Antiqua"/>
                </a:rPr>
                <a:t>Scikit</a:t>
              </a: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Learn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Why a Support Vector Machine?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Effective in high dimensional spaces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Effective when the number of dimensions is higher than the number of samples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Uses a subset of training points in the decision function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Different kernel functions can be used for the decision function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000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"/>
          <p:cNvGrpSpPr>
            <a:grpSpLocks/>
          </p:cNvGrpSpPr>
          <p:nvPr/>
        </p:nvGrpSpPr>
        <p:grpSpPr bwMode="auto">
          <a:xfrm>
            <a:off x="963921" y="298120"/>
            <a:ext cx="11076963" cy="1335418"/>
            <a:chOff x="-1749132" y="-8601"/>
            <a:chExt cx="11076362" cy="1336255"/>
          </a:xfrm>
        </p:grpSpPr>
        <p:sp>
          <p:nvSpPr>
            <p:cNvPr id="344" name="Modes of Delivery"/>
            <p:cNvSpPr txBox="1"/>
            <p:nvPr/>
          </p:nvSpPr>
          <p:spPr>
            <a:xfrm>
              <a:off x="-1749132" y="-8601"/>
              <a:ext cx="11076362" cy="116344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>
                  <a:solidFill>
                    <a:srgbClr val="EE903C"/>
                  </a:solidFill>
                  <a:sym typeface="Book Antiqua"/>
                </a:rPr>
                <a:t>The </a:t>
              </a:r>
              <a:r>
                <a:rPr lang="en-US" sz="7200" kern="0" dirty="0">
                  <a:solidFill>
                    <a:schemeClr val="tx1"/>
                  </a:solidFill>
                  <a:sym typeface="Book Antiqua"/>
                </a:rPr>
                <a:t>Accelebrate Difference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61827" y="1327654"/>
              <a:ext cx="6654439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47" name="In-person private training for your group…"/>
          <p:cNvSpPr txBox="1">
            <a:spLocks noGrp="1"/>
          </p:cNvSpPr>
          <p:nvPr>
            <p:ph type="subTitle" sz="half" idx="1"/>
          </p:nvPr>
        </p:nvSpPr>
        <p:spPr>
          <a:xfrm>
            <a:off x="2921000" y="2146300"/>
            <a:ext cx="8128000" cy="6037263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In-person private training for your group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In-person with some remotes 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Synchronous online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Private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Public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Online courses (and courses with some online remotes) are easily recordable in most cases</a:t>
            </a:r>
          </a:p>
        </p:txBody>
      </p:sp>
      <p:sp>
        <p:nvSpPr>
          <p:cNvPr id="34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741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3176584" y="298120"/>
            <a:ext cx="6651626" cy="1335418"/>
            <a:chOff x="1427884" y="-8271"/>
            <a:chExt cx="6652922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2301987" y="-8271"/>
              <a:ext cx="4904754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err="1" smtClean="0">
                  <a:latin typeface="+mj-lt"/>
                  <a:ea typeface="+mj-ea"/>
                  <a:cs typeface="+mj-cs"/>
                  <a:sym typeface="Book Antiqua"/>
                </a:rPr>
                <a:t>Scikit</a:t>
              </a: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Learn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./../_images/sphx_glr_plot_separating_hyperp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48" y="1967763"/>
            <a:ext cx="8109679" cy="608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8612" y="2500181"/>
            <a:ext cx="3288002" cy="448669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3200" smtClean="0"/>
              <a:t>Maximum </a:t>
            </a:r>
            <a:r>
              <a:rPr lang="en-US" sz="3200" dirty="0"/>
              <a:t>margin separating hyperplane within a two-class separable dataset using a Support Vector Machine classifier with linear kernel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sym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5448" y="8134159"/>
            <a:ext cx="7002130" cy="27015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7093" tIns="27093" rIns="27093" bIns="27093" numCol="1" spcCol="38100" rtlCol="0" anchor="ctr">
            <a:spAutoFit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00" smtClea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Source: http</a:t>
            </a:r>
            <a:r>
              <a:rPr lang="en-US" sz="1400" dirty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://</a:t>
            </a:r>
            <a:r>
              <a:rPr lang="en-US" sz="1400" dirty="0" err="1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scikit-learn.org</a:t>
            </a:r>
            <a:r>
              <a:rPr lang="en-US" sz="1400" dirty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/stable/</a:t>
            </a:r>
            <a:r>
              <a:rPr lang="en-US" sz="1400" dirty="0" err="1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auto_examples</a:t>
            </a:r>
            <a:r>
              <a:rPr lang="en-US" sz="1400" dirty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/</a:t>
            </a:r>
            <a:r>
              <a:rPr lang="en-US" sz="1400" dirty="0" err="1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svm</a:t>
            </a:r>
            <a:r>
              <a:rPr lang="en-US" sz="1400" dirty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/</a:t>
            </a:r>
            <a:r>
              <a:rPr lang="en-US" sz="1400" dirty="0" err="1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plot_separating_hyperplane.html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2185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2716012" y="298120"/>
            <a:ext cx="7572799" cy="1335418"/>
            <a:chOff x="967219" y="-8271"/>
            <a:chExt cx="7574275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967219" y="-8271"/>
              <a:ext cx="7574275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Helpful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Resources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Python: https://</a:t>
            </a: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www.python.org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/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Visual 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Studio Code: https://</a:t>
            </a: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code.visualstudio.com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/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Jupyter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Notebooks: http://</a:t>
            </a: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jupyter.org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/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SciKit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-Learn: http://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scikit-learn.org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/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303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"/>
          <p:cNvGrpSpPr>
            <a:grpSpLocks/>
          </p:cNvGrpSpPr>
          <p:nvPr/>
        </p:nvGrpSpPr>
        <p:grpSpPr bwMode="auto">
          <a:xfrm>
            <a:off x="3174999" y="298009"/>
            <a:ext cx="6654800" cy="1335529"/>
            <a:chOff x="0" y="-8382"/>
            <a:chExt cx="6654476" cy="1336036"/>
          </a:xfrm>
        </p:grpSpPr>
        <p:sp>
          <p:nvSpPr>
            <p:cNvPr id="15367" name="Agenda"/>
            <p:cNvSpPr txBox="1">
              <a:spLocks noChangeArrowheads="1"/>
            </p:cNvSpPr>
            <p:nvPr/>
          </p:nvSpPr>
          <p:spPr bwMode="auto">
            <a:xfrm>
              <a:off x="230286" y="-8382"/>
              <a:ext cx="6193915" cy="116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1pPr>
              <a:lvl2pPr marL="742950" indent="-28575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2pPr>
              <a:lvl3pPr marL="11430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3pPr>
              <a:lvl4pPr marL="16002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4pPr>
              <a:lvl5pPr marL="20574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9pPr>
            </a:lstStyle>
            <a:p>
              <a:pPr algn="ctr" eaLnBrk="1"/>
              <a:r>
                <a:rPr lang="en-US" altLang="x-none" sz="7200" dirty="0" smtClean="0">
                  <a:solidFill>
                    <a:schemeClr val="tx1"/>
                  </a:solidFill>
                  <a:latin typeface="Book Antiqua" charset="0"/>
                  <a:sym typeface="Book Antiqua" charset="0"/>
                </a:rPr>
                <a:t>Coding </a:t>
              </a:r>
              <a:r>
                <a:rPr lang="en-US" altLang="x-none" sz="7200" dirty="0" smtClean="0">
                  <a:solidFill>
                    <a:srgbClr val="EE903C"/>
                  </a:solidFill>
                  <a:latin typeface="Book Antiqua" charset="0"/>
                  <a:sym typeface="Book Antiqua" charset="0"/>
                </a:rPr>
                <a:t>Demos</a:t>
              </a:r>
              <a:endParaRPr lang="en-US" altLang="x-none" sz="7200" dirty="0">
                <a:solidFill>
                  <a:srgbClr val="EE903C"/>
                </a:solidFill>
                <a:latin typeface="Book Antiqua" charset="0"/>
                <a:sym typeface="Book Antiqua" charset="0"/>
              </a:endParaRPr>
            </a:p>
          </p:txBody>
        </p:sp>
        <p:sp>
          <p:nvSpPr>
            <p:cNvPr id="129" name="Line"/>
            <p:cNvSpPr/>
            <p:nvPr/>
          </p:nvSpPr>
          <p:spPr>
            <a:xfrm>
              <a:off x="0" y="1327654"/>
              <a:ext cx="6654476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31" name="Accelebrate and Intel…"/>
          <p:cNvSpPr txBox="1">
            <a:spLocks noGrp="1"/>
          </p:cNvSpPr>
          <p:nvPr>
            <p:ph type="subTitle" sz="half" idx="1"/>
          </p:nvPr>
        </p:nvSpPr>
        <p:spPr>
          <a:xfrm>
            <a:off x="889390" y="2023270"/>
            <a:ext cx="11192682" cy="5178425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50850" indent="-450850" eaLnBrk="1" hangingPunct="1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Let's explore coding examples of these features:</a:t>
            </a:r>
          </a:p>
          <a:p>
            <a:pPr marL="850900" lvl="1" indent="-450850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Run 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Spyder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and 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Jupyter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Notebooks</a:t>
            </a:r>
          </a:p>
          <a:p>
            <a:pPr marL="850900" lvl="1" indent="-450850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Install and Configure Extensions for VS Code</a:t>
            </a:r>
          </a:p>
          <a:p>
            <a:pPr marL="850900" lvl="1" indent="-450850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Create Multiple Shells (in Windows only)</a:t>
            </a:r>
          </a:p>
          <a:p>
            <a:pPr marL="850900" lvl="1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Import 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Existing </a:t>
            </a: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Jupyter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Notebook Into VS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Code</a:t>
            </a:r>
            <a:endParaRPr lang="en-US" altLang="x-none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32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</a:t>
            </a:r>
            <a:r>
              <a:rPr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 201</a:t>
            </a: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53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645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"/>
          <p:cNvGrpSpPr>
            <a:grpSpLocks/>
          </p:cNvGrpSpPr>
          <p:nvPr/>
        </p:nvGrpSpPr>
        <p:grpSpPr bwMode="auto">
          <a:xfrm>
            <a:off x="3174999" y="298009"/>
            <a:ext cx="6654800" cy="1335529"/>
            <a:chOff x="0" y="-8382"/>
            <a:chExt cx="6654476" cy="1336036"/>
          </a:xfrm>
        </p:grpSpPr>
        <p:sp>
          <p:nvSpPr>
            <p:cNvPr id="15367" name="Agenda"/>
            <p:cNvSpPr txBox="1">
              <a:spLocks noChangeArrowheads="1"/>
            </p:cNvSpPr>
            <p:nvPr/>
          </p:nvSpPr>
          <p:spPr bwMode="auto">
            <a:xfrm>
              <a:off x="230286" y="-8382"/>
              <a:ext cx="6193915" cy="116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1pPr>
              <a:lvl2pPr marL="742950" indent="-28575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2pPr>
              <a:lvl3pPr marL="11430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3pPr>
              <a:lvl4pPr marL="16002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4pPr>
              <a:lvl5pPr marL="20574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9pPr>
            </a:lstStyle>
            <a:p>
              <a:pPr algn="ctr" eaLnBrk="1"/>
              <a:r>
                <a:rPr lang="en-US" altLang="x-none" sz="7200" dirty="0" smtClean="0">
                  <a:solidFill>
                    <a:schemeClr val="tx1"/>
                  </a:solidFill>
                  <a:latin typeface="Book Antiqua" charset="0"/>
                  <a:sym typeface="Book Antiqua" charset="0"/>
                </a:rPr>
                <a:t>Coding </a:t>
              </a:r>
              <a:r>
                <a:rPr lang="en-US" altLang="x-none" sz="7200" dirty="0" smtClean="0">
                  <a:solidFill>
                    <a:srgbClr val="EE903C"/>
                  </a:solidFill>
                  <a:latin typeface="Book Antiqua" charset="0"/>
                  <a:sym typeface="Book Antiqua" charset="0"/>
                </a:rPr>
                <a:t>Demos</a:t>
              </a:r>
              <a:endParaRPr lang="en-US" altLang="x-none" sz="7200" dirty="0">
                <a:solidFill>
                  <a:srgbClr val="EE903C"/>
                </a:solidFill>
                <a:latin typeface="Book Antiqua" charset="0"/>
                <a:sym typeface="Book Antiqua" charset="0"/>
              </a:endParaRPr>
            </a:p>
          </p:txBody>
        </p:sp>
        <p:sp>
          <p:nvSpPr>
            <p:cNvPr id="129" name="Line"/>
            <p:cNvSpPr/>
            <p:nvPr/>
          </p:nvSpPr>
          <p:spPr>
            <a:xfrm>
              <a:off x="0" y="1327654"/>
              <a:ext cx="6654476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31" name="Accelebrate and Intel…"/>
          <p:cNvSpPr txBox="1">
            <a:spLocks noGrp="1"/>
          </p:cNvSpPr>
          <p:nvPr>
            <p:ph type="subTitle" sz="half" idx="1"/>
          </p:nvPr>
        </p:nvSpPr>
        <p:spPr>
          <a:xfrm>
            <a:off x="889390" y="2023270"/>
            <a:ext cx="11192682" cy="5178425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50850" indent="-450850" eaLnBrk="1" hangingPunct="1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Let's explore coding examples of these features:</a:t>
            </a:r>
          </a:p>
          <a:p>
            <a:pPr marL="850900" lvl="1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Debug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Python</a:t>
            </a:r>
          </a:p>
          <a:p>
            <a:pPr marL="850900" lvl="1" indent="-450850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Run 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Jupyter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Cells in VS Code</a:t>
            </a:r>
          </a:p>
          <a:p>
            <a:pPr marL="850900" lvl="1" indent="-450850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Machine Learning Example</a:t>
            </a:r>
          </a:p>
        </p:txBody>
      </p:sp>
      <p:sp>
        <p:nvSpPr>
          <p:cNvPr id="132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</a:t>
            </a:r>
            <a:r>
              <a:rPr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 201</a:t>
            </a: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53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33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"/>
          <p:cNvGrpSpPr>
            <a:grpSpLocks/>
          </p:cNvGrpSpPr>
          <p:nvPr/>
        </p:nvGrpSpPr>
        <p:grpSpPr bwMode="auto">
          <a:xfrm>
            <a:off x="2986917" y="298009"/>
            <a:ext cx="7030984" cy="1335529"/>
            <a:chOff x="-188073" y="-8382"/>
            <a:chExt cx="7030642" cy="1336036"/>
          </a:xfrm>
        </p:grpSpPr>
        <p:sp>
          <p:nvSpPr>
            <p:cNvPr id="15367" name="Agenda"/>
            <p:cNvSpPr txBox="1">
              <a:spLocks noChangeArrowheads="1"/>
            </p:cNvSpPr>
            <p:nvPr/>
          </p:nvSpPr>
          <p:spPr bwMode="auto">
            <a:xfrm>
              <a:off x="-188073" y="-8382"/>
              <a:ext cx="7030642" cy="116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1pPr>
              <a:lvl2pPr marL="742950" indent="-28575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2pPr>
              <a:lvl3pPr marL="11430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3pPr>
              <a:lvl4pPr marL="16002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4pPr>
              <a:lvl5pPr marL="20574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9pPr>
            </a:lstStyle>
            <a:p>
              <a:pPr algn="ctr" eaLnBrk="1"/>
              <a:r>
                <a:rPr lang="en-US" altLang="x-none" sz="7200" dirty="0" smtClean="0">
                  <a:solidFill>
                    <a:schemeClr val="tx1"/>
                  </a:solidFill>
                  <a:latin typeface="Book Antiqua" charset="0"/>
                  <a:sym typeface="Book Antiqua" charset="0"/>
                </a:rPr>
                <a:t>Getting </a:t>
              </a:r>
              <a:r>
                <a:rPr lang="en-US" altLang="x-none" sz="7200" dirty="0" smtClean="0">
                  <a:solidFill>
                    <a:srgbClr val="EE903C"/>
                  </a:solidFill>
                  <a:latin typeface="Book Antiqua" charset="0"/>
                  <a:sym typeface="Book Antiqua" charset="0"/>
                </a:rPr>
                <a:t>the Code</a:t>
              </a:r>
              <a:endParaRPr lang="en-US" altLang="x-none" sz="7200" dirty="0">
                <a:solidFill>
                  <a:srgbClr val="EE903C"/>
                </a:solidFill>
                <a:latin typeface="Book Antiqua" charset="0"/>
                <a:sym typeface="Book Antiqua" charset="0"/>
              </a:endParaRPr>
            </a:p>
          </p:txBody>
        </p:sp>
        <p:sp>
          <p:nvSpPr>
            <p:cNvPr id="129" name="Line"/>
            <p:cNvSpPr/>
            <p:nvPr/>
          </p:nvSpPr>
          <p:spPr>
            <a:xfrm>
              <a:off x="0" y="1327654"/>
              <a:ext cx="6654476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31" name="Accelebrate and Intel…"/>
          <p:cNvSpPr txBox="1">
            <a:spLocks noGrp="1"/>
          </p:cNvSpPr>
          <p:nvPr>
            <p:ph type="subTitle" sz="half" idx="1"/>
          </p:nvPr>
        </p:nvSpPr>
        <p:spPr>
          <a:xfrm>
            <a:off x="889390" y="2023270"/>
            <a:ext cx="11192682" cy="5216979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Code will be pushed to GitHub at the end of the webinar!</a:t>
            </a:r>
            <a:endParaRPr lang="en-US" altLang="x-none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https://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github.com/t4d-accelebrate-webinars/getting-started-ml-using-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py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-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vscode</a:t>
            </a: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Contact Eric: eric@t4d.io</a:t>
            </a:r>
          </a:p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Contact Accelebrate: 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info@accelebrate.com</a:t>
            </a: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32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</a:t>
            </a:r>
            <a:r>
              <a:rPr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 201</a:t>
            </a: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53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79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"/>
          <p:cNvGrpSpPr>
            <a:grpSpLocks/>
          </p:cNvGrpSpPr>
          <p:nvPr/>
        </p:nvGrpSpPr>
        <p:grpSpPr bwMode="auto">
          <a:xfrm>
            <a:off x="3175000" y="301666"/>
            <a:ext cx="6654800" cy="1296947"/>
            <a:chOff x="2962288" y="-710"/>
            <a:chExt cx="6655690" cy="1296614"/>
          </a:xfrm>
        </p:grpSpPr>
        <p:sp>
          <p:nvSpPr>
            <p:cNvPr id="364" name="We Would Like to Hear from You"/>
            <p:cNvSpPr txBox="1"/>
            <p:nvPr/>
          </p:nvSpPr>
          <p:spPr>
            <a:xfrm>
              <a:off x="4346129" y="-710"/>
              <a:ext cx="3888016" cy="10854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67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6700" kern="0" smtClean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Book Antiqua"/>
                </a:rPr>
                <a:t>Questions</a:t>
              </a:r>
              <a:endParaRPr sz="6700" kern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365" name="Line"/>
            <p:cNvSpPr/>
            <p:nvPr/>
          </p:nvSpPr>
          <p:spPr>
            <a:xfrm>
              <a:off x="2962288" y="1295904"/>
              <a:ext cx="6655690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67" name="Steve Heckler, President…"/>
          <p:cNvSpPr txBox="1">
            <a:spLocks noGrp="1"/>
          </p:cNvSpPr>
          <p:nvPr>
            <p:ph type="subTitle" idx="1"/>
          </p:nvPr>
        </p:nvSpPr>
        <p:spPr>
          <a:xfrm>
            <a:off x="1857375" y="2146300"/>
            <a:ext cx="10031413" cy="5588000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Feel free to ask questions on Python, Anaconda, Visual Studio Code and Machine-Learning related technologies!</a:t>
            </a: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6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946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74512" y="1993858"/>
            <a:ext cx="1994441" cy="37326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9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9300" y="2055374"/>
            <a:ext cx="1994441" cy="26092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5367" y="1467986"/>
            <a:ext cx="1994441" cy="311709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99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"/>
          <p:cNvGrpSpPr>
            <a:grpSpLocks/>
          </p:cNvGrpSpPr>
          <p:nvPr/>
        </p:nvGrpSpPr>
        <p:grpSpPr bwMode="auto">
          <a:xfrm>
            <a:off x="966788" y="298450"/>
            <a:ext cx="11071225" cy="1335088"/>
            <a:chOff x="-80675" y="-8271"/>
            <a:chExt cx="11070664" cy="1335925"/>
          </a:xfrm>
        </p:grpSpPr>
        <p:sp>
          <p:nvSpPr>
            <p:cNvPr id="354" name="The Accelebrate Difference"/>
            <p:cNvSpPr txBox="1"/>
            <p:nvPr/>
          </p:nvSpPr>
          <p:spPr>
            <a:xfrm>
              <a:off x="-80675" y="-8271"/>
              <a:ext cx="11070664" cy="116277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sz="7200" kern="0" dirty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The </a:t>
              </a:r>
              <a:r>
                <a:rPr sz="7200" kern="0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Book Antiqua"/>
                </a:rPr>
                <a:t>Accelebrate Difference</a:t>
              </a:r>
            </a:p>
          </p:txBody>
        </p:sp>
        <p:sp>
          <p:nvSpPr>
            <p:cNvPr id="355" name="Line"/>
            <p:cNvSpPr/>
            <p:nvPr/>
          </p:nvSpPr>
          <p:spPr>
            <a:xfrm>
              <a:off x="2127425" y="1327654"/>
              <a:ext cx="6654463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57" name="Instructors who are experts…"/>
          <p:cNvSpPr txBox="1">
            <a:spLocks noGrp="1"/>
          </p:cNvSpPr>
          <p:nvPr>
            <p:ph type="subTitle" idx="1"/>
          </p:nvPr>
        </p:nvSpPr>
        <p:spPr>
          <a:xfrm>
            <a:off x="2700338" y="2146300"/>
            <a:ext cx="9250362" cy="5588000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Instructors who are experts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Real-world experience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Flexible and eager to customize your training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We always request a pre-class call and/or survey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Rapidly responsive before, during, and after class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Drama-free logistics - instructor and materials arrive on-time</a:t>
            </a:r>
          </a:p>
        </p:txBody>
      </p:sp>
      <p:sp>
        <p:nvSpPr>
          <p:cNvPr id="35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843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"/>
          <p:cNvGrpSpPr>
            <a:grpSpLocks/>
          </p:cNvGrpSpPr>
          <p:nvPr/>
        </p:nvGrpSpPr>
        <p:grpSpPr bwMode="auto">
          <a:xfrm>
            <a:off x="584010" y="390452"/>
            <a:ext cx="11836787" cy="1243085"/>
            <a:chOff x="-463431" y="83789"/>
            <a:chExt cx="11836189" cy="1243865"/>
          </a:xfrm>
        </p:grpSpPr>
        <p:sp>
          <p:nvSpPr>
            <p:cNvPr id="354" name="The Accelebrate Difference"/>
            <p:cNvSpPr txBox="1"/>
            <p:nvPr/>
          </p:nvSpPr>
          <p:spPr>
            <a:xfrm>
              <a:off x="-463431" y="83789"/>
              <a:ext cx="11836189" cy="9786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6000" kern="0" smtClean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Book Antiqua"/>
                </a:rPr>
                <a:t>Machine Learning-related</a:t>
              </a:r>
              <a:r>
                <a:rPr lang="en-US" sz="6000" kern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 </a:t>
              </a:r>
              <a:r>
                <a:rPr lang="en-US" sz="6000" kern="0" dirty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Courses</a:t>
              </a:r>
            </a:p>
          </p:txBody>
        </p:sp>
        <p:sp>
          <p:nvSpPr>
            <p:cNvPr id="355" name="Line"/>
            <p:cNvSpPr/>
            <p:nvPr/>
          </p:nvSpPr>
          <p:spPr>
            <a:xfrm>
              <a:off x="2127425" y="1327654"/>
              <a:ext cx="6654463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57" name="Instructors who are experts…"/>
          <p:cNvSpPr txBox="1">
            <a:spLocks noGrp="1"/>
          </p:cNvSpPr>
          <p:nvPr>
            <p:ph type="subTitle" idx="1"/>
          </p:nvPr>
        </p:nvSpPr>
        <p:spPr>
          <a:xfrm>
            <a:off x="2700338" y="2146300"/>
            <a:ext cx="9735502" cy="5588000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>
              <a:spcBef>
                <a:spcPts val="2700"/>
              </a:spcBef>
              <a:buSzPct val="30000"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Comprehensive Data Science with </a:t>
            </a: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Python</a:t>
            </a:r>
          </a:p>
          <a:p>
            <a:pPr marL="422275" indent="-422275">
              <a:spcBef>
                <a:spcPts val="2700"/>
              </a:spcBef>
              <a:buSzPct val="30000"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Python Programming for </a:t>
            </a: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Scientists</a:t>
            </a:r>
          </a:p>
          <a:p>
            <a:pPr marL="422275" indent="-422275">
              <a:spcBef>
                <a:spcPts val="2700"/>
              </a:spcBef>
              <a:buSzPct val="30000"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Scientific Python for Experienced </a:t>
            </a: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Developers</a:t>
            </a:r>
          </a:p>
          <a:p>
            <a:pPr marL="422275" indent="-422275">
              <a:spcBef>
                <a:spcPts val="2700"/>
              </a:spcBef>
              <a:buSzPct val="30000"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Python Programming for Data </a:t>
            </a: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Analysis</a:t>
            </a:r>
          </a:p>
          <a:p>
            <a:pPr marL="422275" indent="-422275">
              <a:spcBef>
                <a:spcPts val="2700"/>
              </a:spcBef>
              <a:buSzPct val="30000"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MOC 20774 - Perform Cloud Data Science with Azure Machine Learning</a:t>
            </a:r>
          </a:p>
          <a:p>
            <a:pPr marL="422275" indent="-422275">
              <a:spcBef>
                <a:spcPts val="2700"/>
              </a:spcBef>
              <a:buSzPct val="30000"/>
              <a:buBlip>
                <a:blip r:embed="rId2"/>
              </a:buBlip>
            </a:pP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And many more</a:t>
            </a:r>
            <a:r>
              <a:rPr lang="mr-IN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…</a:t>
            </a:r>
            <a:endParaRPr lang="en-US" altLang="x-none" sz="3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35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843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395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"/>
          <p:cNvGrpSpPr>
            <a:grpSpLocks/>
          </p:cNvGrpSpPr>
          <p:nvPr/>
        </p:nvGrpSpPr>
        <p:grpSpPr bwMode="auto">
          <a:xfrm>
            <a:off x="2986109" y="298009"/>
            <a:ext cx="7032587" cy="1335529"/>
            <a:chOff x="-188881" y="-8382"/>
            <a:chExt cx="7032245" cy="1336036"/>
          </a:xfrm>
        </p:grpSpPr>
        <p:sp>
          <p:nvSpPr>
            <p:cNvPr id="15367" name="Agenda"/>
            <p:cNvSpPr txBox="1">
              <a:spLocks noChangeArrowheads="1"/>
            </p:cNvSpPr>
            <p:nvPr/>
          </p:nvSpPr>
          <p:spPr bwMode="auto">
            <a:xfrm>
              <a:off x="-188881" y="-8382"/>
              <a:ext cx="7032245" cy="116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1pPr>
              <a:lvl2pPr marL="742950" indent="-28575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2pPr>
              <a:lvl3pPr marL="11430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3pPr>
              <a:lvl4pPr marL="16002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4pPr>
              <a:lvl5pPr marL="20574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9pPr>
            </a:lstStyle>
            <a:p>
              <a:pPr algn="ctr" eaLnBrk="1"/>
              <a:r>
                <a:rPr lang="en-US" altLang="x-none" sz="7200" dirty="0" smtClean="0">
                  <a:solidFill>
                    <a:schemeClr val="tx1"/>
                  </a:solidFill>
                  <a:latin typeface="Book Antiqua" charset="0"/>
                  <a:sym typeface="Book Antiqua" charset="0"/>
                </a:rPr>
                <a:t>Webinar </a:t>
              </a:r>
              <a:r>
                <a:rPr lang="en-US" altLang="x-none" sz="7200" dirty="0" smtClean="0">
                  <a:solidFill>
                    <a:srgbClr val="EE903C"/>
                  </a:solidFill>
                  <a:latin typeface="Book Antiqua" charset="0"/>
                  <a:sym typeface="Book Antiqua" charset="0"/>
                </a:rPr>
                <a:t>Agenda</a:t>
              </a:r>
              <a:endParaRPr lang="en-US" altLang="x-none" sz="7200" dirty="0">
                <a:solidFill>
                  <a:srgbClr val="EE903C"/>
                </a:solidFill>
                <a:latin typeface="Book Antiqua" charset="0"/>
                <a:sym typeface="Book Antiqua" charset="0"/>
              </a:endParaRPr>
            </a:p>
          </p:txBody>
        </p:sp>
        <p:sp>
          <p:nvSpPr>
            <p:cNvPr id="129" name="Line"/>
            <p:cNvSpPr/>
            <p:nvPr/>
          </p:nvSpPr>
          <p:spPr>
            <a:xfrm>
              <a:off x="0" y="1327654"/>
              <a:ext cx="6654476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31" name="Accelebrate and Intel…"/>
          <p:cNvSpPr txBox="1">
            <a:spLocks noGrp="1"/>
          </p:cNvSpPr>
          <p:nvPr>
            <p:ph type="subTitle" sz="half" idx="1"/>
          </p:nvPr>
        </p:nvSpPr>
        <p:spPr>
          <a:xfrm>
            <a:off x="1313411" y="2270962"/>
            <a:ext cx="10367414" cy="5178425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What is Machine Learning?</a:t>
            </a:r>
          </a:p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Anaconda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and Visual Studio Code</a:t>
            </a:r>
          </a:p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Anaconda Tools</a:t>
            </a:r>
          </a:p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Integrating Visual Studio Code with Anaconda</a:t>
            </a:r>
          </a:p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Example Machine Learning Experiment with Python and Visual Studio Code</a:t>
            </a:r>
          </a:p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Questions</a:t>
            </a:r>
          </a:p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32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</a:t>
            </a:r>
            <a:r>
              <a:rPr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 201</a:t>
            </a: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53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3176585" y="298120"/>
            <a:ext cx="6651624" cy="1335418"/>
            <a:chOff x="1427884" y="-8271"/>
            <a:chExt cx="6652922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1615762" y="-8271"/>
              <a:ext cx="6277195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Getting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Started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Machine Learning 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is </a:t>
            </a: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 field of computer science that gives computers the ability to learn without being explicitly 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programmed</a:t>
            </a:r>
            <a:r>
              <a:rPr lang="en-US" altLang="x-none" sz="2800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1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Machine learning focuses on the ability of machine to move beyond strictly static code to having the ability to learn from data, and make new predictions based upon that data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All programs have code and data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With static programs the code drives the result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With machine learning programs the data (model) drives the result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5820" y="8143333"/>
            <a:ext cx="5580074" cy="36249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7093" tIns="27093" rIns="27093" bIns="27093" numCol="1" spcCol="38100" rtlCol="0" anchor="ctr">
            <a:spAutoFit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1. </a:t>
            </a:r>
            <a:r>
              <a:rPr lang="en-US" sz="2000" dirty="0" smtClea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https</a:t>
            </a:r>
            <a:r>
              <a:rPr lang="en-US" sz="2000" dirty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://</a:t>
            </a:r>
            <a:r>
              <a:rPr lang="en-US" sz="2000" dirty="0" err="1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en.wikipedia.org</a:t>
            </a:r>
            <a:r>
              <a:rPr lang="en-US" sz="2000" dirty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/wiki/</a:t>
            </a:r>
            <a:r>
              <a:rPr lang="en-US" sz="2000" dirty="0" err="1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rPr>
              <a:t>Machine_learning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sym typeface="Helvetica Neue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3176585" y="298120"/>
            <a:ext cx="6651624" cy="1335418"/>
            <a:chOff x="1427884" y="-8271"/>
            <a:chExt cx="6652922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1615762" y="-8271"/>
              <a:ext cx="6277195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Getting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Started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Real Life Example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Static Program</a:t>
            </a:r>
          </a:p>
          <a:p>
            <a:pPr marL="1250950" lvl="2" indent="-450850">
              <a:spcBef>
                <a:spcPts val="1200"/>
              </a:spcBef>
              <a:buSzPct val="30000"/>
              <a:buBlip>
                <a:blip r:embed="rId2"/>
              </a:buBlip>
            </a:pPr>
            <a:r>
              <a:rPr lang="en-US" altLang="x-none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 person eats (code) food (input) for energy (result)</a:t>
            </a:r>
          </a:p>
          <a:p>
            <a:pPr marL="1250950" lvl="2" indent="-450850">
              <a:spcBef>
                <a:spcPts val="1200"/>
              </a:spcBef>
              <a:buSzPct val="30000"/>
              <a:buBlip>
                <a:blip r:embed="rId2"/>
              </a:buBlip>
            </a:pPr>
            <a:r>
              <a:rPr lang="en-US" altLang="x-none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Input -&gt; Code -&gt; Result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Machine Learning Program</a:t>
            </a:r>
          </a:p>
          <a:p>
            <a:pPr marL="1250950" lvl="2" indent="-450850">
              <a:spcBef>
                <a:spcPts val="1200"/>
              </a:spcBef>
              <a:buSzPct val="30000"/>
              <a:buBlip>
                <a:blip r:embed="rId2"/>
              </a:buBlip>
            </a:pPr>
            <a:r>
              <a:rPr lang="en-US" altLang="x-none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 person learns (code creates a data model) they get more energy from certain foods and less energy (training) from other foods; therefore, given a food (input) the amount of energy produced (result) can be predicted</a:t>
            </a:r>
          </a:p>
          <a:p>
            <a:pPr marL="1250950" lvl="2" indent="-450850">
              <a:spcBef>
                <a:spcPts val="1200"/>
              </a:spcBef>
              <a:buSzPct val="30000"/>
              <a:buBlip>
                <a:blip r:embed="rId2"/>
              </a:buBlip>
            </a:pPr>
            <a:r>
              <a:rPr lang="en-US" altLang="x-none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Step 1: Input -&gt; Code -&gt; Data Model</a:t>
            </a:r>
          </a:p>
          <a:p>
            <a:pPr marL="1250950" lvl="2" indent="-450850">
              <a:spcBef>
                <a:spcPts val="1200"/>
              </a:spcBef>
              <a:buSzPct val="30000"/>
              <a:buBlip>
                <a:blip r:embed="rId2"/>
              </a:buBlip>
            </a:pPr>
            <a:r>
              <a:rPr lang="en-US" altLang="x-none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Step 2: Input -&gt; Data Model -&gt; Predictive Result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79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3176585" y="298120"/>
            <a:ext cx="6651624" cy="1335418"/>
            <a:chOff x="1427884" y="-8271"/>
            <a:chExt cx="6652922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1615762" y="-8271"/>
              <a:ext cx="6277195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Getting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Started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Creating the Data Model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Many techniques: decision trees, neural networks, support vector machines, clustering, etc</a:t>
            </a:r>
            <a:r>
              <a:rPr lang="mr-IN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…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Mathematically intensive</a:t>
            </a:r>
          </a:p>
          <a:p>
            <a:pPr marL="1250950" lvl="2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Number crunching is performed by code</a:t>
            </a:r>
          </a:p>
          <a:p>
            <a:pPr marL="1250950" lvl="2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Developer needs to know which mathematical techniques to apply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Subject matter </a:t>
            </a: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k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nowledge is critical</a:t>
            </a: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819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3176585" y="298120"/>
            <a:ext cx="6651624" cy="1335418"/>
            <a:chOff x="1427884" y="-8271"/>
            <a:chExt cx="6652922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1615762" y="-8271"/>
              <a:ext cx="6277195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Getting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Started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Python </a:t>
            </a:r>
            <a:r>
              <a:rPr lang="mr-IN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–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a general purpose scripting language which is highly popular in the machine learning community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Within the Python eco-system there are numerous packages designed to support machine learning and data science in general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numpy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scikit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-learn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pandas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And many more</a:t>
            </a:r>
            <a:r>
              <a:rPr lang="mr-IN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…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27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Book Antiqua"/>
        <a:ea typeface="Book Antiqua"/>
        <a:cs typeface="Book Antiqua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Book Antiqua"/>
        <a:ea typeface="Book Antiqua"/>
        <a:cs typeface="Book Antiqua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Presentation Template</Template>
  <TotalTime>3833</TotalTime>
  <Words>1132</Words>
  <Application>Microsoft Macintosh PowerPoint</Application>
  <PresentationFormat>Custom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Avenir Roman</vt:lpstr>
      <vt:lpstr>Book Antiqua</vt:lpstr>
      <vt:lpstr>Helvetica Neue</vt:lpstr>
      <vt:lpstr>Helvetica Neue Light</vt:lpstr>
      <vt:lpstr>ＭＳ Ｐゴシック</vt:lpstr>
      <vt:lpstr>Arial</vt:lpstr>
      <vt:lpstr>Industrial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October 2017</dc:title>
  <dc:creator>Eric W. Greene</dc:creator>
  <cp:lastModifiedBy>Eric W. Greene</cp:lastModifiedBy>
  <cp:revision>81</cp:revision>
  <dcterms:created xsi:type="dcterms:W3CDTF">2017-11-08T17:38:19Z</dcterms:created>
  <dcterms:modified xsi:type="dcterms:W3CDTF">2018-01-04T21:36:56Z</dcterms:modified>
</cp:coreProperties>
</file>