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9" r:id="rId4"/>
    <p:sldId id="290" r:id="rId5"/>
    <p:sldId id="257" r:id="rId6"/>
    <p:sldId id="260" r:id="rId7"/>
    <p:sldId id="298" r:id="rId8"/>
    <p:sldId id="299" r:id="rId9"/>
    <p:sldId id="294" r:id="rId10"/>
    <p:sldId id="295" r:id="rId11"/>
    <p:sldId id="296" r:id="rId12"/>
    <p:sldId id="292" r:id="rId13"/>
    <p:sldId id="297" r:id="rId14"/>
    <p:sldId id="293" r:id="rId15"/>
    <p:sldId id="284" r:id="rId16"/>
    <p:sldId id="285" r:id="rId17"/>
    <p:sldId id="280" r:id="rId18"/>
  </p:sldIdLst>
  <p:sldSz cx="13004800" cy="9753600"/>
  <p:notesSz cx="6858000" cy="9144000"/>
  <p:defaultTextStyle>
    <a:defPPr>
      <a:defRPr lang="en-US"/>
    </a:defPPr>
    <a:lvl1pPr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1pPr>
    <a:lvl2pPr marL="457200" indent="-2286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2pPr>
    <a:lvl3pPr marL="914400" indent="-4572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3pPr>
    <a:lvl4pPr marL="1371600" indent="-6858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4pPr>
    <a:lvl5pPr marL="1828800" indent="-914400" algn="l" defTabSz="825500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Helvetica Neue Light" charset="0"/>
        <a:ea typeface="ＭＳ Ｐゴシック" charset="-128"/>
        <a:cs typeface="+mn-cs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6"/>
    <p:restoredTop sz="94528"/>
  </p:normalViewPr>
  <p:slideViewPr>
    <p:cSldViewPr snapToGrid="0" snapToObjects="1">
      <p:cViewPr varScale="1">
        <p:scale>
          <a:sx n="84" d="100"/>
          <a:sy n="84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7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Shape 118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venir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ＭＳ Ｐゴシック" charset="0"/>
        <a:cs typeface="Avenir Roman"/>
        <a:sym typeface="Avenir Roman" charset="0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16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5pPr>
    <a:lvl6pPr indent="11430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1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51ECD-338F-444F-87DF-31E6AF7D03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4216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1" y="1219199"/>
            <a:ext cx="13004801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2E6CF-DB6E-474E-BF17-235AF7B48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455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1E0D8-1EAC-7948-A192-1ADEFA8D04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1170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85706" y="3962400"/>
            <a:ext cx="11433388" cy="182880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3EB03-E2F0-274B-8DE4-6C1980426F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7784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023946" y="1801706"/>
            <a:ext cx="5080001" cy="613664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85706" y="2181013"/>
            <a:ext cx="5140961" cy="26280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5706" y="4802293"/>
            <a:ext cx="5140961" cy="27161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17744-6193-CE4C-9FA0-F83CF174BA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24391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4658B-6B7E-5A41-8FD3-F30B9249ED7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93528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85706" y="3298613"/>
            <a:ext cx="11433388" cy="4287521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7D89C-9583-C541-A6C9-3577E2B130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193195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7023946" y="2980266"/>
            <a:ext cx="5080001" cy="491066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785706" y="1408853"/>
            <a:ext cx="11433388" cy="1828801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5706" y="3298613"/>
            <a:ext cx="5337388" cy="4287521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124AE-6B96-4B45-BA9D-2BA009E2B9A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3735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85706" y="2248746"/>
            <a:ext cx="11433388" cy="5256108"/>
          </a:xfrm>
          <a:prstGeom prst="rect">
            <a:avLst/>
          </a:prstGeom>
        </p:spPr>
        <p:txBody>
          <a:bodyPr anchor="ctr"/>
          <a:lstStyle>
            <a:lvl1pPr marL="43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106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170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2336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2971800" indent="-431800">
              <a:spcBef>
                <a:spcPts val="5100"/>
              </a:spcBef>
              <a:buSzPct val="30000"/>
              <a:buBlip>
                <a:blip r:embed="rId2"/>
              </a:buBlip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ABEA6-586E-734D-AAE4-CB3E790FCF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78678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/>
          <p:cNvSpPr txBox="1"/>
          <p:nvPr/>
        </p:nvSpPr>
        <p:spPr>
          <a:xfrm>
            <a:off x="6026150" y="4546600"/>
            <a:ext cx="952500" cy="660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r>
              <a:rPr lang="en-US" altLang="x-none">
                <a:effectLst>
                  <a:outerShdw blurRad="38100" dist="38100" dir="2700000" algn="tl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84" name="Image"/>
          <p:cNvSpPr>
            <a:spLocks noGrp="1"/>
          </p:cNvSpPr>
          <p:nvPr>
            <p:ph type="pic" sz="half" idx="13"/>
          </p:nvPr>
        </p:nvSpPr>
        <p:spPr>
          <a:xfrm>
            <a:off x="643466" y="1727199"/>
            <a:ext cx="7559041" cy="611632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8426026" y="4842933"/>
            <a:ext cx="3948855" cy="295994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86" name="Image"/>
          <p:cNvSpPr>
            <a:spLocks noGrp="1"/>
          </p:cNvSpPr>
          <p:nvPr>
            <p:ph type="pic" sz="quarter" idx="15"/>
          </p:nvPr>
        </p:nvSpPr>
        <p:spPr>
          <a:xfrm>
            <a:off x="8406844" y="1713653"/>
            <a:ext cx="3987219" cy="298903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 lvl="0"/>
            <a:r>
              <a:rPr lang="en-US" noProof="0" smtClean="0">
                <a:sym typeface="Book Antiqua"/>
              </a:rPr>
              <a:t>Drag picture to placeholder or click icon to add</a:t>
            </a:r>
            <a:endParaRPr noProof="0">
              <a:sym typeface="Book Antiqua"/>
            </a:endParaRP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16"/>
          </p:nvPr>
        </p:nvSpPr>
        <p:spPr>
          <a:xfrm>
            <a:off x="12612688" y="8220075"/>
            <a:ext cx="236537" cy="239713"/>
          </a:xfrm>
        </p:spPr>
        <p:txBody>
          <a:bodyPr/>
          <a:lstStyle>
            <a:lvl1pPr>
              <a:defRPr/>
            </a:lvl1pPr>
          </a:lstStyle>
          <a:p>
            <a:fld id="{79F4F612-2593-EA4B-BC1F-68C70AB50E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1465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3386" y="6001173"/>
            <a:ext cx="10464802" cy="38926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2200" i="1"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3386" y="4396546"/>
            <a:ext cx="10464802" cy="5623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defRPr sz="34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92D37-A35C-3B40-A93E-991A3DEC24E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4554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85813" y="2174875"/>
            <a:ext cx="11433175" cy="2627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85813" y="4870450"/>
            <a:ext cx="11433175" cy="1177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1100" y="8220075"/>
            <a:ext cx="236538" cy="239713"/>
          </a:xfrm>
          <a:prstGeom prst="rect">
            <a:avLst/>
          </a:prstGeom>
          <a:ln w="3175">
            <a:miter lim="400000"/>
          </a:ln>
        </p:spPr>
        <p:txBody>
          <a:bodyPr vert="horz" wrap="none" lIns="27093" tIns="27093" rIns="27093" bIns="27093" numCol="1" anchor="t" anchorCtr="0" compatLnSpc="1">
            <a:prstTxWarp prst="textNoShape">
              <a:avLst/>
            </a:prstTxWarp>
            <a:normAutofit/>
          </a:bodyPr>
          <a:lstStyle>
            <a:lvl1pPr algn="r" hangingPunct="0">
              <a:defRPr sz="1200" b="1">
                <a:latin typeface="Helvetica Neue" charset="0"/>
                <a:sym typeface="Helvetica Neue" charset="0"/>
              </a:defRPr>
            </a:lvl1pPr>
          </a:lstStyle>
          <a:p>
            <a:fld id="{9913DA57-A54D-0D44-AB35-B0EAEBD6C81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transition spd="med"/>
  <p:txStyles>
    <p:titleStyle>
      <a:lvl1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1pPr>
      <a:lvl2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2pPr>
      <a:lvl3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3pPr>
      <a:lvl4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4pPr>
      <a:lvl5pPr algn="l" defTabSz="825500" rtl="0" eaLnBrk="1" fontAlgn="base" hangingPunct="1">
        <a:spcBef>
          <a:spcPct val="0"/>
        </a:spcBef>
        <a:spcAft>
          <a:spcPct val="0"/>
        </a:spcAft>
        <a:defRPr sz="7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9pPr>
    </p:titleStyle>
    <p:bodyStyle>
      <a:lvl1pPr marL="342900" indent="-3429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ＭＳ Ｐゴシック" charset="0"/>
          <a:cs typeface="+mj-cs"/>
          <a:sym typeface="Book Antiqua" charset="0"/>
        </a:defRPr>
      </a:lvl1pPr>
      <a:lvl2pPr marL="742950" indent="-51435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2pPr>
      <a:lvl3pPr marL="1143000" indent="-6858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3pPr>
      <a:lvl4pPr marL="1600200" indent="-9144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4pPr>
      <a:lvl5pPr marL="2057400" indent="-1143000" algn="l" defTabSz="825500" rtl="0" eaLnBrk="1" fontAlgn="base" hangingPunct="1">
        <a:spcBef>
          <a:spcPct val="0"/>
        </a:spcBef>
        <a:spcAft>
          <a:spcPct val="0"/>
        </a:spcAft>
        <a:defRPr sz="4000"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latin typeface="+mj-lt"/>
          <a:ea typeface="+mj-ea"/>
          <a:cs typeface="+mj-cs"/>
          <a:sym typeface="Book Antiqua" charset="0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3B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j-lt"/>
          <a:ea typeface="+mj-ea"/>
          <a:cs typeface="+mj-cs"/>
          <a:sym typeface="Book Antiqua"/>
        </a:defRPr>
      </a:lvl9pPr>
    </p:bodyStyle>
    <p:otherStyle>
      <a:lvl1pPr marL="0" marR="0" indent="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ccelebrate…"/>
          <p:cNvSpPr txBox="1"/>
          <p:nvPr/>
        </p:nvSpPr>
        <p:spPr>
          <a:xfrm>
            <a:off x="1603386" y="730480"/>
            <a:ext cx="9825018" cy="72566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102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sz="10200" kern="0" dirty="0" smtClean="0">
                <a:latin typeface="+mj-lt"/>
                <a:ea typeface="+mj-ea"/>
                <a:cs typeface="+mj-cs"/>
                <a:sym typeface="Book Antiqua"/>
              </a:rPr>
              <a:t>Accelebrate</a:t>
            </a:r>
            <a:endParaRPr lang="en-US" sz="10200" kern="0" dirty="0" smtClean="0"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102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10200" kern="0" dirty="0" smtClean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rPr>
              <a:t>Webinar</a:t>
            </a:r>
            <a:endParaRPr sz="10200" kern="0" dirty="0">
              <a:solidFill>
                <a:srgbClr val="EE903C"/>
              </a:solidFill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7600">
                <a:effectLst/>
                <a:latin typeface="+mj-lt"/>
                <a:ea typeface="+mj-ea"/>
                <a:cs typeface="+mj-cs"/>
                <a:sym typeface="Book Antiqua"/>
              </a:defRPr>
            </a:pPr>
            <a:endParaRPr sz="7600" kern="0" dirty="0">
              <a:latin typeface="+mj-lt"/>
              <a:ea typeface="+mj-ea"/>
              <a:cs typeface="+mj-cs"/>
              <a:sym typeface="Book Antiqua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60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6000" kern="0" dirty="0" smtClean="0">
                <a:latin typeface="+mj-lt"/>
                <a:ea typeface="+mj-ea"/>
                <a:cs typeface="+mj-cs"/>
                <a:sym typeface="Book Antiqua"/>
              </a:rPr>
              <a:t>What's New with Angular 5</a:t>
            </a:r>
            <a:r>
              <a:rPr lang="en-US" sz="6000" kern="0" dirty="0" smtClean="0">
                <a:latin typeface="+mj-lt"/>
                <a:ea typeface="+mj-ea"/>
                <a:cs typeface="+mj-cs"/>
                <a:sym typeface="Book Antiqua"/>
              </a:rPr>
              <a:t>!</a:t>
            </a: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6000">
                <a:effectLst/>
                <a:latin typeface="+mj-lt"/>
                <a:ea typeface="+mj-ea"/>
                <a:cs typeface="+mj-cs"/>
                <a:sym typeface="Book Antiqua"/>
              </a:defRPr>
            </a:pPr>
            <a:r>
              <a:rPr lang="en-US" sz="3200" kern="0" dirty="0" smtClean="0">
                <a:latin typeface="+mj-lt"/>
                <a:ea typeface="+mj-ea"/>
                <a:cs typeface="+mj-cs"/>
                <a:sym typeface="Book Antiqua"/>
              </a:rPr>
              <a:t>Starting 2pm EST</a:t>
            </a:r>
            <a:r>
              <a:rPr lang="en-US" sz="6000" kern="0" dirty="0" smtClean="0">
                <a:latin typeface="+mj-lt"/>
                <a:ea typeface="+mj-ea"/>
                <a:cs typeface="+mj-cs"/>
                <a:sym typeface="Book Antiqua"/>
              </a:rPr>
              <a:t/>
            </a:r>
            <a:br>
              <a:rPr lang="en-US" sz="6000" kern="0" dirty="0" smtClean="0">
                <a:latin typeface="+mj-lt"/>
                <a:ea typeface="+mj-ea"/>
                <a:cs typeface="+mj-cs"/>
                <a:sym typeface="Book Antiqua"/>
              </a:rPr>
            </a:br>
            <a:r>
              <a:rPr lang="en-US" sz="6000" kern="0" dirty="0" smtClean="0">
                <a:latin typeface="+mj-lt"/>
                <a:ea typeface="+mj-ea"/>
                <a:cs typeface="+mj-cs"/>
                <a:sym typeface="Book Antiqua"/>
              </a:rPr>
              <a:t/>
            </a:r>
            <a:br>
              <a:rPr lang="en-US" sz="6000" kern="0" dirty="0" smtClean="0">
                <a:latin typeface="+mj-lt"/>
                <a:ea typeface="+mj-ea"/>
                <a:cs typeface="+mj-cs"/>
                <a:sym typeface="Book Antiqua"/>
              </a:rPr>
            </a:br>
            <a:r>
              <a:rPr lang="en-US" sz="3600" kern="0" dirty="0" smtClean="0">
                <a:latin typeface="+mj-lt"/>
                <a:ea typeface="+mj-ea"/>
                <a:cs typeface="+mj-cs"/>
                <a:sym typeface="Book Antiqua"/>
              </a:rPr>
              <a:t>Presenter: Eric Greene (eric@t4d.io)</a:t>
            </a:r>
            <a:endParaRPr sz="3600" kern="0" dirty="0">
              <a:solidFill>
                <a:srgbClr val="EE903D"/>
              </a:solidFill>
              <a:latin typeface="+mj-lt"/>
              <a:ea typeface="+mj-ea"/>
              <a:cs typeface="+mj-cs"/>
              <a:sym typeface="Book Antiqua"/>
            </a:endParaRPr>
          </a:p>
        </p:txBody>
      </p:sp>
      <p:sp>
        <p:nvSpPr>
          <p:cNvPr id="121" name="Line"/>
          <p:cNvSpPr/>
          <p:nvPr/>
        </p:nvSpPr>
        <p:spPr>
          <a:xfrm>
            <a:off x="3106738" y="4319480"/>
            <a:ext cx="6654800" cy="0"/>
          </a:xfrm>
          <a:prstGeom prst="line">
            <a:avLst/>
          </a:prstGeom>
          <a:ln w="3175">
            <a:solidFill>
              <a:srgbClr val="FBB73B"/>
            </a:solidFill>
            <a:miter lim="400000"/>
          </a:ln>
        </p:spPr>
        <p:txBody>
          <a:bodyPr lIns="27093" tIns="27093" rIns="27093" bIns="27093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3400"/>
            </a:pPr>
            <a:endParaRPr sz="3400" kern="0">
              <a:effectLst>
                <a:outerShdw blurRad="50800" dist="38100" dir="5400000" rotWithShape="0">
                  <a:srgbClr val="000000"/>
                </a:outerShdw>
              </a:effectLst>
              <a:latin typeface="+mn-lt"/>
              <a:ea typeface="+mn-ea"/>
              <a:sym typeface="Helvetica Neue Light"/>
            </a:endParaRPr>
          </a:p>
        </p:txBody>
      </p:sp>
      <p:sp>
        <p:nvSpPr>
          <p:cNvPr id="122" name="Rectangle"/>
          <p:cNvSpPr>
            <a:spLocks noChangeArrowheads="1"/>
          </p:cNvSpPr>
          <p:nvPr/>
        </p:nvSpPr>
        <p:spPr bwMode="auto">
          <a:xfrm>
            <a:off x="-14288" y="873918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Internationalized 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Number, Date, and Currency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Pipes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Replaces browser-based internationalization API which required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polyfills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for many browsers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Uses a new 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custom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internationalization library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API is more consistent with what developers expect</a:t>
            </a:r>
            <a:endParaRPr lang="en-US" altLang="x-none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Replace the 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ReflectiveInjector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with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StaticInjector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Eliminates another polyfill</a:t>
            </a:r>
            <a:endParaRPr lang="en-US" altLang="x-none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8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Zone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Speed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Improvements</a:t>
            </a:r>
          </a:p>
          <a:p>
            <a:pPr marL="850900" lvl="1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Zones are used by Angular to know when to trigger change detection</a:t>
            </a:r>
          </a:p>
          <a:p>
            <a:pPr marL="850900" lvl="1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Zones can be turned off to improve performance</a:t>
            </a:r>
          </a:p>
          <a:p>
            <a:pPr marL="850900" lvl="1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Change detection must be triggered manually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Multiple Names for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exportAs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lnSpc>
                <a:spcPct val="80000"/>
              </a:lnSpc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Useful for migrating to new versions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10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HttpClient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+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RxJS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5.5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HttpClient</a:t>
            </a:r>
            <a:r>
              <a:rPr lang="en-US" altLang="x-none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</a:t>
            </a: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service replaces Http service (technically 4.3)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Improved syntax importing </a:t>
            </a:r>
            <a:r>
              <a:rPr lang="en-US" altLang="x-none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RxJS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CLI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v1.5.5 (version we are using for webinar)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Uses Angular 5 by default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Does not turn AOT on by default (update!)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Hope to make it default soon</a:t>
            </a:r>
            <a:endParaRPr lang="en-US" altLang="x-none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761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Forms adds 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updateOn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Blur/Submit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Works with Template and Reactive Forms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Controls execution of validators and updating of form control objects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New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Router Lifecycle Events</a:t>
            </a: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0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2716012" y="298120"/>
            <a:ext cx="7572799" cy="1335418"/>
            <a:chOff x="967219" y="-8271"/>
            <a:chExt cx="7574275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967219" y="-8271"/>
              <a:ext cx="7574275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Helpful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Resources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5 Release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Blog Post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https://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blog.angular.io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/version-5-0-0-of-angular-now-available-37e414935ced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Update Guide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https://angular-update-</a:t>
            </a:r>
            <a:r>
              <a:rPr lang="en-US" altLang="x-none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guide.firebaseapp.com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/</a:t>
            </a: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303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3174999" y="298009"/>
            <a:ext cx="6654800" cy="1335529"/>
            <a:chOff x="0" y="-8382"/>
            <a:chExt cx="6654476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230286" y="-8382"/>
              <a:ext cx="6193915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 smtClean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Coding </a:t>
              </a:r>
              <a:r>
                <a:rPr lang="en-US" altLang="x-none" sz="7200" dirty="0" smtClean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Demos</a:t>
              </a:r>
              <a:endParaRPr lang="en-US" altLang="x-none" sz="7200" dirty="0">
                <a:solidFill>
                  <a:srgbClr val="EE903C"/>
                </a:solidFill>
                <a:latin typeface="Book Antiqua" charset="0"/>
                <a:sym typeface="Book Antiqua" charset="0"/>
              </a:endParaRP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889390" y="2023270"/>
            <a:ext cx="11192682" cy="5178425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 eaLnBrk="1" hangingPunct="1">
              <a:spcBef>
                <a:spcPts val="36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Let's explore coding examples of these features:</a:t>
            </a:r>
          </a:p>
          <a:p>
            <a:pPr marL="850900" lvl="1" indent="-450850">
              <a:spcBef>
                <a:spcPts val="18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CLI </a:t>
            </a: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v1.5.5</a:t>
            </a:r>
          </a:p>
          <a:p>
            <a:pPr marL="850900" lvl="1" indent="-450850">
              <a:spcBef>
                <a:spcPts val="1800"/>
              </a:spcBef>
              <a:buSzPct val="30000"/>
              <a:buBlip>
                <a:blip r:embed="rId2"/>
              </a:buBlip>
            </a:pPr>
            <a:r>
              <a:rPr lang="en-US" altLang="x-none" sz="3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HttpClient</a:t>
            </a: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+ </a:t>
            </a:r>
            <a:r>
              <a:rPr lang="en-US" altLang="x-none" sz="3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RxJS</a:t>
            </a:r>
            <a:r>
              <a:rPr lang="en-US" altLang="x-none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5.5</a:t>
            </a:r>
          </a:p>
          <a:p>
            <a:pPr marL="850900" lvl="1" indent="-450850">
              <a:spcBef>
                <a:spcPts val="18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Internationalization </a:t>
            </a: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of </a:t>
            </a: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Pipes</a:t>
            </a:r>
          </a:p>
          <a:p>
            <a:pPr marL="850900" lvl="1" indent="-450850">
              <a:spcBef>
                <a:spcPts val="18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No Zones</a:t>
            </a:r>
            <a:endParaRPr lang="en-US" altLang="x-none" sz="36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18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</a:t>
            </a: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Forms </a:t>
            </a:r>
            <a:r>
              <a:rPr lang="en-US" altLang="x-none" sz="36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updateOn</a:t>
            </a:r>
            <a:endParaRPr lang="en-US" altLang="x-none" sz="36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18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Upgrade </a:t>
            </a:r>
            <a:r>
              <a:rPr lang="en-US" altLang="x-none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Guide </a:t>
            </a: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45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2986917" y="298009"/>
            <a:ext cx="7030984" cy="1335529"/>
            <a:chOff x="-188073" y="-8382"/>
            <a:chExt cx="7030642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-188073" y="-8382"/>
              <a:ext cx="7030642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 smtClean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Getting </a:t>
              </a:r>
              <a:r>
                <a:rPr lang="en-US" altLang="x-none" sz="7200" dirty="0" smtClean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the Code</a:t>
              </a:r>
              <a:endParaRPr lang="en-US" altLang="x-none" sz="7200" dirty="0">
                <a:solidFill>
                  <a:srgbClr val="EE903C"/>
                </a:solidFill>
                <a:latin typeface="Book Antiqua" charset="0"/>
                <a:sym typeface="Book Antiqua" charset="0"/>
              </a:endParaRP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889390" y="2023270"/>
            <a:ext cx="11192682" cy="5216979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Code will be pushed to GitHub at the end of the webinar!</a:t>
            </a:r>
            <a:endParaRPr lang="en-US" altLang="x-none" sz="4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https://github.com/t4d-accelebrate-webinars/whats-new-angular5</a:t>
            </a:r>
            <a:endParaRPr lang="en-US" altLang="x-none" sz="4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Contact Eric: eric@t4d.io</a:t>
            </a:r>
          </a:p>
          <a:p>
            <a:pPr marL="450850" indent="-450850">
              <a:spcBef>
                <a:spcPts val="3600"/>
              </a:spcBef>
              <a:buSzPct val="30000"/>
              <a:buBlip>
                <a:blip r:embed="rId2"/>
              </a:buBlip>
            </a:pPr>
            <a:r>
              <a:rPr lang="en-US" altLang="x-none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Contact Accelebrate: </a:t>
            </a:r>
            <a:r>
              <a:rPr lang="en-US" altLang="x-none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info@accelebrate.com</a:t>
            </a:r>
            <a:endParaRPr lang="en-US" altLang="x-none" sz="4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7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"/>
          <p:cNvGrpSpPr>
            <a:grpSpLocks/>
          </p:cNvGrpSpPr>
          <p:nvPr/>
        </p:nvGrpSpPr>
        <p:grpSpPr bwMode="auto">
          <a:xfrm>
            <a:off x="3175000" y="301666"/>
            <a:ext cx="6654800" cy="1296947"/>
            <a:chOff x="2962288" y="-710"/>
            <a:chExt cx="6655690" cy="1296614"/>
          </a:xfrm>
        </p:grpSpPr>
        <p:sp>
          <p:nvSpPr>
            <p:cNvPr id="364" name="We Would Like to Hear from You"/>
            <p:cNvSpPr txBox="1"/>
            <p:nvPr/>
          </p:nvSpPr>
          <p:spPr>
            <a:xfrm>
              <a:off x="4346129" y="-710"/>
              <a:ext cx="3888016" cy="1085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67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6700" kern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Questions</a:t>
              </a:r>
              <a:endParaRPr sz="6700" kern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365" name="Line"/>
            <p:cNvSpPr/>
            <p:nvPr/>
          </p:nvSpPr>
          <p:spPr>
            <a:xfrm>
              <a:off x="2962288" y="1295904"/>
              <a:ext cx="6655690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67" name="Steve Heckler, President…"/>
          <p:cNvSpPr txBox="1">
            <a:spLocks noGrp="1"/>
          </p:cNvSpPr>
          <p:nvPr>
            <p:ph type="subTitle" idx="1"/>
          </p:nvPr>
        </p:nvSpPr>
        <p:spPr>
          <a:xfrm>
            <a:off x="1857375" y="2146300"/>
            <a:ext cx="10031413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Feel free to ask questions on Angular 5, Angular in general, or JavaScript and related technologies!</a:t>
            </a:r>
            <a:endParaRPr lang="en-US" altLang="x-none" sz="3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6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946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4512" y="1993858"/>
            <a:ext cx="1994441" cy="37326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9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9300" y="2055374"/>
            <a:ext cx="1994441" cy="26092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5367" y="1467986"/>
            <a:ext cx="1994441" cy="31170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99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"/>
          <p:cNvGrpSpPr>
            <a:grpSpLocks/>
          </p:cNvGrpSpPr>
          <p:nvPr/>
        </p:nvGrpSpPr>
        <p:grpSpPr bwMode="auto">
          <a:xfrm>
            <a:off x="963921" y="298120"/>
            <a:ext cx="11076963" cy="1335418"/>
            <a:chOff x="-1749132" y="-8601"/>
            <a:chExt cx="11076362" cy="1336255"/>
          </a:xfrm>
        </p:grpSpPr>
        <p:sp>
          <p:nvSpPr>
            <p:cNvPr id="344" name="Modes of Delivery"/>
            <p:cNvSpPr txBox="1"/>
            <p:nvPr/>
          </p:nvSpPr>
          <p:spPr>
            <a:xfrm>
              <a:off x="-1749132" y="-8601"/>
              <a:ext cx="11076362" cy="116344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>
                  <a:solidFill>
                    <a:srgbClr val="EE903C"/>
                  </a:solidFill>
                  <a:sym typeface="Book Antiqua"/>
                </a:rPr>
                <a:t>The </a:t>
              </a:r>
              <a:r>
                <a:rPr lang="en-US" sz="7200" kern="0" dirty="0">
                  <a:solidFill>
                    <a:schemeClr val="tx1"/>
                  </a:solidFill>
                  <a:sym typeface="Book Antiqua"/>
                </a:rPr>
                <a:t>Accelebrate Difference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61827" y="1327654"/>
              <a:ext cx="6654439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47" name="In-person private training for your group…"/>
          <p:cNvSpPr txBox="1">
            <a:spLocks noGrp="1"/>
          </p:cNvSpPr>
          <p:nvPr>
            <p:ph type="subTitle" sz="half" idx="1"/>
          </p:nvPr>
        </p:nvSpPr>
        <p:spPr>
          <a:xfrm>
            <a:off x="2921000" y="2146300"/>
            <a:ext cx="8128000" cy="6037263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In-person private training for your group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In-person with some remotes 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Synchronous online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Private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Public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Online courses (and courses with some online remotes) are easily recordable in most cases</a:t>
            </a:r>
          </a:p>
        </p:txBody>
      </p:sp>
      <p:sp>
        <p:nvSpPr>
          <p:cNvPr id="34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741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"/>
          <p:cNvGrpSpPr>
            <a:grpSpLocks/>
          </p:cNvGrpSpPr>
          <p:nvPr/>
        </p:nvGrpSpPr>
        <p:grpSpPr bwMode="auto">
          <a:xfrm>
            <a:off x="966788" y="298450"/>
            <a:ext cx="11071225" cy="1335088"/>
            <a:chOff x="-80675" y="-8271"/>
            <a:chExt cx="11070664" cy="1335925"/>
          </a:xfrm>
        </p:grpSpPr>
        <p:sp>
          <p:nvSpPr>
            <p:cNvPr id="354" name="The Accelebrate Difference"/>
            <p:cNvSpPr txBox="1"/>
            <p:nvPr/>
          </p:nvSpPr>
          <p:spPr>
            <a:xfrm>
              <a:off x="-80675" y="-8271"/>
              <a:ext cx="11070664" cy="116277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sz="7200" kern="0" dirty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The </a:t>
              </a:r>
              <a:r>
                <a:rPr sz="7200" kern="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Accelebrate Difference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2127425" y="1327654"/>
              <a:ext cx="6654463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57" name="Instructors who are experts…"/>
          <p:cNvSpPr txBox="1">
            <a:spLocks noGrp="1"/>
          </p:cNvSpPr>
          <p:nvPr>
            <p:ph type="subTitle" idx="1"/>
          </p:nvPr>
        </p:nvSpPr>
        <p:spPr>
          <a:xfrm>
            <a:off x="2700338" y="2146300"/>
            <a:ext cx="9250362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Instructors who are experts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Real-world experience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Flexible and eager to customize your training</a:t>
            </a:r>
          </a:p>
          <a:p>
            <a:pPr marL="1057275" lvl="1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We always request a pre-class call and/or survey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Rapidly responsive before, during, and after class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Drama-free logistics - instructor and materials arrive on-time</a:t>
            </a:r>
          </a:p>
        </p:txBody>
      </p:sp>
      <p:sp>
        <p:nvSpPr>
          <p:cNvPr id="35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"/>
          <p:cNvGrpSpPr>
            <a:grpSpLocks/>
          </p:cNvGrpSpPr>
          <p:nvPr/>
        </p:nvGrpSpPr>
        <p:grpSpPr bwMode="auto">
          <a:xfrm>
            <a:off x="1419974" y="298120"/>
            <a:ext cx="10164855" cy="1335417"/>
            <a:chOff x="372489" y="-8601"/>
            <a:chExt cx="10164341" cy="1336255"/>
          </a:xfrm>
        </p:grpSpPr>
        <p:sp>
          <p:nvSpPr>
            <p:cNvPr id="354" name="The Accelebrate Difference"/>
            <p:cNvSpPr txBox="1"/>
            <p:nvPr/>
          </p:nvSpPr>
          <p:spPr>
            <a:xfrm>
              <a:off x="372489" y="-8601"/>
              <a:ext cx="10164341" cy="11634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EE903C"/>
                  </a:solidFill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Book Antiqua"/>
                </a:rPr>
                <a:t>Angular-related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 </a:t>
              </a:r>
              <a:r>
                <a:rPr lang="en-US" sz="7200" kern="0" dirty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Courses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2127425" y="1327654"/>
              <a:ext cx="6654463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357" name="Instructors who are experts…"/>
          <p:cNvSpPr txBox="1">
            <a:spLocks noGrp="1"/>
          </p:cNvSpPr>
          <p:nvPr>
            <p:ph type="subTitle" idx="1"/>
          </p:nvPr>
        </p:nvSpPr>
        <p:spPr>
          <a:xfrm>
            <a:off x="2700338" y="2146300"/>
            <a:ext cx="9735502" cy="5588000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Introduction to Angular 5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Advanced Angular 5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Comprehensive Angular 5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Test-Driven Angular 5 Development</a:t>
            </a: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Full-Stack Applications with Angular 5 and JAX-RS</a:t>
            </a:r>
          </a:p>
          <a:p>
            <a:pPr marL="422275" indent="-422275">
              <a:spcBef>
                <a:spcPts val="2700"/>
              </a:spcBef>
              <a:buSzPct val="30000"/>
              <a:buBlip>
                <a:blip r:embed="rId2"/>
              </a:buBlip>
            </a:pPr>
            <a:r>
              <a:rPr lang="en-US" altLang="x-none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Full-Stack Applications with Angular 5 and </a:t>
            </a: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Web API</a:t>
            </a:r>
            <a:endParaRPr lang="en-US" altLang="x-none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22275" indent="-422275" eaLnBrk="1" hangingPunct="1">
              <a:spcBef>
                <a:spcPts val="27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And many more</a:t>
            </a:r>
            <a:r>
              <a:rPr lang="mr-IN" altLang="x-none" sz="3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…</a:t>
            </a:r>
            <a:endParaRPr lang="en-US" altLang="x-none" sz="3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358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395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"/>
          <p:cNvGrpSpPr>
            <a:grpSpLocks/>
          </p:cNvGrpSpPr>
          <p:nvPr/>
        </p:nvGrpSpPr>
        <p:grpSpPr bwMode="auto">
          <a:xfrm>
            <a:off x="2986109" y="298009"/>
            <a:ext cx="7032587" cy="1335529"/>
            <a:chOff x="-188881" y="-8382"/>
            <a:chExt cx="7032245" cy="1336036"/>
          </a:xfrm>
        </p:grpSpPr>
        <p:sp>
          <p:nvSpPr>
            <p:cNvPr id="15367" name="Agenda"/>
            <p:cNvSpPr txBox="1">
              <a:spLocks noChangeArrowheads="1"/>
            </p:cNvSpPr>
            <p:nvPr/>
          </p:nvSpPr>
          <p:spPr bwMode="auto">
            <a:xfrm>
              <a:off x="-188881" y="-8382"/>
              <a:ext cx="7032245" cy="116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1pPr>
              <a:lvl2pPr marL="742950" indent="-28575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2pPr>
              <a:lvl3pPr marL="11430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3pPr>
              <a:lvl4pPr marL="16002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4pPr>
              <a:lvl5pPr marL="2057400" indent="-228600" eaLnBrk="0" hangingPunct="0"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FFFFFF"/>
                  </a:solidFill>
                  <a:latin typeface="Helvetica Neue Light" charset="0"/>
                  <a:ea typeface="ＭＳ Ｐゴシック" charset="-128"/>
                  <a:sym typeface="Helvetica Neue Light" charset="0"/>
                </a:defRPr>
              </a:lvl9pPr>
            </a:lstStyle>
            <a:p>
              <a:pPr algn="ctr" eaLnBrk="1"/>
              <a:r>
                <a:rPr lang="en-US" altLang="x-none" sz="7200" dirty="0" smtClean="0">
                  <a:solidFill>
                    <a:schemeClr val="tx1"/>
                  </a:solidFill>
                  <a:latin typeface="Book Antiqua" charset="0"/>
                  <a:sym typeface="Book Antiqua" charset="0"/>
                </a:rPr>
                <a:t>Webinar </a:t>
              </a:r>
              <a:r>
                <a:rPr lang="en-US" altLang="x-none" sz="7200" dirty="0" smtClean="0">
                  <a:solidFill>
                    <a:srgbClr val="EE903C"/>
                  </a:solidFill>
                  <a:latin typeface="Book Antiqua" charset="0"/>
                  <a:sym typeface="Book Antiqua" charset="0"/>
                </a:rPr>
                <a:t>Agenda</a:t>
              </a:r>
              <a:endParaRPr lang="en-US" altLang="x-none" sz="7200" dirty="0">
                <a:solidFill>
                  <a:srgbClr val="EE903C"/>
                </a:solidFill>
                <a:latin typeface="Book Antiqua" charset="0"/>
                <a:sym typeface="Book Antiqua" charset="0"/>
              </a:endParaRPr>
            </a:p>
          </p:txBody>
        </p:sp>
        <p:sp>
          <p:nvSpPr>
            <p:cNvPr id="129" name="Line"/>
            <p:cNvSpPr/>
            <p:nvPr/>
          </p:nvSpPr>
          <p:spPr>
            <a:xfrm>
              <a:off x="0" y="1327654"/>
              <a:ext cx="6654476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31" name="Accelebrate and Intel…"/>
          <p:cNvSpPr txBox="1">
            <a:spLocks noGrp="1"/>
          </p:cNvSpPr>
          <p:nvPr>
            <p:ph type="subTitle" sz="half" idx="1"/>
          </p:nvPr>
        </p:nvSpPr>
        <p:spPr>
          <a:xfrm>
            <a:off x="1313411" y="2270962"/>
            <a:ext cx="10367414" cy="5178425"/>
          </a:xfrm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What's New with Angular 5!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Code Demos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Questions</a:t>
            </a:r>
          </a:p>
          <a:p>
            <a:pPr marL="450850" indent="-450850" eaLnBrk="1" hangingPunct="1">
              <a:spcBef>
                <a:spcPts val="2400"/>
              </a:spcBef>
              <a:buSzPct val="30000"/>
              <a:buFontTx/>
              <a:buBlip>
                <a:blip r:embed="rId2"/>
              </a:buBlip>
            </a:pP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32" name="Rectangle"/>
          <p:cNvSpPr>
            <a:spLocks noChangeArrowheads="1"/>
          </p:cNvSpPr>
          <p:nvPr/>
        </p:nvSpPr>
        <p:spPr bwMode="auto">
          <a:xfrm>
            <a:off x="-14288" y="8732838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</a:t>
            </a:r>
            <a:r>
              <a:rPr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 201</a:t>
            </a: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536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What is 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Angular?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( https</a:t>
            </a: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://</a:t>
            </a:r>
            <a:r>
              <a:rPr lang="en-US" altLang="x-none" sz="32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angular.io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)</a:t>
            </a:r>
            <a:endParaRPr lang="en-US" altLang="x-none" sz="3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Desktop and Mobile UI framework built with HTML, CSS, JavaScript (TypeScript)</a:t>
            </a: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Highlights: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Develop Across All Platforms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Speed &amp; Performance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Incredible Tooling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Loved By Millions</a:t>
            </a: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Release History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AngularJS (version 1)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pre-historic times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2 - September 2016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4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March 2017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5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November 2017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6 </a:t>
            </a:r>
            <a:r>
              <a:rPr lang="mr-IN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–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 March 2018?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26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Build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Optimizer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Now applied by default in the CLI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Improves tree shaking by marking part of the code as pure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Removes decorators in the final output</a:t>
            </a:r>
            <a:endParaRPr lang="en-US" altLang="x-none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Universal State Transfer API and DOM </a:t>
            </a: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Support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Avoids the need to make a second HTTP call to fetch state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Server-side DOM manipulations with Domino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endParaRPr lang="en-US" altLang="x-none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030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841">
              <a:srgbClr val="4055CC"/>
            </a:gs>
            <a:gs pos="65819">
              <a:srgbClr val="3748AE"/>
            </a:gs>
            <a:gs pos="100000">
              <a:srgbClr val="2D3B9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"/>
          <p:cNvGrpSpPr>
            <a:grpSpLocks/>
          </p:cNvGrpSpPr>
          <p:nvPr/>
        </p:nvGrpSpPr>
        <p:grpSpPr bwMode="auto">
          <a:xfrm>
            <a:off x="740306" y="298120"/>
            <a:ext cx="11524202" cy="1335418"/>
            <a:chOff x="-1008872" y="-8271"/>
            <a:chExt cx="11526449" cy="1335925"/>
          </a:xfrm>
        </p:grpSpPr>
        <p:sp>
          <p:nvSpPr>
            <p:cNvPr id="159" name="Technology Trends"/>
            <p:cNvSpPr txBox="1"/>
            <p:nvPr/>
          </p:nvSpPr>
          <p:spPr>
            <a:xfrm>
              <a:off x="-1008872" y="-8271"/>
              <a:ext cx="11526449" cy="1163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7200">
                  <a:effectLst/>
                  <a:latin typeface="+mj-lt"/>
                  <a:ea typeface="+mj-ea"/>
                  <a:cs typeface="+mj-cs"/>
                  <a:sym typeface="Book Antiqua"/>
                </a:defRPr>
              </a:pPr>
              <a:r>
                <a:rPr lang="en-US" sz="7200" kern="0" dirty="0" smtClean="0">
                  <a:latin typeface="+mj-lt"/>
                  <a:ea typeface="+mj-ea"/>
                  <a:cs typeface="+mj-cs"/>
                  <a:sym typeface="Book Antiqua"/>
                </a:rPr>
                <a:t>What's New </a:t>
              </a:r>
              <a:r>
                <a:rPr lang="en-US" sz="7200" kern="0" dirty="0" smtClean="0">
                  <a:solidFill>
                    <a:srgbClr val="EE903C"/>
                  </a:solidFill>
                  <a:latin typeface="+mj-lt"/>
                  <a:ea typeface="+mj-ea"/>
                  <a:cs typeface="+mj-cs"/>
                  <a:sym typeface="Book Antiqua"/>
                </a:rPr>
                <a:t>with Angular 5</a:t>
              </a:r>
              <a:endParaRPr sz="7200" kern="0" dirty="0">
                <a:solidFill>
                  <a:srgbClr val="EE903C"/>
                </a:solidFill>
                <a:latin typeface="+mj-lt"/>
                <a:ea typeface="+mj-ea"/>
                <a:cs typeface="+mj-cs"/>
                <a:sym typeface="Book Antiqua"/>
              </a:endParaRPr>
            </a:p>
          </p:txBody>
        </p:sp>
        <p:sp>
          <p:nvSpPr>
            <p:cNvPr id="160" name="Line"/>
            <p:cNvSpPr/>
            <p:nvPr/>
          </p:nvSpPr>
          <p:spPr>
            <a:xfrm>
              <a:off x="1427884" y="1327654"/>
              <a:ext cx="6652922" cy="0"/>
            </a:xfrm>
            <a:prstGeom prst="line">
              <a:avLst/>
            </a:prstGeom>
            <a:noFill/>
            <a:ln w="3175" cap="flat">
              <a:solidFill>
                <a:srgbClr val="FBB73B"/>
              </a:solidFill>
              <a:prstDash val="solid"/>
              <a:miter lim="400000"/>
            </a:ln>
            <a:effectLst/>
          </p:spPr>
          <p:txBody>
            <a:bodyPr lIns="27093" tIns="27093" rIns="27093" bIns="27093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 sz="3400"/>
              </a:pPr>
              <a:endParaRPr sz="3400" kern="0"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sym typeface="Helvetica Neue Light"/>
              </a:endParaRPr>
            </a:p>
          </p:txBody>
        </p:sp>
      </p:grpSp>
      <p:sp>
        <p:nvSpPr>
          <p:cNvPr id="162" name="Python…"/>
          <p:cNvSpPr txBox="1">
            <a:spLocks noGrp="1"/>
          </p:cNvSpPr>
          <p:nvPr>
            <p:ph type="subTitle" sz="half" idx="1"/>
          </p:nvPr>
        </p:nvSpPr>
        <p:spPr>
          <a:xfrm>
            <a:off x="1094282" y="2286000"/>
            <a:ext cx="10586543" cy="5484813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0850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Compiler Improvements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Angular Compiler is now a TypeScript transform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Preserve Whitespace is now configurable</a:t>
            </a:r>
          </a:p>
          <a:p>
            <a:pPr marL="850900" lvl="1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Improved Decorator Support</a:t>
            </a:r>
          </a:p>
          <a:p>
            <a:pPr marL="1250950" lvl="2" indent="-450850">
              <a:spcBef>
                <a:spcPts val="2400"/>
              </a:spcBef>
              <a:buSzPct val="30000"/>
              <a:buBlip>
                <a:blip r:embed="rId2"/>
              </a:buBlip>
            </a:pPr>
            <a:r>
              <a:rPr lang="en-US" altLang="x-none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-128"/>
                <a:sym typeface="Helvetica Neue" charset="0"/>
              </a:rPr>
              <a:t>Values in lowered expressions can be calculated at runtime</a:t>
            </a:r>
            <a:endParaRPr lang="en-US" altLang="x-none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-128"/>
              <a:sym typeface="Helvetica Neue" charset="0"/>
            </a:endParaRPr>
          </a:p>
        </p:txBody>
      </p:sp>
      <p:sp>
        <p:nvSpPr>
          <p:cNvPr id="163" name="Rectangle"/>
          <p:cNvSpPr>
            <a:spLocks noChangeArrowheads="1"/>
          </p:cNvSpPr>
          <p:nvPr/>
        </p:nvSpPr>
        <p:spPr bwMode="auto">
          <a:xfrm>
            <a:off x="-14288" y="8729663"/>
            <a:ext cx="13033376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50800" dir="16186466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7093" tIns="27093" rIns="27093" bIns="27093" anchor="ctr"/>
          <a:lstStyle>
            <a:lvl1pPr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Helvetica Neue Light" charset="0"/>
                <a:ea typeface="ＭＳ Ｐゴシック" charset="-128"/>
                <a:sym typeface="Helvetica Neue Light" charset="0"/>
              </a:defRPr>
            </a:lvl9pPr>
          </a:lstStyle>
          <a:p>
            <a:pPr algn="ctr" eaLnBrk="1"/>
            <a:endParaRPr lang="x-none" altLang="x-none" sz="3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" name="December 8, 2015"/>
          <p:cNvSpPr txBox="1">
            <a:spLocks noGrp="1"/>
          </p:cNvSpPr>
          <p:nvPr>
            <p:ph type="ctrTitle"/>
          </p:nvPr>
        </p:nvSpPr>
        <p:spPr>
          <a:xfrm>
            <a:off x="2789238" y="8972550"/>
            <a:ext cx="7453312" cy="549275"/>
          </a:xfrm>
        </p:spPr>
        <p:txBody>
          <a:bodyPr>
            <a:normAutofit fontScale="90000"/>
          </a:bodyPr>
          <a:lstStyle>
            <a:lvl1pPr defTabSz="578358">
              <a:defRPr sz="3168" spc="-63">
                <a:solidFill>
                  <a:srgbClr val="2C3D9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3762" spc="-75">
                <a:solidFill>
                  <a:srgbClr val="FFFFFF"/>
                </a:solidFill>
                <a:effectLst/>
              </a:defRPr>
            </a:pPr>
            <a:r>
              <a:rPr lang="en-US" sz="3762" spc="-75" dirty="0" smtClean="0">
                <a:solidFill>
                  <a:srgbClr val="FFFFFF"/>
                </a:solidFill>
                <a:effectLst/>
                <a:ea typeface="+mj-ea"/>
                <a:sym typeface="Book Antiqua"/>
              </a:rPr>
              <a:t>October 2017</a:t>
            </a:r>
            <a:endParaRPr sz="3762" spc="-75" dirty="0">
              <a:solidFill>
                <a:srgbClr val="FFFFFF"/>
              </a:solidFill>
              <a:effectLst/>
              <a:ea typeface="+mj-ea"/>
              <a:sym typeface="Book Antiqua"/>
            </a:endParaRP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8888413"/>
            <a:ext cx="1665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90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Book Antiqua"/>
        <a:ea typeface="Book Antiqua"/>
        <a:cs typeface="Book Antiqua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Book Antiqua"/>
        <a:ea typeface="Book Antiqua"/>
        <a:cs typeface="Book Antiqua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Presentation Template</Template>
  <TotalTime>1232</TotalTime>
  <Words>598</Words>
  <Application>Microsoft Macintosh PowerPoint</Application>
  <PresentationFormat>Custom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 Roman</vt:lpstr>
      <vt:lpstr>Book Antiqua</vt:lpstr>
      <vt:lpstr>Helvetica Neue</vt:lpstr>
      <vt:lpstr>Helvetica Neue Light</vt:lpstr>
      <vt:lpstr>ＭＳ Ｐゴシック</vt:lpstr>
      <vt:lpstr>Industrial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  <vt:lpstr>October 2017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October 2017</dc:title>
  <dc:creator>Eric W. Greene</dc:creator>
  <cp:lastModifiedBy>Eric W. Greene</cp:lastModifiedBy>
  <cp:revision>50</cp:revision>
  <dcterms:created xsi:type="dcterms:W3CDTF">2017-11-08T17:38:19Z</dcterms:created>
  <dcterms:modified xsi:type="dcterms:W3CDTF">2017-12-04T20:30:08Z</dcterms:modified>
</cp:coreProperties>
</file>