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98" r:id="rId2"/>
    <p:sldId id="499" r:id="rId3"/>
    <p:sldId id="500" r:id="rId4"/>
    <p:sldId id="501" r:id="rId5"/>
    <p:sldId id="50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1" d="100"/>
          <a:sy n="121"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362A-BFA9-7448-A57D-94516D6CE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77E28-9EF8-A546-93A4-08FAD819D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A55BFB-2606-A641-8F1E-A6AD3DAA275E}"/>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C2287BCE-DB42-DC44-9817-C37E45BC3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B964B-0B8D-314F-8685-933002BA1B47}"/>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249844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BECE-61F3-CD43-82EA-C2BEC2D0A5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F3675-A048-6642-9323-984522BA8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9DEAD-B1BE-E549-8102-C5F1FF043E98}"/>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B8042C83-C6F4-A843-B2E7-F3B882EF6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5DE26-85D4-C94A-A13C-AFAFC4449724}"/>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7920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DB553-B70E-3046-BA5F-BF55358C8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58E56E-E87D-F549-A476-562C34726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03168-81F6-8843-8CF6-567D4FC2FE2F}"/>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5F3335C1-DC47-D54C-89DB-D9175CD79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1452C-0659-524C-8D63-2F4F1D67BB84}"/>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202453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DA3E-C192-C343-B1BC-99828C2D8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9F45E-88E7-E241-B679-DA149BEC9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C2CE0-3277-E045-9762-4CBD1C2980C0}"/>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93C00F2F-E0A1-7040-A13D-844BA7921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3A415-809A-E546-9265-DB1901234B49}"/>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33496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1AA2-9D5D-1044-BD13-C0FEC85A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2AD9E2-04E8-3340-962A-1E4896FD3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AE9FC-B5BE-0642-A043-B977B252156B}"/>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E545C32A-7F59-7A44-8193-93736B6D9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22AEC-C28F-6C48-A123-71328EFAA7E7}"/>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428644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9B55-E518-4E4B-81EE-D08030193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04142-7CA0-A146-BAEF-FCB5E4F022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4D0F2-4DB0-8843-B213-4667A01E5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D4F1F-30D0-F144-BFCD-DAB0ABEF617F}"/>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6" name="Footer Placeholder 5">
            <a:extLst>
              <a:ext uri="{FF2B5EF4-FFF2-40B4-BE49-F238E27FC236}">
                <a16:creationId xmlns:a16="http://schemas.microsoft.com/office/drawing/2014/main" id="{54762C12-BBCE-6141-97D4-4AF92697A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3243D-9F02-424F-916B-DAB2E4A376E4}"/>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190698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DD9A-5B04-3D4A-854D-A93E57499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FE7018-3133-4549-AA49-678F30B06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056F0-DAF8-534E-8841-6E6D14234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4736E0-C9F5-594F-9427-45302ADB0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87A1BC-EC1D-254D-883B-CBDDC1272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A3885-10ED-FD41-AFAB-ACE223F77356}"/>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8" name="Footer Placeholder 7">
            <a:extLst>
              <a:ext uri="{FF2B5EF4-FFF2-40B4-BE49-F238E27FC236}">
                <a16:creationId xmlns:a16="http://schemas.microsoft.com/office/drawing/2014/main" id="{674A5F5C-9635-1B40-8A59-E583564BCC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FB2B9F-9042-224E-8B98-D5A1C26D3B04}"/>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158131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0A8F-50B1-B442-9C7D-BEC286C1D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30B7CE-8E19-DC43-9687-42D7FB4B1279}"/>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4" name="Footer Placeholder 3">
            <a:extLst>
              <a:ext uri="{FF2B5EF4-FFF2-40B4-BE49-F238E27FC236}">
                <a16:creationId xmlns:a16="http://schemas.microsoft.com/office/drawing/2014/main" id="{21253EA5-F937-4D49-9513-E68E604CA2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CA3A8-C719-FB44-91DC-23CFF482E816}"/>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128952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E1D75-7DF2-0941-8F97-83CF31BD44EE}"/>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3" name="Footer Placeholder 2">
            <a:extLst>
              <a:ext uri="{FF2B5EF4-FFF2-40B4-BE49-F238E27FC236}">
                <a16:creationId xmlns:a16="http://schemas.microsoft.com/office/drawing/2014/main" id="{5943B94C-F5D8-F949-A84E-B7A2242AB6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95DD1-EE4C-354E-9179-49B215AE8157}"/>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3355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E516-9AFE-7A43-98D2-EED614CB5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11503-55F4-5A43-8E5D-59A6F9F72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2946C-1D59-D941-89DB-D80532C3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3B87E-9558-D84E-A0B7-03ACD475A011}"/>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6" name="Footer Placeholder 5">
            <a:extLst>
              <a:ext uri="{FF2B5EF4-FFF2-40B4-BE49-F238E27FC236}">
                <a16:creationId xmlns:a16="http://schemas.microsoft.com/office/drawing/2014/main" id="{B2C29FD0-78B8-8B49-992C-B7F1A9BA1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9C1E1-F203-6141-B794-3E0F2B8C939D}"/>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423616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0A25-41B6-D042-B3BF-375A0E974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7B3F6F-C1F9-3042-A854-48DD36C89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3CE742-4E36-6E4D-8713-4ECE6A3BA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604A8-7A3D-AE47-BB47-1581D978DC19}"/>
              </a:ext>
            </a:extLst>
          </p:cNvPr>
          <p:cNvSpPr>
            <a:spLocks noGrp="1"/>
          </p:cNvSpPr>
          <p:nvPr>
            <p:ph type="dt" sz="half" idx="10"/>
          </p:nvPr>
        </p:nvSpPr>
        <p:spPr/>
        <p:txBody>
          <a:bodyPr/>
          <a:lstStyle/>
          <a:p>
            <a:fld id="{02099431-4E6A-D145-9A0C-389670CD9F48}" type="datetimeFigureOut">
              <a:rPr lang="en-US" smtClean="0"/>
              <a:t>10/11/19</a:t>
            </a:fld>
            <a:endParaRPr lang="en-US"/>
          </a:p>
        </p:txBody>
      </p:sp>
      <p:sp>
        <p:nvSpPr>
          <p:cNvPr id="6" name="Footer Placeholder 5">
            <a:extLst>
              <a:ext uri="{FF2B5EF4-FFF2-40B4-BE49-F238E27FC236}">
                <a16:creationId xmlns:a16="http://schemas.microsoft.com/office/drawing/2014/main" id="{AE3BC033-2D35-8B45-BA1C-70B7B5BE2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C54B1-2EDB-2747-B89A-1FBF70DB7A27}"/>
              </a:ext>
            </a:extLst>
          </p:cNvPr>
          <p:cNvSpPr>
            <a:spLocks noGrp="1"/>
          </p:cNvSpPr>
          <p:nvPr>
            <p:ph type="sldNum" sz="quarter" idx="12"/>
          </p:nvPr>
        </p:nvSpPr>
        <p:spPr/>
        <p:txBody>
          <a:bodyPr/>
          <a:lstStyle/>
          <a:p>
            <a:fld id="{8CED3925-1A6A-F54B-B341-EA1E76CA24EC}" type="slidenum">
              <a:rPr lang="en-US" smtClean="0"/>
              <a:t>‹#›</a:t>
            </a:fld>
            <a:endParaRPr lang="en-US"/>
          </a:p>
        </p:txBody>
      </p:sp>
    </p:spTree>
    <p:extLst>
      <p:ext uri="{BB962C8B-B14F-4D97-AF65-F5344CB8AC3E}">
        <p14:creationId xmlns:p14="http://schemas.microsoft.com/office/powerpoint/2010/main" val="57574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4CE03-9018-B245-88D6-A81C7E9E5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AF93F6-146D-BC4E-AB27-1C36D196C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82A6F-AE4F-6948-A273-F6780C27C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99431-4E6A-D145-9A0C-389670CD9F48}" type="datetimeFigureOut">
              <a:rPr lang="en-US" smtClean="0"/>
              <a:t>10/11/19</a:t>
            </a:fld>
            <a:endParaRPr lang="en-US"/>
          </a:p>
        </p:txBody>
      </p:sp>
      <p:sp>
        <p:nvSpPr>
          <p:cNvPr id="5" name="Footer Placeholder 4">
            <a:extLst>
              <a:ext uri="{FF2B5EF4-FFF2-40B4-BE49-F238E27FC236}">
                <a16:creationId xmlns:a16="http://schemas.microsoft.com/office/drawing/2014/main" id="{F7971E1E-3766-6246-BD8F-A9CFAF895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C3E0B3-CE15-4948-BA1C-D8162A4E4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3925-1A6A-F54B-B341-EA1E76CA24EC}" type="slidenum">
              <a:rPr lang="en-US" smtClean="0"/>
              <a:t>‹#›</a:t>
            </a:fld>
            <a:endParaRPr lang="en-US"/>
          </a:p>
        </p:txBody>
      </p:sp>
    </p:spTree>
    <p:extLst>
      <p:ext uri="{BB962C8B-B14F-4D97-AF65-F5344CB8AC3E}">
        <p14:creationId xmlns:p14="http://schemas.microsoft.com/office/powerpoint/2010/main" val="15026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Development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069" y="6285345"/>
            <a:ext cx="1159075" cy="295564"/>
          </a:xfrm>
          <a:prstGeom prst="rect">
            <a:avLst/>
          </a:prstGeom>
        </p:spPr>
      </p:pic>
      <p:sp>
        <p:nvSpPr>
          <p:cNvPr id="6" name="Oval 5"/>
          <p:cNvSpPr/>
          <p:nvPr/>
        </p:nvSpPr>
        <p:spPr>
          <a:xfrm>
            <a:off x="4878806" y="1985211"/>
            <a:ext cx="1744579"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Expected Result</a:t>
            </a:r>
          </a:p>
        </p:txBody>
      </p:sp>
      <p:sp>
        <p:nvSpPr>
          <p:cNvPr id="7" name="Oval 6"/>
          <p:cNvSpPr/>
          <p:nvPr/>
        </p:nvSpPr>
        <p:spPr>
          <a:xfrm>
            <a:off x="8026068" y="3121741"/>
            <a:ext cx="1744579"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Test</a:t>
            </a:r>
          </a:p>
        </p:txBody>
      </p:sp>
      <p:sp>
        <p:nvSpPr>
          <p:cNvPr id="8" name="Oval 7"/>
          <p:cNvSpPr/>
          <p:nvPr/>
        </p:nvSpPr>
        <p:spPr>
          <a:xfrm>
            <a:off x="4878806" y="4419600"/>
            <a:ext cx="1744579"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Unit</a:t>
            </a:r>
          </a:p>
        </p:txBody>
      </p:sp>
      <p:sp>
        <p:nvSpPr>
          <p:cNvPr id="9" name="Oval 8"/>
          <p:cNvSpPr/>
          <p:nvPr/>
        </p:nvSpPr>
        <p:spPr>
          <a:xfrm>
            <a:off x="1731544" y="3121741"/>
            <a:ext cx="1744579" cy="1732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Test</a:t>
            </a:r>
          </a:p>
        </p:txBody>
      </p:sp>
      <p:cxnSp>
        <p:nvCxnSpPr>
          <p:cNvPr id="11" name="Curved Connector 10"/>
          <p:cNvCxnSpPr>
            <a:stCxn id="7" idx="4"/>
            <a:endCxn id="8" idx="6"/>
          </p:cNvCxnSpPr>
          <p:nvPr/>
        </p:nvCxnSpPr>
        <p:spPr>
          <a:xfrm rot="5400000">
            <a:off x="7545079" y="3932595"/>
            <a:ext cx="431586" cy="2274973"/>
          </a:xfrm>
          <a:prstGeom prst="curvedConnector2">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2"/>
            <a:endCxn id="9" idx="4"/>
          </p:cNvCxnSpPr>
          <p:nvPr/>
        </p:nvCxnSpPr>
        <p:spPr>
          <a:xfrm rot="10800000">
            <a:off x="2603834" y="4854288"/>
            <a:ext cx="2274972" cy="431586"/>
          </a:xfrm>
          <a:prstGeom prst="curvedConnector2">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6"/>
            <a:endCxn id="7" idx="0"/>
          </p:cNvCxnSpPr>
          <p:nvPr/>
        </p:nvCxnSpPr>
        <p:spPr>
          <a:xfrm>
            <a:off x="6623385" y="2851485"/>
            <a:ext cx="2274973" cy="270256"/>
          </a:xfrm>
          <a:prstGeom prst="curvedConnector2">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9" idx="0"/>
            <a:endCxn id="6" idx="2"/>
          </p:cNvCxnSpPr>
          <p:nvPr/>
        </p:nvCxnSpPr>
        <p:spPr>
          <a:xfrm rot="5400000" flipH="1" flipV="1">
            <a:off x="3606192" y="1849127"/>
            <a:ext cx="270256" cy="2274972"/>
          </a:xfrm>
          <a:prstGeom prst="curvedConnector2">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9" idx="6"/>
            <a:endCxn id="8" idx="0"/>
          </p:cNvCxnSpPr>
          <p:nvPr/>
        </p:nvCxnSpPr>
        <p:spPr>
          <a:xfrm>
            <a:off x="3476123" y="3988015"/>
            <a:ext cx="2274973" cy="431585"/>
          </a:xfrm>
          <a:prstGeom prst="curvedConnector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2"/>
            <a:endCxn id="6" idx="4"/>
          </p:cNvCxnSpPr>
          <p:nvPr/>
        </p:nvCxnSpPr>
        <p:spPr>
          <a:xfrm rot="10800000">
            <a:off x="5751096" y="3717759"/>
            <a:ext cx="2274972" cy="270257"/>
          </a:xfrm>
          <a:prstGeom prst="curvedConnector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97347" y="2377687"/>
            <a:ext cx="3485185" cy="369332"/>
          </a:xfrm>
          <a:prstGeom prst="rect">
            <a:avLst/>
          </a:prstGeom>
          <a:noFill/>
        </p:spPr>
        <p:txBody>
          <a:bodyPr wrap="none" rtlCol="0">
            <a:spAutoFit/>
          </a:bodyPr>
          <a:lstStyle/>
          <a:p>
            <a:r>
              <a:rPr lang="en-US" dirty="0"/>
              <a:t>Code a Test for the Expected Result</a:t>
            </a:r>
          </a:p>
        </p:txBody>
      </p:sp>
      <p:sp>
        <p:nvSpPr>
          <p:cNvPr id="30" name="TextBox 29"/>
          <p:cNvSpPr txBox="1"/>
          <p:nvPr/>
        </p:nvSpPr>
        <p:spPr>
          <a:xfrm>
            <a:off x="7197347" y="5351228"/>
            <a:ext cx="2780569" cy="369332"/>
          </a:xfrm>
          <a:prstGeom prst="rect">
            <a:avLst/>
          </a:prstGeom>
          <a:noFill/>
        </p:spPr>
        <p:txBody>
          <a:bodyPr wrap="none" rtlCol="0">
            <a:spAutoFit/>
          </a:bodyPr>
          <a:lstStyle/>
          <a:p>
            <a:r>
              <a:rPr lang="en-US" dirty="0"/>
              <a:t>Code a Unit to Pass the Test</a:t>
            </a:r>
          </a:p>
        </p:txBody>
      </p:sp>
      <p:sp>
        <p:nvSpPr>
          <p:cNvPr id="31" name="TextBox 30"/>
          <p:cNvSpPr txBox="1"/>
          <p:nvPr/>
        </p:nvSpPr>
        <p:spPr>
          <a:xfrm>
            <a:off x="2960052" y="5351228"/>
            <a:ext cx="1344792" cy="369332"/>
          </a:xfrm>
          <a:prstGeom prst="rect">
            <a:avLst/>
          </a:prstGeom>
          <a:noFill/>
        </p:spPr>
        <p:txBody>
          <a:bodyPr wrap="none" rtlCol="0">
            <a:spAutoFit/>
          </a:bodyPr>
          <a:lstStyle/>
          <a:p>
            <a:r>
              <a:rPr lang="en-US" dirty="0"/>
              <a:t>Run the Test</a:t>
            </a:r>
          </a:p>
        </p:txBody>
      </p:sp>
      <p:sp>
        <p:nvSpPr>
          <p:cNvPr id="32" name="TextBox 31"/>
          <p:cNvSpPr txBox="1"/>
          <p:nvPr/>
        </p:nvSpPr>
        <p:spPr>
          <a:xfrm>
            <a:off x="3086754" y="2370745"/>
            <a:ext cx="1218090" cy="369332"/>
          </a:xfrm>
          <a:prstGeom prst="rect">
            <a:avLst/>
          </a:prstGeom>
          <a:noFill/>
        </p:spPr>
        <p:txBody>
          <a:bodyPr wrap="none" rtlCol="0">
            <a:spAutoFit/>
          </a:bodyPr>
          <a:lstStyle/>
          <a:p>
            <a:r>
              <a:rPr lang="en-US"/>
              <a:t>Test Passes</a:t>
            </a:r>
            <a:endParaRPr lang="en-US" dirty="0"/>
          </a:p>
        </p:txBody>
      </p:sp>
      <p:sp>
        <p:nvSpPr>
          <p:cNvPr id="33" name="TextBox 32"/>
          <p:cNvSpPr txBox="1"/>
          <p:nvPr/>
        </p:nvSpPr>
        <p:spPr>
          <a:xfrm>
            <a:off x="3741319" y="4107431"/>
            <a:ext cx="1014958" cy="369332"/>
          </a:xfrm>
          <a:prstGeom prst="rect">
            <a:avLst/>
          </a:prstGeom>
          <a:noFill/>
        </p:spPr>
        <p:txBody>
          <a:bodyPr wrap="none" rtlCol="0">
            <a:spAutoFit/>
          </a:bodyPr>
          <a:lstStyle/>
          <a:p>
            <a:r>
              <a:rPr lang="en-US" dirty="0"/>
              <a:t>Test Fails</a:t>
            </a:r>
          </a:p>
        </p:txBody>
      </p:sp>
      <p:sp>
        <p:nvSpPr>
          <p:cNvPr id="34" name="TextBox 33"/>
          <p:cNvSpPr txBox="1"/>
          <p:nvPr/>
        </p:nvSpPr>
        <p:spPr>
          <a:xfrm>
            <a:off x="6721706" y="2946514"/>
            <a:ext cx="1451101" cy="923330"/>
          </a:xfrm>
          <a:prstGeom prst="rect">
            <a:avLst/>
          </a:prstGeom>
          <a:noFill/>
        </p:spPr>
        <p:txBody>
          <a:bodyPr wrap="square" rtlCol="0">
            <a:spAutoFit/>
          </a:bodyPr>
          <a:lstStyle/>
          <a:p>
            <a:r>
              <a:rPr lang="en-US"/>
              <a:t>Expected Results Change</a:t>
            </a:r>
            <a:endParaRPr lang="en-US" dirty="0"/>
          </a:p>
        </p:txBody>
      </p:sp>
    </p:spTree>
    <p:extLst>
      <p:ext uri="{BB962C8B-B14F-4D97-AF65-F5344CB8AC3E}">
        <p14:creationId xmlns:p14="http://schemas.microsoft.com/office/powerpoint/2010/main" val="40518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r>
              <a:rPr lang="mr-IN" dirty="0"/>
              <a:t>–</a:t>
            </a:r>
            <a:r>
              <a:rPr lang="en-US" dirty="0"/>
              <a:t> What It Measures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069" y="6285345"/>
            <a:ext cx="1159075" cy="295564"/>
          </a:xfrm>
          <a:prstGeom prst="rect">
            <a:avLst/>
          </a:prstGeom>
        </p:spPr>
      </p:pic>
      <p:sp>
        <p:nvSpPr>
          <p:cNvPr id="6" name="Rectangle 5"/>
          <p:cNvSpPr/>
          <p:nvPr/>
        </p:nvSpPr>
        <p:spPr>
          <a:xfrm>
            <a:off x="2846717" y="2915728"/>
            <a:ext cx="5900468"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46717" y="2444226"/>
            <a:ext cx="26517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51884" y="2444226"/>
            <a:ext cx="269530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38545" y="2259560"/>
            <a:ext cx="449162" cy="369332"/>
          </a:xfrm>
          <a:prstGeom prst="rect">
            <a:avLst/>
          </a:prstGeom>
          <a:noFill/>
        </p:spPr>
        <p:txBody>
          <a:bodyPr wrap="none" rtlCol="0">
            <a:spAutoFit/>
          </a:bodyPr>
          <a:lstStyle/>
          <a:p>
            <a:r>
              <a:rPr lang="en-US"/>
              <a:t>2ft</a:t>
            </a:r>
          </a:p>
        </p:txBody>
      </p:sp>
      <p:cxnSp>
        <p:nvCxnSpPr>
          <p:cNvPr id="17" name="Straight Connector 16"/>
          <p:cNvCxnSpPr/>
          <p:nvPr/>
        </p:nvCxnSpPr>
        <p:spPr>
          <a:xfrm flipH="1">
            <a:off x="2843463"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739920"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91137" y="3726611"/>
            <a:ext cx="0" cy="12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36666" y="3806715"/>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91137" y="3910081"/>
            <a:ext cx="1445529"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73270" y="3984010"/>
            <a:ext cx="529312" cy="369332"/>
          </a:xfrm>
          <a:prstGeom prst="rect">
            <a:avLst/>
          </a:prstGeom>
          <a:noFill/>
        </p:spPr>
        <p:txBody>
          <a:bodyPr wrap="none" rtlCol="0">
            <a:spAutoFit/>
          </a:bodyPr>
          <a:lstStyle/>
          <a:p>
            <a:r>
              <a:rPr lang="en-US" dirty="0"/>
              <a:t>6 in</a:t>
            </a:r>
          </a:p>
        </p:txBody>
      </p:sp>
      <p:sp>
        <p:nvSpPr>
          <p:cNvPr id="27" name="TextBox 26"/>
          <p:cNvSpPr txBox="1"/>
          <p:nvPr/>
        </p:nvSpPr>
        <p:spPr>
          <a:xfrm>
            <a:off x="1034716" y="4191649"/>
            <a:ext cx="5606716" cy="1200329"/>
          </a:xfrm>
          <a:prstGeom prst="rect">
            <a:avLst/>
          </a:prstGeom>
          <a:noFill/>
        </p:spPr>
        <p:txBody>
          <a:bodyPr wrap="square" rtlCol="0">
            <a:spAutoFit/>
          </a:bodyPr>
          <a:lstStyle/>
          <a:p>
            <a:r>
              <a:rPr lang="en-US" dirty="0"/>
              <a:t>Writing code without a unit test is like cutting 6 inches off a 2 foot block of wood simply by measuring 6 inches over and cutting. The measure could be right, but as the old adage goes, "better to measure twice and cut once"</a:t>
            </a:r>
          </a:p>
        </p:txBody>
      </p:sp>
    </p:spTree>
    <p:extLst>
      <p:ext uri="{BB962C8B-B14F-4D97-AF65-F5344CB8AC3E}">
        <p14:creationId xmlns:p14="http://schemas.microsoft.com/office/powerpoint/2010/main" val="129302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r>
              <a:rPr lang="mr-IN" dirty="0"/>
              <a:t>–</a:t>
            </a:r>
            <a:r>
              <a:rPr lang="en-US" dirty="0"/>
              <a:t> What It Measures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069" y="6285345"/>
            <a:ext cx="1159075" cy="295564"/>
          </a:xfrm>
          <a:prstGeom prst="rect">
            <a:avLst/>
          </a:prstGeom>
        </p:spPr>
      </p:pic>
      <p:sp>
        <p:nvSpPr>
          <p:cNvPr id="6" name="Rectangle 5"/>
          <p:cNvSpPr/>
          <p:nvPr/>
        </p:nvSpPr>
        <p:spPr>
          <a:xfrm>
            <a:off x="2846717" y="2915728"/>
            <a:ext cx="5900468"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46717" y="2444226"/>
            <a:ext cx="26517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51884" y="2444226"/>
            <a:ext cx="269530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38545" y="2259560"/>
            <a:ext cx="449162" cy="369332"/>
          </a:xfrm>
          <a:prstGeom prst="rect">
            <a:avLst/>
          </a:prstGeom>
          <a:noFill/>
        </p:spPr>
        <p:txBody>
          <a:bodyPr wrap="none" rtlCol="0">
            <a:spAutoFit/>
          </a:bodyPr>
          <a:lstStyle/>
          <a:p>
            <a:r>
              <a:rPr lang="en-US"/>
              <a:t>2ft</a:t>
            </a:r>
          </a:p>
        </p:txBody>
      </p:sp>
      <p:cxnSp>
        <p:nvCxnSpPr>
          <p:cNvPr id="17" name="Straight Connector 16"/>
          <p:cNvCxnSpPr/>
          <p:nvPr/>
        </p:nvCxnSpPr>
        <p:spPr>
          <a:xfrm flipH="1">
            <a:off x="2843463"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739920"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91137" y="3726611"/>
            <a:ext cx="0" cy="12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36666" y="3806715"/>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91137" y="3910081"/>
            <a:ext cx="1445529"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73270" y="3984010"/>
            <a:ext cx="529312" cy="369332"/>
          </a:xfrm>
          <a:prstGeom prst="rect">
            <a:avLst/>
          </a:prstGeom>
          <a:noFill/>
        </p:spPr>
        <p:txBody>
          <a:bodyPr wrap="none" rtlCol="0">
            <a:spAutoFit/>
          </a:bodyPr>
          <a:lstStyle/>
          <a:p>
            <a:r>
              <a:rPr lang="en-US" dirty="0"/>
              <a:t>6 in</a:t>
            </a:r>
          </a:p>
        </p:txBody>
      </p:sp>
      <p:sp>
        <p:nvSpPr>
          <p:cNvPr id="27" name="TextBox 26"/>
          <p:cNvSpPr txBox="1"/>
          <p:nvPr/>
        </p:nvSpPr>
        <p:spPr>
          <a:xfrm>
            <a:off x="962527" y="4427271"/>
            <a:ext cx="5606716" cy="1477328"/>
          </a:xfrm>
          <a:prstGeom prst="rect">
            <a:avLst/>
          </a:prstGeom>
          <a:noFill/>
        </p:spPr>
        <p:txBody>
          <a:bodyPr wrap="square" rtlCol="0">
            <a:spAutoFit/>
          </a:bodyPr>
          <a:lstStyle/>
          <a:p>
            <a:r>
              <a:rPr lang="en-US" dirty="0"/>
              <a:t>Writing code with a unit test is like cutting 6 inches off a 2 foot block of wood by measuring 6 inches over, then measuring 18 inches back and then cutting. Measuring back is a verification that the first measurement was 6 inches</a:t>
            </a:r>
          </a:p>
        </p:txBody>
      </p:sp>
      <p:cxnSp>
        <p:nvCxnSpPr>
          <p:cNvPr id="15" name="Straight Connector 14"/>
          <p:cNvCxnSpPr/>
          <p:nvPr/>
        </p:nvCxnSpPr>
        <p:spPr>
          <a:xfrm>
            <a:off x="2900634" y="3906718"/>
            <a:ext cx="4387249" cy="336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71092" y="3984010"/>
            <a:ext cx="646331" cy="369332"/>
          </a:xfrm>
          <a:prstGeom prst="rect">
            <a:avLst/>
          </a:prstGeom>
          <a:noFill/>
        </p:spPr>
        <p:txBody>
          <a:bodyPr wrap="none" rtlCol="0">
            <a:spAutoFit/>
          </a:bodyPr>
          <a:lstStyle/>
          <a:p>
            <a:r>
              <a:rPr lang="en-US"/>
              <a:t>18 </a:t>
            </a:r>
            <a:r>
              <a:rPr lang="en-US" dirty="0"/>
              <a:t>in</a:t>
            </a:r>
          </a:p>
        </p:txBody>
      </p:sp>
    </p:spTree>
    <p:extLst>
      <p:ext uri="{BB962C8B-B14F-4D97-AF65-F5344CB8AC3E}">
        <p14:creationId xmlns:p14="http://schemas.microsoft.com/office/powerpoint/2010/main" val="245028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r>
              <a:rPr lang="mr-IN" dirty="0"/>
              <a:t>–</a:t>
            </a:r>
            <a:r>
              <a:rPr lang="en-US" dirty="0"/>
              <a:t> What It Measures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069" y="6285345"/>
            <a:ext cx="1159075" cy="295564"/>
          </a:xfrm>
          <a:prstGeom prst="rect">
            <a:avLst/>
          </a:prstGeom>
        </p:spPr>
      </p:pic>
      <p:sp>
        <p:nvSpPr>
          <p:cNvPr id="6" name="Rectangle 5"/>
          <p:cNvSpPr/>
          <p:nvPr/>
        </p:nvSpPr>
        <p:spPr>
          <a:xfrm>
            <a:off x="2846717" y="2915728"/>
            <a:ext cx="5900468"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46717" y="2444226"/>
            <a:ext cx="26517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51884" y="2444226"/>
            <a:ext cx="269530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38545" y="2259560"/>
            <a:ext cx="449162" cy="369332"/>
          </a:xfrm>
          <a:prstGeom prst="rect">
            <a:avLst/>
          </a:prstGeom>
          <a:noFill/>
        </p:spPr>
        <p:txBody>
          <a:bodyPr wrap="none" rtlCol="0">
            <a:spAutoFit/>
          </a:bodyPr>
          <a:lstStyle/>
          <a:p>
            <a:r>
              <a:rPr lang="en-US" dirty="0"/>
              <a:t>5ft</a:t>
            </a:r>
          </a:p>
        </p:txBody>
      </p:sp>
      <p:cxnSp>
        <p:nvCxnSpPr>
          <p:cNvPr id="17" name="Straight Connector 16"/>
          <p:cNvCxnSpPr/>
          <p:nvPr/>
        </p:nvCxnSpPr>
        <p:spPr>
          <a:xfrm flipH="1">
            <a:off x="2843463"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739920" y="2340860"/>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91137" y="3726611"/>
            <a:ext cx="0" cy="12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36666" y="3806715"/>
            <a:ext cx="3254" cy="206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91137" y="3910081"/>
            <a:ext cx="1445529"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73270" y="3984010"/>
            <a:ext cx="529312" cy="369332"/>
          </a:xfrm>
          <a:prstGeom prst="rect">
            <a:avLst/>
          </a:prstGeom>
          <a:noFill/>
        </p:spPr>
        <p:txBody>
          <a:bodyPr wrap="none" rtlCol="0">
            <a:spAutoFit/>
          </a:bodyPr>
          <a:lstStyle/>
          <a:p>
            <a:r>
              <a:rPr lang="en-US" dirty="0"/>
              <a:t>6 in</a:t>
            </a:r>
          </a:p>
        </p:txBody>
      </p:sp>
      <p:sp>
        <p:nvSpPr>
          <p:cNvPr id="27" name="TextBox 26"/>
          <p:cNvSpPr txBox="1"/>
          <p:nvPr/>
        </p:nvSpPr>
        <p:spPr>
          <a:xfrm>
            <a:off x="950495" y="4571650"/>
            <a:ext cx="5606716" cy="1200329"/>
          </a:xfrm>
          <a:prstGeom prst="rect">
            <a:avLst/>
          </a:prstGeom>
          <a:noFill/>
        </p:spPr>
        <p:txBody>
          <a:bodyPr wrap="square" rtlCol="0">
            <a:spAutoFit/>
          </a:bodyPr>
          <a:lstStyle/>
          <a:p>
            <a:r>
              <a:rPr lang="en-US" dirty="0"/>
              <a:t>However, unit testing assumes that the board is in fact 2 feet long. If the board is not the size the developer expect it to be then the unit's code and its test are both likely to be wrong even if it appears to pass </a:t>
            </a:r>
          </a:p>
        </p:txBody>
      </p:sp>
      <p:cxnSp>
        <p:nvCxnSpPr>
          <p:cNvPr id="15" name="Straight Connector 14"/>
          <p:cNvCxnSpPr/>
          <p:nvPr/>
        </p:nvCxnSpPr>
        <p:spPr>
          <a:xfrm>
            <a:off x="2900634" y="3906718"/>
            <a:ext cx="4387249" cy="336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71092" y="3984010"/>
            <a:ext cx="646331" cy="369332"/>
          </a:xfrm>
          <a:prstGeom prst="rect">
            <a:avLst/>
          </a:prstGeom>
          <a:noFill/>
        </p:spPr>
        <p:txBody>
          <a:bodyPr wrap="none" rtlCol="0">
            <a:spAutoFit/>
          </a:bodyPr>
          <a:lstStyle/>
          <a:p>
            <a:r>
              <a:rPr lang="en-US"/>
              <a:t>18 </a:t>
            </a:r>
            <a:r>
              <a:rPr lang="en-US" dirty="0"/>
              <a:t>in</a:t>
            </a:r>
          </a:p>
        </p:txBody>
      </p:sp>
    </p:spTree>
    <p:extLst>
      <p:ext uri="{BB962C8B-B14F-4D97-AF65-F5344CB8AC3E}">
        <p14:creationId xmlns:p14="http://schemas.microsoft.com/office/powerpoint/2010/main" val="407124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Unit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069" y="6285345"/>
            <a:ext cx="1159075" cy="295564"/>
          </a:xfrm>
          <a:prstGeom prst="rect">
            <a:avLst/>
          </a:prstGeom>
        </p:spPr>
      </p:pic>
      <p:grpSp>
        <p:nvGrpSpPr>
          <p:cNvPr id="71" name="Group 70"/>
          <p:cNvGrpSpPr/>
          <p:nvPr/>
        </p:nvGrpSpPr>
        <p:grpSpPr>
          <a:xfrm>
            <a:off x="2204540" y="1107147"/>
            <a:ext cx="7782919" cy="4799371"/>
            <a:chOff x="838200" y="1208747"/>
            <a:chExt cx="7782919" cy="4799371"/>
          </a:xfrm>
        </p:grpSpPr>
        <p:sp>
          <p:nvSpPr>
            <p:cNvPr id="6" name="Rounded Rectangle 5"/>
            <p:cNvSpPr/>
            <p:nvPr/>
          </p:nvSpPr>
          <p:spPr>
            <a:xfrm>
              <a:off x="2515097" y="2154405"/>
              <a:ext cx="3200400" cy="32004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838200" y="2786063"/>
              <a:ext cx="2081463" cy="121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49304" y="4814888"/>
              <a:ext cx="2070359" cy="187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529759" y="2154405"/>
              <a:ext cx="1091360" cy="3200400"/>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257800" y="2786063"/>
              <a:ext cx="104323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193878" y="4824413"/>
              <a:ext cx="104323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01038" y="2786063"/>
              <a:ext cx="1557087"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272462" y="4824413"/>
              <a:ext cx="1557087"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6244542" y="2777924"/>
              <a:ext cx="596215" cy="2048719"/>
            </a:xfrm>
            <a:custGeom>
              <a:avLst/>
              <a:gdLst>
                <a:gd name="connsiteX0" fmla="*/ 40511 w 596215"/>
                <a:gd name="connsiteY0" fmla="*/ 0 h 2048719"/>
                <a:gd name="connsiteX1" fmla="*/ 596096 w 596215"/>
                <a:gd name="connsiteY1" fmla="*/ 1001210 h 2048719"/>
                <a:gd name="connsiteX2" fmla="*/ 0 w 596215"/>
                <a:gd name="connsiteY2" fmla="*/ 2048719 h 2048719"/>
              </a:gdLst>
              <a:ahLst/>
              <a:cxnLst>
                <a:cxn ang="0">
                  <a:pos x="connsiteX0" y="connsiteY0"/>
                </a:cxn>
                <a:cxn ang="0">
                  <a:pos x="connsiteX1" y="connsiteY1"/>
                </a:cxn>
                <a:cxn ang="0">
                  <a:pos x="connsiteX2" y="connsiteY2"/>
                </a:cxn>
              </a:cxnLst>
              <a:rect l="l" t="t" r="r" b="b"/>
              <a:pathLst>
                <a:path w="596215" h="2048719">
                  <a:moveTo>
                    <a:pt x="40511" y="0"/>
                  </a:moveTo>
                  <a:cubicBezTo>
                    <a:pt x="321679" y="329878"/>
                    <a:pt x="602848" y="659757"/>
                    <a:pt x="596096" y="1001210"/>
                  </a:cubicBezTo>
                  <a:cubicBezTo>
                    <a:pt x="589344" y="1342663"/>
                    <a:pt x="138896" y="2001456"/>
                    <a:pt x="0" y="2048719"/>
                  </a:cubicBezTo>
                </a:path>
              </a:pathLst>
            </a:custGeom>
            <a:noFill/>
            <a:ln w="38100">
              <a:solidFill>
                <a:srgbClr val="00B05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rot="5400000">
              <a:off x="6423195" y="3569939"/>
              <a:ext cx="1219308" cy="369332"/>
            </a:xfrm>
            <a:prstGeom prst="rect">
              <a:avLst/>
            </a:prstGeom>
            <a:noFill/>
          </p:spPr>
          <p:txBody>
            <a:bodyPr wrap="none" rtlCol="0">
              <a:spAutoFit/>
            </a:bodyPr>
            <a:lstStyle/>
            <a:p>
              <a:r>
                <a:rPr lang="en-US" b="1" dirty="0"/>
                <a:t>Mock Data</a:t>
              </a:r>
            </a:p>
          </p:txBody>
        </p:sp>
        <p:sp>
          <p:nvSpPr>
            <p:cNvPr id="41" name="TextBox 40"/>
            <p:cNvSpPr txBox="1"/>
            <p:nvPr/>
          </p:nvSpPr>
          <p:spPr>
            <a:xfrm>
              <a:off x="6237116" y="1208747"/>
              <a:ext cx="1711620" cy="646331"/>
            </a:xfrm>
            <a:prstGeom prst="rect">
              <a:avLst/>
            </a:prstGeom>
            <a:noFill/>
          </p:spPr>
          <p:txBody>
            <a:bodyPr wrap="square" rtlCol="0">
              <a:spAutoFit/>
            </a:bodyPr>
            <a:lstStyle/>
            <a:p>
              <a:pPr algn="ctr"/>
              <a:r>
                <a:rPr lang="en-US" b="1"/>
                <a:t>Assert Indirect Output (spying)</a:t>
              </a:r>
              <a:endParaRPr lang="en-US" b="1" dirty="0"/>
            </a:p>
          </p:txBody>
        </p:sp>
        <p:cxnSp>
          <p:nvCxnSpPr>
            <p:cNvPr id="43" name="Straight Arrow Connector 42"/>
            <p:cNvCxnSpPr/>
            <p:nvPr/>
          </p:nvCxnSpPr>
          <p:spPr>
            <a:xfrm flipH="1">
              <a:off x="6272463" y="1854565"/>
              <a:ext cx="365404" cy="7599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85047" y="2416731"/>
              <a:ext cx="1583204" cy="369332"/>
            </a:xfrm>
            <a:prstGeom prst="rect">
              <a:avLst/>
            </a:prstGeom>
            <a:noFill/>
          </p:spPr>
          <p:txBody>
            <a:bodyPr wrap="square" rtlCol="0">
              <a:spAutoFit/>
            </a:bodyPr>
            <a:lstStyle/>
            <a:p>
              <a:pPr algn="ctr"/>
              <a:r>
                <a:rPr lang="en-US" b="1"/>
                <a:t>Input Data</a:t>
              </a:r>
              <a:endParaRPr lang="en-US" b="1" dirty="0"/>
            </a:p>
          </p:txBody>
        </p:sp>
        <p:sp>
          <p:nvSpPr>
            <p:cNvPr id="47" name="TextBox 46"/>
            <p:cNvSpPr txBox="1"/>
            <p:nvPr/>
          </p:nvSpPr>
          <p:spPr>
            <a:xfrm>
              <a:off x="875178" y="4168557"/>
              <a:ext cx="1583204" cy="646331"/>
            </a:xfrm>
            <a:prstGeom prst="rect">
              <a:avLst/>
            </a:prstGeom>
            <a:noFill/>
          </p:spPr>
          <p:txBody>
            <a:bodyPr wrap="square" rtlCol="0">
              <a:spAutoFit/>
            </a:bodyPr>
            <a:lstStyle/>
            <a:p>
              <a:pPr algn="ctr"/>
              <a:r>
                <a:rPr lang="en-US" b="1" dirty="0"/>
                <a:t>Assert Direct Output</a:t>
              </a:r>
            </a:p>
          </p:txBody>
        </p:sp>
        <p:sp>
          <p:nvSpPr>
            <p:cNvPr id="48" name="TextBox 47"/>
            <p:cNvSpPr txBox="1"/>
            <p:nvPr/>
          </p:nvSpPr>
          <p:spPr>
            <a:xfrm rot="5400000">
              <a:off x="7380889" y="3569939"/>
              <a:ext cx="1505027" cy="369332"/>
            </a:xfrm>
            <a:prstGeom prst="rect">
              <a:avLst/>
            </a:prstGeom>
            <a:noFill/>
          </p:spPr>
          <p:txBody>
            <a:bodyPr wrap="none" rtlCol="0">
              <a:spAutoFit/>
            </a:bodyPr>
            <a:lstStyle/>
            <a:p>
              <a:r>
                <a:rPr lang="en-US" b="1" dirty="0"/>
                <a:t>Different Unit</a:t>
              </a:r>
            </a:p>
          </p:txBody>
        </p:sp>
        <p:sp>
          <p:nvSpPr>
            <p:cNvPr id="50" name="TextBox 49"/>
            <p:cNvSpPr txBox="1"/>
            <p:nvPr/>
          </p:nvSpPr>
          <p:spPr>
            <a:xfrm>
              <a:off x="3153784" y="1785073"/>
              <a:ext cx="1881682" cy="369332"/>
            </a:xfrm>
            <a:prstGeom prst="rect">
              <a:avLst/>
            </a:prstGeom>
            <a:noFill/>
          </p:spPr>
          <p:txBody>
            <a:bodyPr wrap="square" rtlCol="0">
              <a:spAutoFit/>
            </a:bodyPr>
            <a:lstStyle/>
            <a:p>
              <a:pPr algn="ctr"/>
              <a:r>
                <a:rPr lang="en-US" b="1" dirty="0"/>
                <a:t>Unit Under Test</a:t>
              </a:r>
            </a:p>
          </p:txBody>
        </p:sp>
        <p:cxnSp>
          <p:nvCxnSpPr>
            <p:cNvPr id="52" name="Straight Arrow Connector 51"/>
            <p:cNvCxnSpPr/>
            <p:nvPr/>
          </p:nvCxnSpPr>
          <p:spPr>
            <a:xfrm flipH="1">
              <a:off x="3048000" y="4814888"/>
              <a:ext cx="1987466"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3448709" y="4364260"/>
              <a:ext cx="1285216" cy="467384"/>
            </a:xfrm>
            <a:custGeom>
              <a:avLst/>
              <a:gdLst>
                <a:gd name="connsiteX0" fmla="*/ 1106850 w 1106850"/>
                <a:gd name="connsiteY0" fmla="*/ 745074 h 756362"/>
                <a:gd name="connsiteX1" fmla="*/ 553695 w 1106850"/>
                <a:gd name="connsiteY1" fmla="*/ 7 h 756362"/>
                <a:gd name="connsiteX2" fmla="*/ 539 w 1106850"/>
                <a:gd name="connsiteY2" fmla="*/ 756362 h 756362"/>
              </a:gdLst>
              <a:ahLst/>
              <a:cxnLst>
                <a:cxn ang="0">
                  <a:pos x="connsiteX0" y="connsiteY0"/>
                </a:cxn>
                <a:cxn ang="0">
                  <a:pos x="connsiteX1" y="connsiteY1"/>
                </a:cxn>
                <a:cxn ang="0">
                  <a:pos x="connsiteX2" y="connsiteY2"/>
                </a:cxn>
              </a:cxnLst>
              <a:rect l="l" t="t" r="r" b="b"/>
              <a:pathLst>
                <a:path w="1106850" h="756362">
                  <a:moveTo>
                    <a:pt x="1106850" y="745074"/>
                  </a:moveTo>
                  <a:cubicBezTo>
                    <a:pt x="922465" y="371600"/>
                    <a:pt x="738080" y="-1874"/>
                    <a:pt x="553695" y="7"/>
                  </a:cubicBezTo>
                  <a:cubicBezTo>
                    <a:pt x="369310" y="1888"/>
                    <a:pt x="-16394" y="524940"/>
                    <a:pt x="539" y="75636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rot="10800000">
              <a:off x="3097584" y="2768399"/>
              <a:ext cx="1987466" cy="467384"/>
              <a:chOff x="3153784" y="3144951"/>
              <a:chExt cx="1987466" cy="467384"/>
            </a:xfrm>
          </p:grpSpPr>
          <p:cxnSp>
            <p:nvCxnSpPr>
              <p:cNvPr id="58" name="Straight Arrow Connector 57"/>
              <p:cNvCxnSpPr/>
              <p:nvPr/>
            </p:nvCxnSpPr>
            <p:spPr>
              <a:xfrm flipH="1">
                <a:off x="3153784" y="3595579"/>
                <a:ext cx="1987466"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9" name="Freeform 58"/>
              <p:cNvSpPr/>
              <p:nvPr/>
            </p:nvSpPr>
            <p:spPr>
              <a:xfrm>
                <a:off x="3554493" y="3144951"/>
                <a:ext cx="1285216" cy="467384"/>
              </a:xfrm>
              <a:custGeom>
                <a:avLst/>
                <a:gdLst>
                  <a:gd name="connsiteX0" fmla="*/ 1106850 w 1106850"/>
                  <a:gd name="connsiteY0" fmla="*/ 745074 h 756362"/>
                  <a:gd name="connsiteX1" fmla="*/ 553695 w 1106850"/>
                  <a:gd name="connsiteY1" fmla="*/ 7 h 756362"/>
                  <a:gd name="connsiteX2" fmla="*/ 539 w 1106850"/>
                  <a:gd name="connsiteY2" fmla="*/ 756362 h 756362"/>
                </a:gdLst>
                <a:ahLst/>
                <a:cxnLst>
                  <a:cxn ang="0">
                    <a:pos x="connsiteX0" y="connsiteY0"/>
                  </a:cxn>
                  <a:cxn ang="0">
                    <a:pos x="connsiteX1" y="connsiteY1"/>
                  </a:cxn>
                  <a:cxn ang="0">
                    <a:pos x="connsiteX2" y="connsiteY2"/>
                  </a:cxn>
                </a:cxnLst>
                <a:rect l="l" t="t" r="r" b="b"/>
                <a:pathLst>
                  <a:path w="1106850" h="756362">
                    <a:moveTo>
                      <a:pt x="1106850" y="745074"/>
                    </a:moveTo>
                    <a:cubicBezTo>
                      <a:pt x="922465" y="371600"/>
                      <a:pt x="738080" y="-1874"/>
                      <a:pt x="553695" y="7"/>
                    </a:cubicBezTo>
                    <a:cubicBezTo>
                      <a:pt x="369310" y="1888"/>
                      <a:pt x="-16394" y="524940"/>
                      <a:pt x="539" y="75636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2935329" y="3584948"/>
              <a:ext cx="2311975" cy="369332"/>
            </a:xfrm>
            <a:prstGeom prst="rect">
              <a:avLst/>
            </a:prstGeom>
            <a:noFill/>
          </p:spPr>
          <p:txBody>
            <a:bodyPr wrap="square" rtlCol="0">
              <a:spAutoFit/>
            </a:bodyPr>
            <a:lstStyle/>
            <a:p>
              <a:pPr algn="ctr"/>
              <a:r>
                <a:rPr lang="en-US" b="1"/>
                <a:t>Multiple Linear Paths</a:t>
              </a:r>
              <a:endParaRPr lang="en-US" b="1" dirty="0"/>
            </a:p>
          </p:txBody>
        </p:sp>
        <p:cxnSp>
          <p:nvCxnSpPr>
            <p:cNvPr id="63" name="Straight Arrow Connector 62"/>
            <p:cNvCxnSpPr/>
            <p:nvPr/>
          </p:nvCxnSpPr>
          <p:spPr>
            <a:xfrm flipV="1">
              <a:off x="3454993" y="2843200"/>
              <a:ext cx="411747" cy="74174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4346202" y="3201798"/>
              <a:ext cx="163571" cy="39030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8" name="&quot;No&quot; Symbol 67"/>
            <p:cNvSpPr/>
            <p:nvPr/>
          </p:nvSpPr>
          <p:spPr>
            <a:xfrm>
              <a:off x="6769178" y="2601397"/>
              <a:ext cx="383823" cy="39594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quot;No&quot; Symbol 68"/>
            <p:cNvSpPr/>
            <p:nvPr/>
          </p:nvSpPr>
          <p:spPr>
            <a:xfrm>
              <a:off x="6765646" y="4607223"/>
              <a:ext cx="383823" cy="39594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p:cNvSpPr txBox="1"/>
            <p:nvPr/>
          </p:nvSpPr>
          <p:spPr>
            <a:xfrm>
              <a:off x="1081963" y="5608008"/>
              <a:ext cx="7303923" cy="400110"/>
            </a:xfrm>
            <a:prstGeom prst="rect">
              <a:avLst/>
            </a:prstGeom>
            <a:noFill/>
          </p:spPr>
          <p:txBody>
            <a:bodyPr wrap="none" rtlCol="0">
              <a:spAutoFit/>
            </a:bodyPr>
            <a:lstStyle/>
            <a:p>
              <a:r>
                <a:rPr lang="en-US" sz="2000" b="1" dirty="0"/>
                <a:t>For 100% code coverage, 4 unit tests each with at least </a:t>
              </a:r>
              <a:r>
                <a:rPr lang="en-US" sz="2000" b="1"/>
                <a:t>2 assertions</a:t>
              </a:r>
            </a:p>
          </p:txBody>
        </p:sp>
      </p:grpSp>
    </p:spTree>
    <p:extLst>
      <p:ext uri="{BB962C8B-B14F-4D97-AF65-F5344CB8AC3E}">
        <p14:creationId xmlns:p14="http://schemas.microsoft.com/office/powerpoint/2010/main" val="1047294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247</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Test Driven Development Cycle</vt:lpstr>
      <vt:lpstr>Unit Testing – What It Measures</vt:lpstr>
      <vt:lpstr>Unit Testing – What It Measures</vt:lpstr>
      <vt:lpstr>Unit Testing – What It Measures</vt:lpstr>
      <vt:lpstr>Testing a 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 Cycle</dc:title>
  <dc:creator>Eric Greene</dc:creator>
  <cp:lastModifiedBy>Eric Greene</cp:lastModifiedBy>
  <cp:revision>1</cp:revision>
  <dcterms:created xsi:type="dcterms:W3CDTF">2019-10-11T15:51:10Z</dcterms:created>
  <dcterms:modified xsi:type="dcterms:W3CDTF">2019-10-11T15:53:37Z</dcterms:modified>
</cp:coreProperties>
</file>