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401" r:id="rId2"/>
    <p:sldId id="402" r:id="rId3"/>
    <p:sldId id="286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298" r:id="rId13"/>
    <p:sldId id="403" r:id="rId1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86401" autoAdjust="0"/>
  </p:normalViewPr>
  <p:slideViewPr>
    <p:cSldViewPr>
      <p:cViewPr>
        <p:scale>
          <a:sx n="129" d="100"/>
          <a:sy n="129" d="100"/>
        </p:scale>
        <p:origin x="29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57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522" y="-58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2B2E5D35-B74B-D443-BC53-8976F73517E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07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WAXXX Course Name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Web Age Solutions 2007</a:t>
            </a:r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6D8FEA8F-653B-5042-BD8D-47785BBEA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4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231775" indent="-231775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87388" indent="-223838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146175" indent="-231775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601788" indent="-223838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060575" indent="-231775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 Placeholder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WAXXX Course Name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Web Age Solutions 2007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5B8FFFE3-F407-0745-B164-90D4753243B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3721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559587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4055108"/>
      </p:ext>
    </p:extLst>
  </p:cSld>
  <p:clrMapOvr>
    <a:masterClrMapping/>
  </p:clrMapOvr>
  <p:transition advClick="0" advTm="2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4870" y="1510845"/>
            <a:ext cx="4038600" cy="19050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10845"/>
            <a:ext cx="4038600" cy="19050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555916"/>
            <a:ext cx="4038600" cy="19050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555916"/>
            <a:ext cx="4038600" cy="1905000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  <a:lvl2pPr marL="742950" indent="-28575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990600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657858"/>
      </p:ext>
    </p:extLst>
  </p:cSld>
  <p:clrMapOvr>
    <a:masterClrMapping/>
  </p:clrMapOvr>
  <p:transition advClick="0" advTm="2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070515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0" y="1828800"/>
            <a:ext cx="8229600" cy="4038601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>
                <a:solidFill>
                  <a:srgbClr val="2E2E2E"/>
                </a:solidFill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039397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4369"/>
            <a:ext cx="2133600" cy="29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58F1927-D606-45AA-88A1-EBA7641F3B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559587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992972"/>
      </p:ext>
    </p:extLst>
  </p:cSld>
  <p:clrMapOvr>
    <a:masterClrMapping/>
  </p:clrMapOvr>
  <p:transition advClick="0" advTm="2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1915"/>
            <a:ext cx="4038600" cy="381068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sz="2800"/>
            </a:lvl1pPr>
            <a:lvl2pPr marL="742950" indent="-285750">
              <a:buSzPct val="100000"/>
              <a:buFontTx/>
              <a:buBlip>
                <a:blip r:embed="rId2"/>
              </a:buBlip>
              <a:defRPr sz="24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1800"/>
            </a:lvl4pPr>
            <a:lvl5pPr marL="2057400" indent="-228600">
              <a:buSzPct val="100000"/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1915"/>
            <a:ext cx="4038600" cy="381068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sz="2800"/>
            </a:lvl1pPr>
            <a:lvl2pPr marL="742950" indent="-285750">
              <a:buSzPct val="100000"/>
              <a:buFontTx/>
              <a:buBlip>
                <a:blip r:embed="rId2"/>
              </a:buBlip>
              <a:defRPr sz="2400"/>
            </a:lvl2pPr>
            <a:lvl3pPr marL="1143000" indent="-228600">
              <a:buSzPct val="100000"/>
              <a:buFontTx/>
              <a:buBlip>
                <a:blip r:embed="rId2"/>
              </a:buBlip>
              <a:defRPr sz="2000"/>
            </a:lvl3pPr>
            <a:lvl4pPr marL="1600200" indent="-228600">
              <a:buSzPct val="100000"/>
              <a:buFontTx/>
              <a:buBlip>
                <a:blip r:embed="rId2"/>
              </a:buBlip>
              <a:defRPr sz="1800"/>
            </a:lvl4pPr>
            <a:lvl5pPr marL="2057400" indent="-228600">
              <a:buSzPct val="100000"/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4369"/>
            <a:ext cx="2133600" cy="29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58F1927-D606-45AA-88A1-EBA7641F3B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178586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4919941"/>
      </p:ext>
    </p:extLst>
  </p:cSld>
  <p:clrMapOvr>
    <a:masterClrMapping/>
  </p:clrMapOvr>
  <p:transition advClick="0" advTm="2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050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6782"/>
            <a:ext cx="4040188" cy="36275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10502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276782"/>
            <a:ext cx="4041775" cy="36275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914400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243848"/>
      </p:ext>
    </p:extLst>
  </p:cSld>
  <p:clrMapOvr>
    <a:masterClrMapping/>
  </p:clrMapOvr>
  <p:transition advClick="0" advTm="2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559587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080030"/>
      </p:ext>
    </p:extLst>
  </p:cSld>
  <p:clrMapOvr>
    <a:masterClrMapping/>
  </p:clrMapOvr>
  <p:transition advClick="0" advTm="2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1559587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775425"/>
      </p:ext>
    </p:extLst>
  </p:cSld>
  <p:clrMapOvr>
    <a:masterClrMapping/>
  </p:clrMapOvr>
  <p:transition advClick="0" advTm="2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89692"/>
            <a:ext cx="5111750" cy="447770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389692"/>
            <a:ext cx="3008313" cy="4477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449524" y="890337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0" cap="all" baseline="0">
                <a:solidFill>
                  <a:srgbClr val="FF770D"/>
                </a:solidFill>
                <a:effectLst/>
                <a:latin typeface="AdobeCorpID MyriadBd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405292"/>
      </p:ext>
    </p:extLst>
  </p:cSld>
  <p:clrMapOvr>
    <a:masterClrMapping/>
  </p:clrMapOvr>
  <p:transition advClick="0" advTm="2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9959" y="1450649"/>
            <a:ext cx="5486400" cy="3492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9959" y="5052810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24" y="838200"/>
            <a:ext cx="8224949" cy="45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976452"/>
      </p:ext>
    </p:extLst>
  </p:cSld>
  <p:clrMapOvr>
    <a:masterClrMapping/>
  </p:clrMapOvr>
  <p:transition advClick="0" advTm="2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hyperlink" Target="http://www.webagesolutions.com/webinars/" TargetMode="External"/><Relationship Id="rId13" Type="http://schemas.openxmlformats.org/officeDocument/2006/relationships/hyperlink" Target="http://www.webagesolutions.com/eLearningOnDemand/" TargetMode="External"/><Relationship Id="rId14" Type="http://schemas.openxmlformats.org/officeDocument/2006/relationships/image" Target="../media/image1.emf"/><Relationship Id="rId15" Type="http://schemas.openxmlformats.org/officeDocument/2006/relationships/hyperlink" Target="http://www.webagesolutions.com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hlinkClick r:id="rId12"/>
          </p:cNvPr>
          <p:cNvSpPr/>
          <p:nvPr userDrawn="1"/>
        </p:nvSpPr>
        <p:spPr>
          <a:xfrm>
            <a:off x="7010400" y="5929189"/>
            <a:ext cx="2133600" cy="928812"/>
          </a:xfrm>
          <a:prstGeom prst="rect">
            <a:avLst/>
          </a:prstGeom>
          <a:solidFill>
            <a:srgbClr val="008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 userDrawn="1"/>
        </p:nvSpPr>
        <p:spPr bwMode="auto">
          <a:xfrm>
            <a:off x="7086600" y="6065663"/>
            <a:ext cx="1905000" cy="67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0" cap="all" baseline="0">
                <a:solidFill>
                  <a:srgbClr val="FF770D"/>
                </a:solidFill>
                <a:effectLst/>
                <a:latin typeface="AdobeCorpID MyriadBd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99"/>
                </a:solidFill>
                <a:latin typeface="Arial" charset="0"/>
              </a:defRPr>
            </a:lvl9pPr>
          </a:lstStyle>
          <a:p>
            <a:pPr algn="r"/>
            <a:r>
              <a:rPr lang="en-US" sz="1800" kern="0" cap="none" baseline="0" dirty="0" smtClean="0">
                <a:solidFill>
                  <a:schemeClr val="bg1"/>
                </a:solidFill>
                <a:latin typeface="AdobeCorpID MyriadRg" pitchFamily="34" charset="0"/>
              </a:rPr>
              <a:t>Webinar Series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809232" y="5929188"/>
            <a:ext cx="201168" cy="201168"/>
          </a:xfrm>
          <a:prstGeom prst="rect">
            <a:avLst/>
          </a:prstGeom>
          <a:solidFill>
            <a:srgbClr val="63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09232" y="6171692"/>
            <a:ext cx="201168" cy="201168"/>
          </a:xfrm>
          <a:prstGeom prst="rect">
            <a:avLst/>
          </a:prstGeom>
          <a:solidFill>
            <a:srgbClr val="63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809232" y="6414196"/>
            <a:ext cx="201168" cy="201168"/>
          </a:xfrm>
          <a:prstGeom prst="rect">
            <a:avLst/>
          </a:prstGeom>
          <a:solidFill>
            <a:srgbClr val="636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09232" y="6656700"/>
            <a:ext cx="201168" cy="20116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WAS OnDemend Logo.eps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" y="6019800"/>
            <a:ext cx="3009900" cy="8382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27510" y="1888178"/>
            <a:ext cx="5023262" cy="2349268"/>
          </a:xfrm>
          <a:prstGeom prst="rect">
            <a:avLst/>
          </a:prstGeom>
          <a:solidFill>
            <a:srgbClr val="0086CE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/>
          <p:cNvSpPr/>
          <p:nvPr userDrawn="1"/>
        </p:nvSpPr>
        <p:spPr>
          <a:xfrm>
            <a:off x="2634344" y="2744559"/>
            <a:ext cx="5020056" cy="2468880"/>
          </a:xfrm>
          <a:prstGeom prst="rect">
            <a:avLst/>
          </a:prstGeom>
          <a:solidFill>
            <a:srgbClr val="FF66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2"/>
            <a:ext cx="9144000" cy="312381"/>
          </a:xfrm>
          <a:prstGeom prst="rect">
            <a:avLst/>
          </a:prstGeom>
          <a:solidFill>
            <a:srgbClr val="008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15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7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ransition advClick="0" advTm="20000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0" cap="all" baseline="0">
          <a:solidFill>
            <a:srgbClr val="FF770D"/>
          </a:solidFill>
          <a:effectLst/>
          <a:latin typeface="AdobeCorpID MyriadBd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fontAlgn="base">
        <a:lnSpc>
          <a:spcPts val="3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ts val="2000"/>
        </a:lnSpc>
        <a:spcBef>
          <a:spcPct val="20000"/>
        </a:spcBef>
        <a:spcAft>
          <a:spcPts val="600"/>
        </a:spcAft>
        <a:buFont typeface="Courier New" pitchFamily="49" charset="0"/>
        <a:buChar char="o"/>
        <a:defRPr sz="2000" b="0" spc="100" baseline="0">
          <a:solidFill>
            <a:schemeClr val="tx1">
              <a:lumMod val="75000"/>
              <a:lumOff val="25000"/>
            </a:schemeClr>
          </a:solidFill>
          <a:latin typeface="Arial Narrow" pitchFamily="34" charset="0"/>
        </a:defRPr>
      </a:lvl2pPr>
      <a:lvl3pPr marL="1143000" indent="-228600" algn="l" rtl="0" fontAlgn="base">
        <a:lnSpc>
          <a:spcPct val="100000"/>
        </a:lnSpc>
        <a:spcBef>
          <a:spcPct val="20000"/>
        </a:spcBef>
        <a:spcAft>
          <a:spcPts val="600"/>
        </a:spcAft>
        <a:buFont typeface="Courier New" pitchFamily="49" charset="0"/>
        <a:buChar char="o"/>
        <a:defRPr sz="2000" b="0" spc="100" baseline="0">
          <a:solidFill>
            <a:schemeClr val="tx1">
              <a:lumMod val="75000"/>
              <a:lumOff val="25000"/>
            </a:schemeClr>
          </a:solidFill>
          <a:latin typeface="Arial Narrow" pitchFamily="34" charset="0"/>
        </a:defRPr>
      </a:lvl3pPr>
      <a:lvl4pPr marL="1600200" indent="-228600" algn="l" rtl="0" fontAlgn="base">
        <a:lnSpc>
          <a:spcPct val="100000"/>
        </a:lnSpc>
        <a:spcBef>
          <a:spcPct val="20000"/>
        </a:spcBef>
        <a:spcAft>
          <a:spcPts val="600"/>
        </a:spcAft>
        <a:buFont typeface="Courier New" pitchFamily="49" charset="0"/>
        <a:buChar char="o"/>
        <a:defRPr sz="2000" b="0" spc="100" baseline="0">
          <a:solidFill>
            <a:schemeClr val="tx1">
              <a:lumMod val="75000"/>
              <a:lumOff val="25000"/>
            </a:schemeClr>
          </a:solidFill>
          <a:latin typeface="Arial Narrow" pitchFamily="34" charset="0"/>
        </a:defRPr>
      </a:lvl4pPr>
      <a:lvl5pPr marL="2057400" indent="-228600" algn="l" rtl="0" fontAlgn="base">
        <a:lnSpc>
          <a:spcPct val="100000"/>
        </a:lnSpc>
        <a:spcBef>
          <a:spcPct val="20000"/>
        </a:spcBef>
        <a:spcAft>
          <a:spcPts val="600"/>
        </a:spcAft>
        <a:buFont typeface="Courier New" pitchFamily="49" charset="0"/>
        <a:buChar char="o"/>
        <a:defRPr sz="2000" b="0" spc="100" baseline="0">
          <a:solidFill>
            <a:schemeClr val="tx1">
              <a:lumMod val="75000"/>
              <a:lumOff val="25000"/>
            </a:schemeClr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webagesolutions.com/contactu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Welcome!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cs typeface="+mn-cs"/>
              </a:rPr>
              <a:t>Check that you can "raise your hand" next to your name on the left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cs typeface="+mn-cs"/>
              </a:rPr>
              <a:t>When we start I'll ask everyone to raise their hand to verify you can hear me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cs typeface="+mn-cs"/>
              </a:rPr>
              <a:t>To ask a question during the presentation type it in the </a:t>
            </a:r>
            <a:r>
              <a:rPr lang="ja-JP" altLang="en-US" sz="2000" dirty="0" smtClean="0">
                <a:cs typeface="+mn-cs"/>
              </a:rPr>
              <a:t>“</a:t>
            </a:r>
            <a:r>
              <a:rPr lang="en-US" sz="2000" dirty="0" smtClean="0">
                <a:cs typeface="+mn-cs"/>
              </a:rPr>
              <a:t>Questions</a:t>
            </a:r>
            <a:r>
              <a:rPr lang="ja-JP" altLang="en-US" sz="2000" dirty="0" smtClean="0">
                <a:cs typeface="+mn-cs"/>
              </a:rPr>
              <a:t>”</a:t>
            </a:r>
            <a:r>
              <a:rPr lang="en-US" sz="2000" dirty="0" smtClean="0">
                <a:cs typeface="+mn-cs"/>
              </a:rPr>
              <a:t> section and raise your hand to help me notice it</a:t>
            </a:r>
          </a:p>
          <a:p>
            <a:pPr eaLnBrk="1" hangingPunct="1">
              <a:lnSpc>
                <a:spcPct val="100000"/>
              </a:lnSpc>
              <a:defRPr/>
            </a:pPr>
            <a:endParaRPr lang="en-US" sz="2000" dirty="0">
              <a:cs typeface="+mn-cs"/>
            </a:endParaRP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cs typeface="+mn-cs"/>
              </a:rPr>
              <a:t>Slides will be available shortly after the presentation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cs typeface="+mn-cs"/>
              </a:rPr>
              <a:t>Audio Recording will be published shortly after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686511523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WRITE SOME CODE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demonstrate the following:</a:t>
            </a:r>
          </a:p>
          <a:p>
            <a:pPr lvl="1"/>
            <a:r>
              <a:rPr lang="en-US" dirty="0" smtClean="0"/>
              <a:t>Building a GraphQL Server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GraphiQL</a:t>
            </a:r>
            <a:endParaRPr lang="en-US" dirty="0" smtClean="0"/>
          </a:p>
          <a:p>
            <a:pPr lvl="1"/>
            <a:r>
              <a:rPr lang="en-US" dirty="0" smtClean="0"/>
              <a:t>Querying for Data</a:t>
            </a:r>
          </a:p>
          <a:p>
            <a:pPr lvl="1"/>
            <a:r>
              <a:rPr lang="en-US" dirty="0" smtClean="0"/>
              <a:t>Using Query Variables</a:t>
            </a:r>
          </a:p>
          <a:p>
            <a:pPr lvl="1"/>
            <a:r>
              <a:rPr lang="en-US" dirty="0" smtClean="0"/>
              <a:t>Mutating Data</a:t>
            </a:r>
          </a:p>
          <a:p>
            <a:pPr lvl="1"/>
            <a:r>
              <a:rPr lang="en-US" dirty="0" smtClean="0"/>
              <a:t>Advanced Query Features</a:t>
            </a:r>
          </a:p>
          <a:p>
            <a:pPr lvl="1"/>
            <a:r>
              <a:rPr lang="en-US" dirty="0" smtClean="0"/>
              <a:t>Populating a React Component</a:t>
            </a:r>
          </a:p>
        </p:txBody>
      </p:sp>
    </p:spTree>
    <p:extLst>
      <p:ext uri="{BB962C8B-B14F-4D97-AF65-F5344CB8AC3E}">
        <p14:creationId xmlns:p14="http://schemas.microsoft.com/office/powerpoint/2010/main" val="625849961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WRITE SOME CODE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53680" y="1828801"/>
            <a:ext cx="8229600" cy="609599"/>
          </a:xfrm>
        </p:spPr>
        <p:txBody>
          <a:bodyPr/>
          <a:lstStyle/>
          <a:p>
            <a:r>
              <a:rPr lang="en-US" dirty="0" smtClean="0"/>
              <a:t>Code be available here after the webinar: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524" y="3276600"/>
            <a:ext cx="802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https://github.com/t4d-webage-webinars/intro-to-</a:t>
            </a:r>
            <a:r>
              <a:rPr lang="en-US" dirty="0" err="1"/>
              <a:t>graphql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9639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1598" y="3581400"/>
            <a:ext cx="6400800" cy="1752600"/>
          </a:xfrm>
        </p:spPr>
        <p:txBody>
          <a:bodyPr/>
          <a:lstStyle/>
          <a:p>
            <a:r>
              <a:rPr lang="en-US" sz="11500" dirty="0" smtClean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en-US" dirty="0" smtClean="0"/>
              <a:t>?</a:t>
            </a:r>
            <a:endParaRPr lang="en-CA" dirty="0"/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Web Age Solutions</a:t>
            </a:r>
          </a:p>
          <a:p>
            <a:pPr lvl="1"/>
            <a:r>
              <a:rPr lang="en-US" altLang="en-US" dirty="0" smtClean="0">
                <a:hlinkClick r:id="rId2"/>
              </a:rPr>
              <a:t>www.webagesolutions.com/contactus/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US - 215-517-6540</a:t>
            </a:r>
          </a:p>
          <a:p>
            <a:pPr lvl="1"/>
            <a:r>
              <a:rPr lang="en-US" altLang="en-US" dirty="0" smtClean="0"/>
              <a:t>Canada - 1-866-206-4644 </a:t>
            </a:r>
            <a:endParaRPr lang="en-US" altLang="en-US" dirty="0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9369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GraphQL</a:t>
            </a:r>
          </a:p>
          <a:p>
            <a:endParaRPr lang="en-US" dirty="0"/>
          </a:p>
          <a:p>
            <a:r>
              <a:rPr lang="en-US" sz="1800" dirty="0" smtClean="0"/>
              <a:t>Presenter: Eric Greene (eric@t4d.io)</a:t>
            </a:r>
            <a:endParaRPr lang="en-US" sz="1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Age Technology Webinar Series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935942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GraphQL?</a:t>
            </a:r>
          </a:p>
          <a:p>
            <a:r>
              <a:rPr lang="en-US" dirty="0" smtClean="0"/>
              <a:t>Setting up a GraphQL Server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GraphiQL</a:t>
            </a:r>
            <a:endParaRPr lang="en-US" dirty="0" smtClean="0"/>
          </a:p>
          <a:p>
            <a:r>
              <a:rPr lang="en-US" dirty="0" smtClean="0"/>
              <a:t>GraphQL Types</a:t>
            </a:r>
          </a:p>
          <a:p>
            <a:r>
              <a:rPr lang="en-US" dirty="0" smtClean="0"/>
              <a:t>Advanced Query Features</a:t>
            </a:r>
          </a:p>
          <a:p>
            <a:r>
              <a:rPr lang="en-US" dirty="0" smtClean="0"/>
              <a:t>Populating a React Component with GraphQL</a:t>
            </a:r>
            <a:endParaRPr lang="en-US" dirty="0"/>
          </a:p>
        </p:txBody>
      </p:sp>
    </p:spTree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GraphQL is </a:t>
            </a:r>
            <a:r>
              <a:rPr lang="en-US" dirty="0" smtClean="0"/>
              <a:t>an API for your data</a:t>
            </a:r>
            <a:endParaRPr lang="en-US" dirty="0"/>
          </a:p>
          <a:p>
            <a:r>
              <a:rPr lang="en-US" dirty="0" smtClean="0"/>
              <a:t>GraphQL is like SQL for all your data services</a:t>
            </a:r>
          </a:p>
          <a:p>
            <a:r>
              <a:rPr lang="en-US" dirty="0" smtClean="0"/>
              <a:t>GraphQL provides a standards-based query language to request the data which is needed</a:t>
            </a:r>
          </a:p>
          <a:p>
            <a:r>
              <a:rPr lang="en-US" dirty="0" smtClean="0"/>
              <a:t>The data structure is not limited to a "row" or a single "resource", but is a map of data spanning many nodes and collections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23771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GraphQL is superior to REST services</a:t>
            </a:r>
          </a:p>
          <a:p>
            <a:pPr lvl="1"/>
            <a:r>
              <a:rPr lang="en-US" dirty="0" smtClean="0"/>
              <a:t>Request only the needed data</a:t>
            </a:r>
          </a:p>
          <a:p>
            <a:pPr lvl="1"/>
            <a:r>
              <a:rPr lang="en-US" dirty="0" smtClean="0"/>
              <a:t>Combine multiple resources into a single request</a:t>
            </a:r>
          </a:p>
          <a:p>
            <a:pPr lvl="1"/>
            <a:r>
              <a:rPr lang="en-US" dirty="0" smtClean="0"/>
              <a:t>Mutations are not tied to the HTTP verb system</a:t>
            </a:r>
          </a:p>
          <a:p>
            <a:pPr lvl="1"/>
            <a:r>
              <a:rPr lang="en-US" dirty="0" smtClean="0"/>
              <a:t>Queries follow a standard not conventions</a:t>
            </a:r>
          </a:p>
          <a:p>
            <a:pPr lvl="1"/>
            <a:r>
              <a:rPr lang="en-US" dirty="0" smtClean="0"/>
              <a:t>Query syntax is 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05849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GraphQL can be used with REST services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Existing data services, including REST services, can be wrapped in GraphQL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Wrapping existing data services in GraphQL allows GraphQL to be used today without rewriting existing systems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GraphQL can be adopted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54392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GraphQL supports three kinds queries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Retrieving Data (think of SQL select)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Mutating Data (think of a more flexible SQL insert, update, delete)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Introspection queries to retrieve the schema of the GraphQL types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7311909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GraphQL supports a sophisticated type system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GraphQL is a standard which can be implemented in any programming language such as JavaScript, Java, .NET, Python, etc</a:t>
            </a:r>
            <a:r>
              <a:rPr lang="mr-IN" dirty="0" smtClean="0"/>
              <a:t>…</a:t>
            </a:r>
            <a:endParaRPr lang="en-US" dirty="0" smtClean="0"/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Types are not tied to the implementation language's types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GraphQL support primitives, </a:t>
            </a:r>
            <a:r>
              <a:rPr lang="en-US" dirty="0" err="1" smtClean="0"/>
              <a:t>enums</a:t>
            </a:r>
            <a:r>
              <a:rPr lang="en-US" dirty="0" smtClean="0"/>
              <a:t>, object types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Also, GraphQL supports interfaces and union types</a:t>
            </a:r>
          </a:p>
        </p:txBody>
      </p:sp>
    </p:spTree>
    <p:extLst>
      <p:ext uri="{BB962C8B-B14F-4D97-AF65-F5344CB8AC3E}">
        <p14:creationId xmlns:p14="http://schemas.microsoft.com/office/powerpoint/2010/main" val="1709214013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GraphQL and Web Applications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GraphQL returns query results in a JSON format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Calls to GraphQL can be made with the XHR object or the newer</a:t>
            </a:r>
            <a:r>
              <a:rPr lang="en-US" b="1" dirty="0" smtClean="0"/>
              <a:t> </a:t>
            </a:r>
            <a:r>
              <a:rPr lang="en-US" dirty="0" smtClean="0"/>
              <a:t>Fetch API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All calls are POST requests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The query and its variables are submitted as JSON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dirty="0" smtClean="0"/>
              <a:t>Several programming clients for GraphQL exist, two popular ones are Apollo and Relay</a:t>
            </a:r>
          </a:p>
        </p:txBody>
      </p:sp>
    </p:spTree>
    <p:extLst>
      <p:ext uri="{BB962C8B-B14F-4D97-AF65-F5344CB8AC3E}">
        <p14:creationId xmlns:p14="http://schemas.microsoft.com/office/powerpoint/2010/main" val="1217560720"/>
      </p:ext>
    </p:extLst>
  </p:cSld>
  <p:clrMapOvr>
    <a:masterClrMapping/>
  </p:clrMapOvr>
  <p:transition advClick="0" advTm="20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age">
  <a:themeElements>
    <a:clrScheme name="web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eb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eb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</TotalTime>
  <Words>496</Words>
  <Application>Microsoft Macintosh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AdobeCorpID MyriadBd</vt:lpstr>
      <vt:lpstr>AdobeCorpID MyriadRg</vt:lpstr>
      <vt:lpstr>Arial Narrow</vt:lpstr>
      <vt:lpstr>Courier New</vt:lpstr>
      <vt:lpstr>ＭＳ Ｐゴシック</vt:lpstr>
      <vt:lpstr>Tahoma</vt:lpstr>
      <vt:lpstr>Times New Roman</vt:lpstr>
      <vt:lpstr>Wingdings</vt:lpstr>
      <vt:lpstr>Arial</vt:lpstr>
      <vt:lpstr>webage</vt:lpstr>
      <vt:lpstr>Welcome!</vt:lpstr>
      <vt:lpstr>Web Age Technology Webinar Series</vt:lpstr>
      <vt:lpstr>Overview</vt:lpstr>
      <vt:lpstr>What is graphql?</vt:lpstr>
      <vt:lpstr>What is graphql?</vt:lpstr>
      <vt:lpstr>What is graphql?</vt:lpstr>
      <vt:lpstr>What is graphql?</vt:lpstr>
      <vt:lpstr>What is graphql?</vt:lpstr>
      <vt:lpstr>What is graphql?</vt:lpstr>
      <vt:lpstr>LET'S WRITE SOME CODE</vt:lpstr>
      <vt:lpstr>LET'S WRITE SOME CODE</vt:lpstr>
      <vt:lpstr>Questions?</vt:lpstr>
      <vt:lpstr>Contact</vt:lpstr>
    </vt:vector>
  </TitlesOfParts>
  <Company>Web Age Solutions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Age Webinar Series</dc:title>
  <dc:creator>George Niece</dc:creator>
  <cp:lastModifiedBy>Eric W. Greene</cp:lastModifiedBy>
  <cp:revision>173</cp:revision>
  <dcterms:created xsi:type="dcterms:W3CDTF">2000-08-31T13:56:34Z</dcterms:created>
  <dcterms:modified xsi:type="dcterms:W3CDTF">2017-11-09T18:25:28Z</dcterms:modified>
</cp:coreProperties>
</file>