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1"/>
    <p:sldMasterId id="2147483787" r:id="rId2"/>
  </p:sldMasterIdLst>
  <p:sldIdLst>
    <p:sldId id="256" r:id="rId3"/>
    <p:sldId id="257" r:id="rId4"/>
    <p:sldId id="265" r:id="rId5"/>
    <p:sldId id="258" r:id="rId6"/>
    <p:sldId id="259" r:id="rId7"/>
    <p:sldId id="260" r:id="rId8"/>
    <p:sldId id="261" r:id="rId9"/>
    <p:sldId id="264" r:id="rId10"/>
    <p:sldId id="263" r:id="rId11"/>
    <p:sldId id="262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A36"/>
    <a:srgbClr val="5CE733"/>
    <a:srgbClr val="458E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Clustering Result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458EE5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5CE733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EB4A36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191.0</c:v>
                </c:pt>
                <c:pt idx="1">
                  <c:v>169.0</c:v>
                </c:pt>
                <c:pt idx="2">
                  <c:v>183.0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77621088"/>
        <c:axId val="-2077618160"/>
      </c:barChart>
      <c:catAx>
        <c:axId val="-2077621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7618160"/>
        <c:crosses val="autoZero"/>
        <c:auto val="1"/>
        <c:lblAlgn val="ctr"/>
        <c:lblOffset val="100"/>
        <c:noMultiLvlLbl val="0"/>
      </c:catAx>
      <c:valAx>
        <c:axId val="-2077618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7621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Data Mining Algorithm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959359083290602"/>
          <c:y val="0.200066113865043"/>
          <c:w val="0.884858181043219"/>
          <c:h val="0.6198862314950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458EE5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5CE733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EB4A36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k-NN</c:v>
                </c:pt>
                <c:pt idx="1">
                  <c:v>Random Forest</c:v>
                </c:pt>
                <c:pt idx="2">
                  <c:v>Gradient Boosted Tree</c:v>
                </c:pt>
                <c:pt idx="3">
                  <c:v>Decision Tree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0.8011</c:v>
                </c:pt>
                <c:pt idx="1">
                  <c:v>0.9692</c:v>
                </c:pt>
                <c:pt idx="2">
                  <c:v>0.9615</c:v>
                </c:pt>
                <c:pt idx="3">
                  <c:v>0.9769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3420384"/>
        <c:axId val="-2041635040"/>
      </c:barChart>
      <c:catAx>
        <c:axId val="-211342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1635040"/>
        <c:crosses val="autoZero"/>
        <c:auto val="1"/>
        <c:lblAlgn val="ctr"/>
        <c:lblOffset val="100"/>
        <c:noMultiLvlLbl val="0"/>
      </c:catAx>
      <c:valAx>
        <c:axId val="-2041635040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42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2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0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089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03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032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51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62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02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263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019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6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433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365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324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36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680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7889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469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901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83617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809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175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555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8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650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8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75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7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1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6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1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2.xml"/><Relationship Id="rId17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2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63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Clustering and Modeling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638" y="6264876"/>
            <a:ext cx="4213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Ahmad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Mustafid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Miner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62789"/>
            <a:ext cx="7809470" cy="5495211"/>
          </a:xfrm>
        </p:spPr>
      </p:pic>
    </p:spTree>
    <p:extLst>
      <p:ext uri="{BB962C8B-B14F-4D97-AF65-F5344CB8AC3E}">
        <p14:creationId xmlns:p14="http://schemas.microsoft.com/office/powerpoint/2010/main" val="70355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Task 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84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&amp; Data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5169"/>
            <a:ext cx="8596668" cy="4546194"/>
          </a:xfrm>
        </p:spPr>
        <p:txBody>
          <a:bodyPr>
            <a:normAutofit/>
          </a:bodyPr>
          <a:lstStyle/>
          <a:p>
            <a:r>
              <a:rPr lang="en-US" dirty="0"/>
              <a:t>Budi </a:t>
            </a:r>
            <a:r>
              <a:rPr lang="en-US" dirty="0" err="1"/>
              <a:t>melanjutkan</a:t>
            </a:r>
            <a:r>
              <a:rPr lang="en-US" dirty="0"/>
              <a:t> program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program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menghindarkan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terkena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</a:t>
            </a:r>
            <a:r>
              <a:rPr lang="en-US" dirty="0" err="1"/>
              <a:t>jantung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sukses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program </a:t>
            </a:r>
            <a:r>
              <a:rPr lang="en-US" dirty="0" err="1"/>
              <a:t>ini</a:t>
            </a:r>
            <a:r>
              <a:rPr lang="en-US" dirty="0"/>
              <a:t>, Budi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,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profile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terkena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</a:t>
            </a:r>
            <a:r>
              <a:rPr lang="en-US" dirty="0" err="1"/>
              <a:t>jantung</a:t>
            </a:r>
            <a:r>
              <a:rPr lang="en-US" dirty="0"/>
              <a:t>. </a:t>
            </a:r>
            <a:endParaRPr lang="en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8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2303"/>
            <a:ext cx="8596668" cy="4299059"/>
          </a:xfrm>
        </p:spPr>
        <p:txBody>
          <a:bodyPr/>
          <a:lstStyle/>
          <a:p>
            <a:r>
              <a:rPr lang="en-US" dirty="0" smtClean="0"/>
              <a:t>Data from </a:t>
            </a:r>
            <a:r>
              <a:rPr lang="en-US" i="1" dirty="0" err="1"/>
              <a:t>SeranganJantung.csv</a:t>
            </a:r>
            <a:r>
              <a:rPr lang="en-ID" dirty="0"/>
              <a:t> </a:t>
            </a:r>
            <a:endParaRPr lang="en-US" dirty="0" smtClean="0"/>
          </a:p>
          <a:p>
            <a:r>
              <a:rPr lang="en-US" dirty="0" smtClean="0"/>
              <a:t>Preprocessing </a:t>
            </a:r>
          </a:p>
          <a:p>
            <a:pPr lvl="1"/>
            <a:r>
              <a:rPr lang="en-US" dirty="0" smtClean="0"/>
              <a:t>Replace missing value with average value</a:t>
            </a:r>
          </a:p>
          <a:p>
            <a:pPr lvl="1"/>
            <a:r>
              <a:rPr lang="en-US" dirty="0" smtClean="0"/>
              <a:t>Remove the Noisy Data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398109"/>
            <a:ext cx="6427801" cy="302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1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9947"/>
            <a:ext cx="8596668" cy="4311416"/>
          </a:xfrm>
        </p:spPr>
        <p:txBody>
          <a:bodyPr/>
          <a:lstStyle/>
          <a:p>
            <a:r>
              <a:rPr lang="en-US" i="1" dirty="0"/>
              <a:t>Correlation Matrix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Data Mining Algorithm</a:t>
            </a:r>
          </a:p>
          <a:p>
            <a:pPr lvl="1"/>
            <a:r>
              <a:rPr lang="en-US" dirty="0" smtClean="0"/>
              <a:t>K-NN</a:t>
            </a:r>
          </a:p>
          <a:p>
            <a:pPr lvl="1"/>
            <a:r>
              <a:rPr lang="en-US" dirty="0" smtClean="0"/>
              <a:t>Random Forest</a:t>
            </a:r>
          </a:p>
          <a:p>
            <a:pPr lvl="1"/>
            <a:r>
              <a:rPr lang="en-US" dirty="0"/>
              <a:t>Gradient Boosted </a:t>
            </a:r>
            <a:r>
              <a:rPr lang="en-US" dirty="0" smtClean="0"/>
              <a:t>Trees</a:t>
            </a:r>
          </a:p>
          <a:p>
            <a:pPr lvl="1"/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81271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7334" y="1383957"/>
            <a:ext cx="859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Correlation </a:t>
            </a:r>
            <a:r>
              <a:rPr lang="en-US" i="1" dirty="0" smtClean="0"/>
              <a:t>Matrix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180894"/>
            <a:ext cx="8596312" cy="3178663"/>
          </a:xfrm>
        </p:spPr>
      </p:pic>
    </p:spTree>
    <p:extLst>
      <p:ext uri="{BB962C8B-B14F-4D97-AF65-F5344CB8AC3E}">
        <p14:creationId xmlns:p14="http://schemas.microsoft.com/office/powerpoint/2010/main" val="50559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7334" y="1383957"/>
            <a:ext cx="859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Data Mining Algorithm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71472"/>
              </p:ext>
            </p:extLst>
          </p:nvPr>
        </p:nvGraphicFramePr>
        <p:xfrm>
          <a:off x="677863" y="1940012"/>
          <a:ext cx="8596312" cy="4102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58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Miner Process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82112"/>
            <a:ext cx="7385565" cy="4252569"/>
          </a:xfrm>
        </p:spPr>
      </p:pic>
    </p:spTree>
    <p:extLst>
      <p:ext uri="{BB962C8B-B14F-4D97-AF65-F5344CB8AC3E}">
        <p14:creationId xmlns:p14="http://schemas.microsoft.com/office/powerpoint/2010/main" val="102402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7772387" cy="3881437"/>
          </a:xfrm>
        </p:spPr>
      </p:pic>
      <p:sp>
        <p:nvSpPr>
          <p:cNvPr id="4" name="TextBox 3"/>
          <p:cNvSpPr txBox="1"/>
          <p:nvPr/>
        </p:nvSpPr>
        <p:spPr>
          <a:xfrm>
            <a:off x="677334" y="1383957"/>
            <a:ext cx="859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Applying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2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261" y="593124"/>
            <a:ext cx="859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Result Data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972798"/>
              </p:ext>
            </p:extLst>
          </p:nvPr>
        </p:nvGraphicFramePr>
        <p:xfrm>
          <a:off x="393482" y="1149174"/>
          <a:ext cx="8960583" cy="4312515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517710"/>
                <a:gridCol w="905251"/>
                <a:gridCol w="663171"/>
                <a:gridCol w="869067"/>
                <a:gridCol w="902043"/>
                <a:gridCol w="1025611"/>
                <a:gridCol w="704335"/>
                <a:gridCol w="864973"/>
                <a:gridCol w="827903"/>
                <a:gridCol w="1680519"/>
              </a:tblGrid>
              <a:tr h="636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Umur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Status </a:t>
                      </a:r>
                      <a:r>
                        <a:rPr lang="en-US" sz="1200" u="none" strike="noStrike" dirty="0" err="1">
                          <a:effectLst/>
                        </a:rPr>
                        <a:t>Pernikahan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Jenis Kelamin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Kategori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Berat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Badan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Kolesterol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Pelatihan Pengelolaan Stress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Tingkat Stress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Confidence</a:t>
                      </a:r>
                    </a:p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Yes)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Confidence</a:t>
                      </a:r>
                    </a:p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No)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Prediction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(</a:t>
                      </a:r>
                      <a:r>
                        <a:rPr lang="en-US" sz="1400" u="none" strike="noStrike" dirty="0" err="1">
                          <a:effectLst/>
                        </a:rPr>
                        <a:t>Serangan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Jantung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200" u="none" strike="noStrike">
                          <a:effectLst/>
                        </a:rPr>
                        <a:t>139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163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EB4A36"/>
                          </a:solidFill>
                          <a:effectLst/>
                        </a:rPr>
                        <a:t>Yes</a:t>
                      </a:r>
                      <a:endParaRPr lang="en-US" sz="1600" b="1" i="0" u="none" strike="noStrike" dirty="0">
                        <a:solidFill>
                          <a:srgbClr val="EB4A36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172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No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3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58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206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</a:rPr>
                        <a:t>0.9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</a:rPr>
                        <a:t>0.1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EB4A36"/>
                          </a:solidFill>
                          <a:effectLst/>
                        </a:rPr>
                        <a:t>Yes</a:t>
                      </a:r>
                      <a:endParaRPr lang="en-US" sz="1600" b="1" i="0" u="none" strike="noStrike" dirty="0">
                        <a:solidFill>
                          <a:srgbClr val="EB4A36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32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62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148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EB4A36"/>
                          </a:solidFill>
                          <a:effectLst/>
                        </a:rPr>
                        <a:t>Yes</a:t>
                      </a:r>
                      <a:endParaRPr lang="en-US" sz="1600" b="1" i="0" u="none" strike="noStrike" dirty="0">
                        <a:solidFill>
                          <a:srgbClr val="EB4A36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1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172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 smtClean="0">
                          <a:effectLst/>
                        </a:rPr>
                        <a:t>0.02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 smtClean="0">
                          <a:effectLst/>
                        </a:rPr>
                        <a:t>0.98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No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14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52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171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 smtClean="0">
                          <a:effectLst/>
                        </a:rPr>
                        <a:t>0.02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 smtClean="0">
                          <a:effectLst/>
                        </a:rPr>
                        <a:t>0.98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No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172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No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32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67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172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EB4A36"/>
                          </a:solidFill>
                          <a:effectLst/>
                        </a:rPr>
                        <a:t>Yes</a:t>
                      </a:r>
                      <a:endParaRPr lang="en-US" sz="1600" b="1" i="0" u="none" strike="noStrike" dirty="0">
                        <a:solidFill>
                          <a:srgbClr val="EB4A36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32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62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166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0" marR="9520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60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Cross-Industry Standard </a:t>
            </a:r>
            <a:r>
              <a:rPr lang="en-US" dirty="0"/>
              <a:t>P</a:t>
            </a:r>
            <a:r>
              <a:rPr lang="en-US" dirty="0" smtClean="0"/>
              <a:t>rocess 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M</a:t>
            </a:r>
            <a:r>
              <a:rPr lang="en-US" dirty="0" smtClean="0"/>
              <a:t>ining (CRISP-DM)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and Data Understanding</a:t>
            </a:r>
          </a:p>
          <a:p>
            <a:r>
              <a:rPr lang="en-US" dirty="0" smtClean="0"/>
              <a:t>Data Preparation</a:t>
            </a:r>
          </a:p>
          <a:p>
            <a:r>
              <a:rPr lang="en-US" dirty="0" smtClean="0"/>
              <a:t>Modeling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Deployment</a:t>
            </a:r>
            <a:endParaRPr lang="en-US" dirty="0"/>
          </a:p>
        </p:txBody>
      </p:sp>
      <p:pic>
        <p:nvPicPr>
          <p:cNvPr id="1026" name="Picture 2" descr="https://upload.wikimedia.org/wikipedia/commons/thumb/b/b9/CRISP-DM_Process_Diagram.png/440px-CRISP-DM_Process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775" y="2547113"/>
            <a:ext cx="41910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Task 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&amp; Data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5169"/>
            <a:ext cx="8596668" cy="4546194"/>
          </a:xfrm>
        </p:spPr>
        <p:txBody>
          <a:bodyPr>
            <a:normAutofit fontScale="92500"/>
          </a:bodyPr>
          <a:lstStyle/>
          <a:p>
            <a:r>
              <a:rPr lang="en-US" dirty="0"/>
              <a:t>Budi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penyedia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.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makalah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yang </a:t>
            </a:r>
            <a:r>
              <a:rPr lang="en-US" dirty="0" err="1"/>
              <a:t>dibacanya</a:t>
            </a:r>
            <a:r>
              <a:rPr lang="en-US" dirty="0"/>
              <a:t>, Budi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,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kolesterol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jantung</a:t>
            </a:r>
            <a:r>
              <a:rPr lang="en-US" dirty="0"/>
              <a:t> </a:t>
            </a:r>
            <a:r>
              <a:rPr lang="en-US" dirty="0" err="1"/>
              <a:t>koroner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Budi </a:t>
            </a:r>
            <a:r>
              <a:rPr lang="en-US" dirty="0" err="1"/>
              <a:t>mengusulkan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membuatkan</a:t>
            </a:r>
            <a:r>
              <a:rPr lang="en-US" dirty="0"/>
              <a:t> program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kolesterol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Tindakan</a:t>
            </a:r>
            <a:r>
              <a:rPr lang="en-US" dirty="0" smtClean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program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 </a:t>
            </a:r>
            <a:r>
              <a:rPr lang="en-US" b="1" dirty="0" err="1"/>
              <a:t>mengelompokkan</a:t>
            </a:r>
            <a:r>
              <a:rPr lang="en-US" b="1" dirty="0"/>
              <a:t> </a:t>
            </a:r>
            <a:r>
              <a:rPr lang="en-US" b="1" dirty="0" err="1"/>
              <a:t>pelanggan</a:t>
            </a:r>
            <a:r>
              <a:rPr lang="en-US" b="1" dirty="0"/>
              <a:t>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,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terkena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jantung</a:t>
            </a:r>
            <a:r>
              <a:rPr lang="en-US" dirty="0"/>
              <a:t> </a:t>
            </a:r>
            <a:r>
              <a:rPr lang="en-US" dirty="0" err="1"/>
              <a:t>koroner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,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Budi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tarif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, </a:t>
            </a:r>
            <a:r>
              <a:rPr lang="en-US" dirty="0" err="1"/>
              <a:t>persiapan</a:t>
            </a:r>
            <a:r>
              <a:rPr lang="en-US" dirty="0"/>
              <a:t> budget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klaim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program </a:t>
            </a:r>
            <a:r>
              <a:rPr lang="en-US" dirty="0" err="1"/>
              <a:t>lainnya</a:t>
            </a:r>
            <a:r>
              <a:rPr lang="en-US" dirty="0"/>
              <a:t>.</a:t>
            </a:r>
            <a:r>
              <a:rPr lang="id-ID" dirty="0"/>
              <a:t> </a:t>
            </a:r>
            <a:endParaRPr lang="id-ID" dirty="0" smtClean="0"/>
          </a:p>
          <a:p>
            <a:r>
              <a:rPr lang="id-ID" dirty="0" smtClean="0"/>
              <a:t>Tindakan </a:t>
            </a:r>
            <a:r>
              <a:rPr lang="id-ID" dirty="0"/>
              <a:t>berikutnya adalah Budi ingin mengetahui, korelasi antar atribut (faktor) dan juga khususnya korelasi berbagai atribut itu ke penyakit jantung koroner.</a:t>
            </a:r>
            <a:endParaRPr lang="en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2303"/>
            <a:ext cx="8596668" cy="4299059"/>
          </a:xfrm>
        </p:spPr>
        <p:txBody>
          <a:bodyPr/>
          <a:lstStyle/>
          <a:p>
            <a:r>
              <a:rPr lang="en-US" dirty="0" smtClean="0"/>
              <a:t>Data from </a:t>
            </a:r>
            <a:r>
              <a:rPr lang="en-US" i="1" dirty="0" err="1"/>
              <a:t>Koroner.csv</a:t>
            </a:r>
            <a:r>
              <a:rPr lang="en-ID" dirty="0"/>
              <a:t> </a:t>
            </a:r>
            <a:endParaRPr lang="en-US" dirty="0" smtClean="0"/>
          </a:p>
          <a:p>
            <a:r>
              <a:rPr lang="en-US" dirty="0" smtClean="0"/>
              <a:t>Preprocessing </a:t>
            </a:r>
          </a:p>
          <a:p>
            <a:pPr lvl="1"/>
            <a:r>
              <a:rPr lang="en-US" dirty="0" smtClean="0"/>
              <a:t>Replace missing value with average value</a:t>
            </a:r>
          </a:p>
          <a:p>
            <a:pPr lvl="1"/>
            <a:r>
              <a:rPr lang="en-US" dirty="0" smtClean="0"/>
              <a:t>Remove the Noisy Data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398109"/>
            <a:ext cx="6427801" cy="302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3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9947"/>
            <a:ext cx="8596668" cy="4311416"/>
          </a:xfrm>
        </p:spPr>
        <p:txBody>
          <a:bodyPr/>
          <a:lstStyle/>
          <a:p>
            <a:r>
              <a:rPr lang="en-US" dirty="0" smtClean="0"/>
              <a:t>K-Means Clustering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963" y="232755"/>
            <a:ext cx="4986207" cy="567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93093"/>
              </p:ext>
            </p:extLst>
          </p:nvPr>
        </p:nvGraphicFramePr>
        <p:xfrm>
          <a:off x="677863" y="2160588"/>
          <a:ext cx="6278991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461"/>
                <a:gridCol w="36205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K Cluster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Davies </a:t>
                      </a:r>
                      <a:r>
                        <a:rPr lang="en-US" sz="1800" b="1" i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Boulding</a:t>
                      </a:r>
                      <a:r>
                        <a:rPr lang="en-US" sz="1800" b="1" i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Index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(DBI)</a:t>
                      </a:r>
                      <a:r>
                        <a:rPr lang="en-ID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-0.496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b="1" dirty="0" smtClean="0">
                          <a:solidFill>
                            <a:srgbClr val="FF0000"/>
                          </a:solidFill>
                        </a:rPr>
                        <a:t>-0.494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-0.520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-0.531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-0.547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-0.550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-0.561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-0.571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-0.586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7334" y="1383957"/>
            <a:ext cx="859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Cluster Distance Performance</a:t>
            </a:r>
            <a:r>
              <a:rPr lang="en-ID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6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5019593"/>
              </p:ext>
            </p:extLst>
          </p:nvPr>
        </p:nvGraphicFramePr>
        <p:xfrm>
          <a:off x="677863" y="2160588"/>
          <a:ext cx="7242818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7334" y="1383957"/>
            <a:ext cx="859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Total data from K-Means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6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754" y="3057674"/>
            <a:ext cx="5740400" cy="1790700"/>
          </a:xfrm>
        </p:spPr>
      </p:pic>
      <p:sp>
        <p:nvSpPr>
          <p:cNvPr id="4" name="TextBox 3"/>
          <p:cNvSpPr txBox="1"/>
          <p:nvPr/>
        </p:nvSpPr>
        <p:spPr>
          <a:xfrm>
            <a:off x="677334" y="1383957"/>
            <a:ext cx="859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Correlation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9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1_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</TotalTime>
  <Words>456</Words>
  <Application>Microsoft Macintosh PowerPoint</Application>
  <PresentationFormat>Widescreen</PresentationFormat>
  <Paragraphs>188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Mangal</vt:lpstr>
      <vt:lpstr>Trebuchet MS</vt:lpstr>
      <vt:lpstr>Wingdings 3</vt:lpstr>
      <vt:lpstr>Arial</vt:lpstr>
      <vt:lpstr>Facet</vt:lpstr>
      <vt:lpstr>1_Facet</vt:lpstr>
      <vt:lpstr>Data Mining</vt:lpstr>
      <vt:lpstr>Cross-Industry Standard Process  for Data Mining (CRISP-DM)</vt:lpstr>
      <vt:lpstr>Task 1</vt:lpstr>
      <vt:lpstr>Business &amp; Data Understanding</vt:lpstr>
      <vt:lpstr>Data Preparation</vt:lpstr>
      <vt:lpstr>Modeling  </vt:lpstr>
      <vt:lpstr>Evaluation</vt:lpstr>
      <vt:lpstr>PowerPoint Presentation</vt:lpstr>
      <vt:lpstr>PowerPoint Presentation</vt:lpstr>
      <vt:lpstr>Rapid Miner Process</vt:lpstr>
      <vt:lpstr>Task 2</vt:lpstr>
      <vt:lpstr>Business &amp; Data Understanding</vt:lpstr>
      <vt:lpstr>Data Preparation</vt:lpstr>
      <vt:lpstr>Modeling  </vt:lpstr>
      <vt:lpstr>Evaluation</vt:lpstr>
      <vt:lpstr>PowerPoint Presentation</vt:lpstr>
      <vt:lpstr>Rapid Miner Process</vt:lpstr>
      <vt:lpstr>Development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Microsoft Office User</dc:creator>
  <cp:lastModifiedBy>Microsoft Office User</cp:lastModifiedBy>
  <cp:revision>12</cp:revision>
  <dcterms:created xsi:type="dcterms:W3CDTF">2018-12-02T05:19:49Z</dcterms:created>
  <dcterms:modified xsi:type="dcterms:W3CDTF">2018-12-02T06:41:32Z</dcterms:modified>
</cp:coreProperties>
</file>