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1" r:id="rId7"/>
    <p:sldId id="289" r:id="rId8"/>
    <p:sldId id="262"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0" d="100"/>
          <a:sy n="80" d="100"/>
        </p:scale>
        <p:origin x="126" y="6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Agile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Tam Huynh</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Scrum-Agile Approach: An 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r>
              <a:rPr lang="en-US" dirty="0"/>
              <a:t>Scrum is a framework that is part of the Agile methodology for software development. The Agile approach is centered around the principles outlined in the Agile Manifesto, which emphasizes collaboration, responding to change, and delivering working software frequently. Scrum is a lightweight framework that is adaptable and can be applied to different projects.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651116" y="782170"/>
            <a:ext cx="4524163" cy="1010842"/>
          </a:xfrm>
        </p:spPr>
        <p:txBody>
          <a:bodyPr>
            <a:normAutofit fontScale="90000"/>
          </a:bodyPr>
          <a:lstStyle/>
          <a:p>
            <a:r>
              <a:rPr lang="en-US" dirty="0"/>
              <a:t>Roles on a Scrum-Agile Team</a:t>
            </a:r>
            <a:br>
              <a:rPr lang="en-US" dirty="0"/>
            </a:b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838200" y="2628787"/>
            <a:ext cx="2141764" cy="514350"/>
          </a:xfrm>
        </p:spPr>
        <p:txBody>
          <a:bodyPr vert="horz" lIns="91440" tIns="45720" rIns="91440" bIns="45720" rtlCol="0" anchor="ctr">
            <a:normAutofit/>
          </a:bodyPr>
          <a:lstStyle/>
          <a:p>
            <a:r>
              <a:rPr lang="en-US" dirty="0"/>
              <a:t>Scrum Master</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1286665" y="3684170"/>
            <a:ext cx="2141764" cy="514350"/>
          </a:xfrm>
        </p:spPr>
        <p:txBody>
          <a:bodyPr/>
          <a:lstStyle/>
          <a:p>
            <a:r>
              <a:rPr lang="en-US" dirty="0"/>
              <a:t>Product Owner</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651116" y="4766236"/>
            <a:ext cx="2260600" cy="514350"/>
          </a:xfrm>
        </p:spPr>
        <p:txBody>
          <a:bodyPr/>
          <a:lstStyle/>
          <a:p>
            <a:r>
              <a:rPr lang="en-US" dirty="0"/>
              <a:t>Development Team</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5814703" y="2360728"/>
            <a:ext cx="5539095" cy="1010842"/>
          </a:xfrm>
        </p:spPr>
        <p:txBody>
          <a:bodyPr/>
          <a:lstStyle/>
          <a:p>
            <a:r>
              <a:rPr lang="en-US" dirty="0"/>
              <a:t>The Scrum Master is responsible for ensuring that the Scrum process is followed correctly, facilitating meetings, and removing obstacles that impede progress.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814704" y="3453556"/>
            <a:ext cx="5539095" cy="1010842"/>
          </a:xfrm>
        </p:spPr>
        <p:txBody>
          <a:bodyPr/>
          <a:lstStyle/>
          <a:p>
            <a:r>
              <a:rPr lang="en-US" dirty="0"/>
              <a:t>The Product Owner is responsible for defining the product backlog and ensuring that the team delivers a product that meets the customer's needs.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6014924" y="4758101"/>
            <a:ext cx="5539095" cy="1010842"/>
          </a:xfrm>
        </p:spPr>
        <p:txBody>
          <a:bodyPr/>
          <a:lstStyle/>
          <a:p>
            <a:r>
              <a:rPr lang="en-US" dirty="0"/>
              <a:t>The Development Team is responsible for delivering the software product.</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US" dirty="0"/>
              <a:t>Phases of the SDLC in an Agile Approach</a:t>
            </a:r>
            <a:br>
              <a:rPr lang="en-US" dirty="0"/>
            </a:b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942825"/>
            <a:ext cx="5433204" cy="365125"/>
          </a:xfrm>
        </p:spPr>
        <p:txBody>
          <a:bodyPr vert="horz" lIns="91440" tIns="45720" rIns="91440" bIns="45720" rtlCol="0" anchor="t">
            <a:normAutofit lnSpcReduction="10000"/>
          </a:bodyPr>
          <a:lstStyle/>
          <a:p>
            <a:r>
              <a:rPr lang="en-US" dirty="0"/>
              <a:t>Planning</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9680" y="1282048"/>
            <a:ext cx="5431971" cy="557950"/>
          </a:xfrm>
        </p:spPr>
        <p:txBody>
          <a:bodyPr>
            <a:normAutofit/>
          </a:bodyPr>
          <a:lstStyle/>
          <a:p>
            <a:r>
              <a:rPr lang="en-US" dirty="0"/>
              <a:t>The project's goals are defined, and the product backlog is created.</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1760618"/>
            <a:ext cx="5433204" cy="365125"/>
          </a:xfrm>
        </p:spPr>
        <p:txBody>
          <a:bodyPr>
            <a:normAutofit lnSpcReduction="10000"/>
          </a:bodyPr>
          <a:lstStyle/>
          <a:p>
            <a:r>
              <a:rPr lang="en-US" dirty="0"/>
              <a:t>Sprint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2148393"/>
            <a:ext cx="5431971" cy="557950"/>
          </a:xfrm>
        </p:spPr>
        <p:txBody>
          <a:bodyPr/>
          <a:lstStyle/>
          <a:p>
            <a:r>
              <a:rPr lang="en-US" dirty="0"/>
              <a:t>The development work is divided into smaller, more manageable chunks called Sprints. Each Sprint typically lasts 1-4 weeks.</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8447" y="2879966"/>
            <a:ext cx="5433204" cy="365125"/>
          </a:xfrm>
        </p:spPr>
        <p:txBody>
          <a:bodyPr>
            <a:normAutofit lnSpcReduction="10000"/>
          </a:bodyPr>
          <a:lstStyle/>
          <a:p>
            <a:r>
              <a:rPr lang="en-US" dirty="0"/>
              <a:t>Daily Scrum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9680" y="3314895"/>
            <a:ext cx="5431971" cy="557950"/>
          </a:xfrm>
        </p:spPr>
        <p:txBody>
          <a:bodyPr/>
          <a:lstStyle/>
          <a:p>
            <a:r>
              <a:rPr lang="en-US" dirty="0"/>
              <a:t>A short meeting where team members discuss their progress and plan their work for the day.</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18447" y="3983084"/>
            <a:ext cx="5433204" cy="365125"/>
          </a:xfrm>
        </p:spPr>
        <p:txBody>
          <a:bodyPr>
            <a:normAutofit lnSpcReduction="10000"/>
          </a:bodyPr>
          <a:lstStyle/>
          <a:p>
            <a:r>
              <a:rPr lang="en-US" dirty="0"/>
              <a:t>Sprint Review</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4348209"/>
            <a:ext cx="5431971" cy="557950"/>
          </a:xfrm>
        </p:spPr>
        <p:txBody>
          <a:bodyPr/>
          <a:lstStyle/>
          <a:p>
            <a:r>
              <a:rPr lang="en-US" dirty="0"/>
              <a:t>At the end of each Sprint, the team demonstrates their progress to the Product Owner and other stakeholders.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11" name="TextBox 10">
            <a:extLst>
              <a:ext uri="{FF2B5EF4-FFF2-40B4-BE49-F238E27FC236}">
                <a16:creationId xmlns:a16="http://schemas.microsoft.com/office/drawing/2014/main" id="{5810B817-C158-7CA8-5392-370B3E4DFAC0}"/>
              </a:ext>
            </a:extLst>
          </p:cNvPr>
          <p:cNvSpPr txBox="1"/>
          <p:nvPr/>
        </p:nvSpPr>
        <p:spPr>
          <a:xfrm>
            <a:off x="5810163" y="5012260"/>
            <a:ext cx="2481274" cy="400110"/>
          </a:xfrm>
          <a:prstGeom prst="rect">
            <a:avLst/>
          </a:prstGeom>
          <a:noFill/>
        </p:spPr>
        <p:txBody>
          <a:bodyPr wrap="square" rtlCol="0">
            <a:spAutoFit/>
          </a:bodyPr>
          <a:lstStyle/>
          <a:p>
            <a:r>
              <a:rPr lang="en-US" sz="2000" dirty="0"/>
              <a:t>Sprint Retrospective</a:t>
            </a:r>
          </a:p>
        </p:txBody>
      </p:sp>
      <p:sp>
        <p:nvSpPr>
          <p:cNvPr id="12" name="TextBox 11">
            <a:extLst>
              <a:ext uri="{FF2B5EF4-FFF2-40B4-BE49-F238E27FC236}">
                <a16:creationId xmlns:a16="http://schemas.microsoft.com/office/drawing/2014/main" id="{90DB5BA3-ACBE-F747-5601-EAF77B820267}"/>
              </a:ext>
            </a:extLst>
          </p:cNvPr>
          <p:cNvSpPr txBox="1"/>
          <p:nvPr/>
        </p:nvSpPr>
        <p:spPr>
          <a:xfrm>
            <a:off x="5810163" y="5366051"/>
            <a:ext cx="5153526" cy="523220"/>
          </a:xfrm>
          <a:prstGeom prst="rect">
            <a:avLst/>
          </a:prstGeom>
          <a:noFill/>
        </p:spPr>
        <p:txBody>
          <a:bodyPr wrap="square" rtlCol="0">
            <a:spAutoFit/>
          </a:bodyPr>
          <a:lstStyle/>
          <a:p>
            <a:r>
              <a:rPr lang="en-US" sz="1400" dirty="0"/>
              <a:t>The team reflects on what worked well and what didn't work in the previous Sprint and plans for the next one.</a:t>
            </a: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Differences between Waterfall and Agile Approaches</a:t>
            </a:r>
            <a:br>
              <a:rPr lang="en-US" dirty="0"/>
            </a:b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fontScale="85000" lnSpcReduction="20000"/>
          </a:bodyPr>
          <a:lstStyle/>
          <a:p>
            <a:r>
              <a:rPr kumimoji="0" lang="en-US" sz="2800" b="0" i="0" u="none" strike="noStrike" kern="1200" cap="all" spc="150" normalizeH="0" baseline="0" noProof="0" dirty="0">
                <a:ln>
                  <a:noFill/>
                </a:ln>
                <a:solidFill>
                  <a:prstClr val="white"/>
                </a:solidFill>
                <a:effectLst/>
                <a:uLnTx/>
                <a:uFillTx/>
                <a:latin typeface="Tenorite"/>
                <a:ea typeface="+mj-ea"/>
                <a:cs typeface="+mj-cs"/>
              </a:rPr>
              <a:t>Waterfall</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a:bodyPr>
          <a:lstStyle/>
          <a:p>
            <a:r>
              <a:rPr lang="en-US" dirty="0"/>
              <a:t>The Waterfall approach is a sequential method that involves completing each stage of the SDLC before moving on to the next.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fontScale="85000" lnSpcReduction="20000"/>
          </a:bodyPr>
          <a:lstStyle/>
          <a:p>
            <a:r>
              <a:rPr kumimoji="0" lang="en-US" sz="2800" b="0" i="0" u="none" strike="noStrike" kern="1200" cap="all" spc="150" normalizeH="0" baseline="0" noProof="0" dirty="0">
                <a:ln>
                  <a:noFill/>
                </a:ln>
                <a:solidFill>
                  <a:prstClr val="white"/>
                </a:solidFill>
                <a:effectLst/>
                <a:uLnTx/>
                <a:uFillTx/>
                <a:latin typeface="Tenorite"/>
                <a:ea typeface="+mj-ea"/>
                <a:cs typeface="+mj-cs"/>
              </a:rPr>
              <a:t>Agile</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In contrast, the Agile approach involves iterative development where the SDLC stages are revisited multiple times throughout the project.</a:t>
            </a:r>
          </a:p>
          <a:p>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5885" y="3973339"/>
            <a:ext cx="4031030" cy="1057308"/>
          </a:xfrm>
        </p:spPr>
        <p:txBody>
          <a:bodyPr/>
          <a:lstStyle/>
          <a:p>
            <a:r>
              <a:rPr lang="en-US" dirty="0"/>
              <a:t>For example, in the Waterfall approach, once the development stage is complete, the project moves on to testing.</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1B3E69F0-4142-ACCE-8104-1DA1F69A8F1C}"/>
              </a:ext>
            </a:extLst>
          </p:cNvPr>
          <p:cNvSpPr>
            <a:spLocks noGrp="1"/>
          </p:cNvSpPr>
          <p:nvPr>
            <p:ph type="body" sz="quarter" idx="24"/>
          </p:nvPr>
        </p:nvSpPr>
        <p:spPr>
          <a:xfrm>
            <a:off x="6673143" y="3973339"/>
            <a:ext cx="4031030" cy="1057308"/>
          </a:xfrm>
        </p:spPr>
        <p:txBody>
          <a:bodyPr/>
          <a:lstStyle/>
          <a:p>
            <a:r>
              <a:rPr lang="en-US" dirty="0"/>
              <a:t>However, in an Agile approach, development and testing are intertwined, with testing occurring at each stage of development.</a:t>
            </a: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fontScale="90000"/>
          </a:bodyPr>
          <a:lstStyle/>
          <a:p>
            <a:r>
              <a:rPr lang="en-US" dirty="0"/>
              <a:t>Factors to Consider when Choosing a Waterfall or Agile Approach</a:t>
            </a:r>
            <a:br>
              <a:rPr lang="en-US" dirty="0"/>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782468"/>
            <a:ext cx="5111750" cy="3341606"/>
          </a:xfrm>
        </p:spPr>
        <p:txBody>
          <a:bodyPr vert="horz" lIns="91440" tIns="45720" rIns="91440" bIns="45720" rtlCol="0" anchor="t">
            <a:normAutofit/>
          </a:bodyPr>
          <a:lstStyle/>
          <a:p>
            <a:r>
              <a:rPr lang="en-US" dirty="0"/>
              <a:t>Choosing a development approach depends on the project's nature and the team's capabilities. In a situation where the project's requirements are well-defined, and the team has experience in developing similar projects, a Waterfall approach might be appropriate.</a:t>
            </a:r>
          </a:p>
          <a:p>
            <a:endParaRPr lang="en-US" dirty="0"/>
          </a:p>
          <a:p>
            <a:r>
              <a:rPr lang="en-US" dirty="0"/>
              <a:t>However, if the project is complex, and the requirements are likely to change, an Agile approach would be more suitable. Additionally, if the team is inexperienced or relatively small, an Agile approach might be more efficient as it provides more opportunities for collaboration, communication, and adaptability.</a:t>
            </a:r>
          </a:p>
          <a:p>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786813" y="778529"/>
            <a:ext cx="4179570" cy="1715531"/>
          </a:xfrm>
        </p:spPr>
        <p:txBody>
          <a:bodyPr/>
          <a:lstStyle/>
          <a:p>
            <a:r>
              <a:rPr lang="en-US" dirty="0"/>
              <a:t>Conclusion</a:t>
            </a:r>
          </a:p>
        </p:txBody>
      </p:sp>
      <p:sp>
        <p:nvSpPr>
          <p:cNvPr id="4" name="TextBox 3">
            <a:extLst>
              <a:ext uri="{FF2B5EF4-FFF2-40B4-BE49-F238E27FC236}">
                <a16:creationId xmlns:a16="http://schemas.microsoft.com/office/drawing/2014/main" id="{4D76891D-26A3-2D04-B984-B67A1552AC01}"/>
              </a:ext>
            </a:extLst>
          </p:cNvPr>
          <p:cNvSpPr txBox="1"/>
          <p:nvPr/>
        </p:nvSpPr>
        <p:spPr>
          <a:xfrm>
            <a:off x="6665495" y="2707104"/>
            <a:ext cx="5065294" cy="3970318"/>
          </a:xfrm>
          <a:prstGeom prst="rect">
            <a:avLst/>
          </a:prstGeom>
          <a:noFill/>
        </p:spPr>
        <p:txBody>
          <a:bodyPr wrap="square" rtlCol="0">
            <a:spAutoFit/>
          </a:bodyPr>
          <a:lstStyle/>
          <a:p>
            <a:r>
              <a:rPr lang="en-US">
                <a:solidFill>
                  <a:schemeClr val="bg1"/>
                </a:solidFill>
              </a:rPr>
              <a:t>The Scrum-Agile approach emphasizes collaboration, responding to change, and delivering working software frequently. By using an Agile approach to the SNHU Travel project, we were able to deliver software that met the customer's needs while providing opportunities for collaboration and feedback. While the Waterfall approach might be suitable for some projects, the Agile approach is more adaptable and can deliver better results for complex projects with changing requirements.</a:t>
            </a:r>
          </a:p>
          <a:p>
            <a:endParaRPr lang="en-US">
              <a:solidFill>
                <a:schemeClr val="bg1"/>
              </a:solidFill>
            </a:endParaRPr>
          </a:p>
          <a:p>
            <a:endParaRPr lang="en-US">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15</TotalTime>
  <Words>547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Agile Presentation</vt:lpstr>
      <vt:lpstr>Scrum-Agile Approach: An Overview</vt:lpstr>
      <vt:lpstr>Roles on a Scrum-Agile Team </vt:lpstr>
      <vt:lpstr>Phases of the SDLC in an Agile Approach </vt:lpstr>
      <vt:lpstr>Differences between Waterfall and Agile Approaches </vt:lpstr>
      <vt:lpstr>Factors to Consider when Choosing a Waterfall or Agile Approach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Huynh, Tam Van</dc:creator>
  <cp:lastModifiedBy>Huynh, Tam Van</cp:lastModifiedBy>
  <cp:revision>1</cp:revision>
  <dcterms:created xsi:type="dcterms:W3CDTF">2023-02-19T11:31:15Z</dcterms:created>
  <dcterms:modified xsi:type="dcterms:W3CDTF">2023-02-19T11:47:15Z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