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9"/>
    <p:restoredTop sz="96327"/>
  </p:normalViewPr>
  <p:slideViewPr>
    <p:cSldViewPr snapToGrid="0" snapToObjects="1">
      <p:cViewPr>
        <p:scale>
          <a:sx n="63" d="100"/>
          <a:sy n="63" d="100"/>
        </p:scale>
        <p:origin x="117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06DE9-F2B2-FF41-8115-9596A3B5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026DC4-468D-0840-ADA2-0900D505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1524F-8D64-A146-B49A-8501B8E4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89A75-774D-C64E-803B-3E3119CD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F204D-C32D-E147-A5D8-C6EA9D9B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60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1B20A-8B40-C246-A7B2-DE181B36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62100E-AD5D-8449-9395-F1CD339DE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3BC3C-136B-224D-B2DF-6CD50C2B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6FA4-FF85-B249-AD60-290F9030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8F7BE-0321-D141-8144-3ADA17C1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F7A51E-8183-5F4B-AB32-F9C1D61AD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D3C924-6ED0-1A47-8694-2EC181D66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17816-5528-7845-9C5D-A6A51A50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E1559A-04F0-6B4B-98A6-97F0F566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F868B-51F9-A145-955B-67B42D52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51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7E6F6-942C-6F42-BFC6-65F39006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F17CD-A224-9B48-AE3D-A14ACC8F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F93A4-51C4-A741-8B75-FE100BBB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530A0-6F24-6D4A-BA66-85942412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1E260-5036-2D45-964F-AE7F7EE3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52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D4E20-CCE1-1942-BC01-17F050EF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9F1895-4B06-434E-A71E-326D4D4C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20F65-7E23-AD49-BBFE-064F2DF4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AFA23-8FCB-6545-AA41-77019ED6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D4FFE-787F-A847-97A5-60D0FB44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23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B666-8B0D-3D4E-9C3E-70D8A98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809C4-FEE3-284A-87F3-2ED865EDD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47093F-39BD-B54A-8A4B-DCF74B429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02C0B-2058-1642-AB74-B81EDAF0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1BDB8-7952-784C-AE15-78075E72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FF687F-9064-A843-BBD6-924006F2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3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1529-70EC-DA40-9CF9-6561C643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774985-7A75-104F-896E-F7309C15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2AA56-C289-1C4A-A121-556349872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1B9740-A576-C840-AF60-58C5EF289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5DE033-DE3E-CF44-8F90-E15762E6E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A80C5-6371-5F43-BE77-02F9DF4C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CAB283-80EA-5142-9269-1C631F80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CB991E-CC52-6340-A9D1-E0D17D74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7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C9DF-583C-1641-8833-18CEDEA7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1E3D95-0C7E-7C44-BE5F-972DA053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6F1093-2A63-0E4E-ABD5-E34B91F1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4CD3E6-B85E-EB41-8B83-5C8B0D86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91BDFA-5E61-294B-B025-161DE2F6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D01D66-54F0-B248-93C8-463D6166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62D62D-3D86-7C4A-AB82-76EC38F0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3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7400C-7F0F-3446-88E4-E58C2801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92A658-017B-974F-B604-E5ECD8BC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B6434C-5E7E-3D4F-8A8D-97D228505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B96CB0-232B-D248-8C1A-77AC4787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29CF0D-616B-2041-B462-CB6DC78E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7EF174-01E1-ED4A-BD26-BA652346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54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D1B90-3C58-5A40-B0E1-FFC4901D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9B55AE-7F17-0E44-8D5B-A09254679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B9137E-3B45-0140-AA46-E390D790D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538F1E-6767-8F42-91B7-59DAB917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2ED482-9C9D-4847-AE9A-D783EE75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92665A-0063-7D47-A530-ABF40AEB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01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D30D71-FD59-6847-8B2B-D79FDA94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B3E6D7-EFF7-3E4E-ADB3-3530D504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D2E82C-AEB5-CC46-BFAF-C0D4EACBD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7109A-777A-064F-A927-0F1DB189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B873F1-8B83-8349-A655-66077DBCD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9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4ms.github.io/06Project1-Maexch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Würfel">
            <a:extLst>
              <a:ext uri="{FF2B5EF4-FFF2-40B4-BE49-F238E27FC236}">
                <a16:creationId xmlns:a16="http://schemas.microsoft.com/office/drawing/2014/main" id="{F992AC28-3C9A-184C-B26B-F3BC157B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0039" y="174425"/>
            <a:ext cx="831273" cy="831273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55F15B9-F887-304A-94D9-927B04ABCDF7}"/>
              </a:ext>
            </a:extLst>
          </p:cNvPr>
          <p:cNvGrpSpPr/>
          <p:nvPr/>
        </p:nvGrpSpPr>
        <p:grpSpPr>
          <a:xfrm>
            <a:off x="2108860" y="2258942"/>
            <a:ext cx="7974279" cy="2340116"/>
            <a:chOff x="3065760" y="2479958"/>
            <a:chExt cx="7974279" cy="2340116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D542AA0-A302-8442-B216-E8F6D3ABC3FC}"/>
                </a:ext>
              </a:extLst>
            </p:cNvPr>
            <p:cNvSpPr txBox="1"/>
            <p:nvPr/>
          </p:nvSpPr>
          <p:spPr>
            <a:xfrm>
              <a:off x="6144367" y="3499340"/>
              <a:ext cx="489567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Classic </a:t>
              </a:r>
              <a:r>
                <a:rPr lang="de-DE" sz="2400" dirty="0" err="1"/>
                <a:t>german</a:t>
              </a:r>
              <a:r>
                <a:rPr lang="de-DE" sz="2400" dirty="0"/>
                <a:t> </a:t>
              </a:r>
              <a:r>
                <a:rPr lang="de-DE" sz="2400" dirty="0" err="1"/>
                <a:t>drinking</a:t>
              </a:r>
              <a:r>
                <a:rPr lang="de-DE" sz="2400" dirty="0"/>
                <a:t> </a:t>
              </a:r>
              <a:r>
                <a:rPr lang="de-DE" sz="2400" dirty="0" err="1"/>
                <a:t>game</a:t>
              </a:r>
              <a:endParaRPr lang="de-DE" sz="1200" dirty="0"/>
            </a:p>
            <a:p>
              <a:endParaRPr lang="de-DE" dirty="0"/>
            </a:p>
            <a:p>
              <a:r>
                <a:rPr lang="de-DE" dirty="0"/>
                <a:t>Thomas Schweers</a:t>
              </a:r>
            </a:p>
            <a:p>
              <a:r>
                <a:rPr lang="de-DE" sz="1400" dirty="0"/>
                <a:t>[German, 29 </a:t>
              </a:r>
              <a:r>
                <a:rPr lang="de-DE" sz="1400" dirty="0" err="1"/>
                <a:t>years</a:t>
              </a:r>
              <a:r>
                <a:rPr lang="de-DE" sz="1400" dirty="0"/>
                <a:t>]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B3CEB64F-34C1-6E48-8E9B-4D4C39D3F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5760" y="2528559"/>
              <a:ext cx="2208276" cy="2291515"/>
            </a:xfrm>
            <a:prstGeom prst="rect">
              <a:avLst/>
            </a:prstGeom>
          </p:spPr>
        </p:pic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B79CDB5-2994-7E45-872E-0C1A15C8753E}"/>
                </a:ext>
              </a:extLst>
            </p:cNvPr>
            <p:cNvSpPr/>
            <p:nvPr/>
          </p:nvSpPr>
          <p:spPr>
            <a:xfrm>
              <a:off x="6144365" y="2479958"/>
              <a:ext cx="4895673" cy="9490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40"/>
                </a:lnSpc>
              </a:pPr>
              <a:r>
                <a:rPr lang="de-DE" sz="4000" dirty="0">
                  <a:latin typeface="Vidaloka " panose="02000504000000020004" pitchFamily="2" charset="0"/>
                </a:rPr>
                <a:t>Mr. </a:t>
              </a:r>
              <a:br>
                <a:rPr lang="de-DE" sz="4000" dirty="0">
                  <a:latin typeface="Vidaloka " panose="02000504000000020004" pitchFamily="2" charset="0"/>
                </a:rPr>
              </a:br>
              <a:r>
                <a:rPr lang="de-DE" sz="4000" dirty="0" err="1">
                  <a:latin typeface="Vidaloka " panose="02000504000000020004" pitchFamily="2" charset="0"/>
                </a:rPr>
                <a:t>Mäxchen</a:t>
              </a:r>
              <a:endParaRPr lang="de-DE" sz="4000" dirty="0">
                <a:latin typeface="Vidaloka " panose="02000504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6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D2CA2E3A-760F-DB4D-B473-51F5E0B7ACBE}"/>
              </a:ext>
            </a:extLst>
          </p:cNvPr>
          <p:cNvSpPr txBox="1"/>
          <p:nvPr/>
        </p:nvSpPr>
        <p:spPr>
          <a:xfrm>
            <a:off x="3041987" y="1919237"/>
            <a:ext cx="7164525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Minimum of 3 Player around a table – no maximum of 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Play with </a:t>
            </a:r>
            <a:r>
              <a:rPr lang="en-GB" u="sng" dirty="0"/>
              <a:t>one</a:t>
            </a:r>
            <a:r>
              <a:rPr lang="en-GB" dirty="0"/>
              <a:t> device, the device will be handed over to the next person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Play clockwise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In each step you have to choice between saying the truth or lying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But your number must be </a:t>
            </a:r>
            <a:r>
              <a:rPr lang="en-GB" u="sng" dirty="0"/>
              <a:t>higher </a:t>
            </a:r>
            <a:r>
              <a:rPr lang="en-GB" dirty="0"/>
              <a:t>than the previous number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57B7CF0-BB2C-5942-B9A3-3E6E4E5B6C43}"/>
              </a:ext>
            </a:extLst>
          </p:cNvPr>
          <p:cNvSpPr txBox="1"/>
          <p:nvPr/>
        </p:nvSpPr>
        <p:spPr>
          <a:xfrm>
            <a:off x="411248" y="4372491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Vidaloka " panose="02000504000000020004" pitchFamily="2" charset="0"/>
              </a:rPr>
              <a:t>ORDER OF NUMBERS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C72797E-EE3B-0046-B763-7001888D3EEA}"/>
              </a:ext>
            </a:extLst>
          </p:cNvPr>
          <p:cNvSpPr txBox="1"/>
          <p:nvPr/>
        </p:nvSpPr>
        <p:spPr>
          <a:xfrm>
            <a:off x="3074526" y="4387880"/>
            <a:ext cx="8425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31 &lt; 32 &lt; 41 &lt; 42 &lt; 43 &lt; 51 &lt; 52 &lt; 53 &lt; 54 &lt; 61 &lt; 62 &lt; 63 &lt; 64 &lt; 65 &lt; 11 &lt; 22 &lt; 33 &lt; 44 &lt; 55 &lt; 66 &lt; 21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12E4A03-FCC2-8341-A4FA-22F43B0741A3}"/>
              </a:ext>
            </a:extLst>
          </p:cNvPr>
          <p:cNvSpPr txBox="1"/>
          <p:nvPr/>
        </p:nvSpPr>
        <p:spPr>
          <a:xfrm>
            <a:off x="415256" y="4852333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Vidaloka " panose="02000504000000020004" pitchFamily="2" charset="0"/>
              </a:rPr>
              <a:t>SPEZIAL „MÄXCHEN“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0BBB756-C9CA-D041-B534-CF80BDC0DF54}"/>
              </a:ext>
            </a:extLst>
          </p:cNvPr>
          <p:cNvSpPr txBox="1"/>
          <p:nvPr/>
        </p:nvSpPr>
        <p:spPr>
          <a:xfrm>
            <a:off x="3074526" y="4867722"/>
            <a:ext cx="821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21 -&gt; Game is over everybody has to take a drink, </a:t>
            </a:r>
            <a:r>
              <a:rPr lang="en-GB" sz="1600" dirty="0" err="1"/>
              <a:t>espect</a:t>
            </a:r>
            <a:r>
              <a:rPr lang="en-GB" sz="1600" dirty="0"/>
              <a:t> of the one how get the “</a:t>
            </a:r>
            <a:r>
              <a:rPr lang="en-GB" sz="1600" dirty="0" err="1"/>
              <a:t>Mäxchen</a:t>
            </a:r>
            <a:r>
              <a:rPr lang="en-GB" sz="1600" dirty="0"/>
              <a:t>“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E8917E0-FF41-304B-BB43-8E5325976D48}"/>
              </a:ext>
            </a:extLst>
          </p:cNvPr>
          <p:cNvGrpSpPr/>
          <p:nvPr/>
        </p:nvGrpSpPr>
        <p:grpSpPr>
          <a:xfrm>
            <a:off x="716311" y="2218226"/>
            <a:ext cx="1736181" cy="1528886"/>
            <a:chOff x="590283" y="1780837"/>
            <a:chExt cx="2100779" cy="1849952"/>
          </a:xfrm>
        </p:grpSpPr>
        <p:pic>
          <p:nvPicPr>
            <p:cNvPr id="5" name="Grafik 4" descr="Benutzer">
              <a:extLst>
                <a:ext uri="{FF2B5EF4-FFF2-40B4-BE49-F238E27FC236}">
                  <a16:creationId xmlns:a16="http://schemas.microsoft.com/office/drawing/2014/main" id="{F207E6E9-5793-FC41-85EB-0433DAAE3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0283" y="2943787"/>
              <a:ext cx="687002" cy="687002"/>
            </a:xfrm>
            <a:prstGeom prst="rect">
              <a:avLst/>
            </a:prstGeom>
          </p:spPr>
        </p:pic>
        <p:pic>
          <p:nvPicPr>
            <p:cNvPr id="74" name="Grafik 73" descr="Benutzer">
              <a:extLst>
                <a:ext uri="{FF2B5EF4-FFF2-40B4-BE49-F238E27FC236}">
                  <a16:creationId xmlns:a16="http://schemas.microsoft.com/office/drawing/2014/main" id="{B162AA89-E718-6841-A797-A7EC4B74F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90848" y="2906927"/>
              <a:ext cx="687002" cy="687002"/>
            </a:xfrm>
            <a:prstGeom prst="rect">
              <a:avLst/>
            </a:prstGeom>
          </p:spPr>
        </p:pic>
        <p:pic>
          <p:nvPicPr>
            <p:cNvPr id="75" name="Grafik 74" descr="Benutzer">
              <a:extLst>
                <a:ext uri="{FF2B5EF4-FFF2-40B4-BE49-F238E27FC236}">
                  <a16:creationId xmlns:a16="http://schemas.microsoft.com/office/drawing/2014/main" id="{B576E684-1B7C-4C43-BC2F-AE81EC97B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0884" y="1780837"/>
              <a:ext cx="687002" cy="687002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2576F42-64B3-1C41-A9B2-92712D200B66}"/>
                </a:ext>
              </a:extLst>
            </p:cNvPr>
            <p:cNvSpPr/>
            <p:nvPr/>
          </p:nvSpPr>
          <p:spPr>
            <a:xfrm>
              <a:off x="1300884" y="2579595"/>
              <a:ext cx="687002" cy="6870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5FADA5D8-FAD1-734E-A2AE-73E208369BF7}"/>
                </a:ext>
              </a:extLst>
            </p:cNvPr>
            <p:cNvSpPr/>
            <p:nvPr/>
          </p:nvSpPr>
          <p:spPr>
            <a:xfrm>
              <a:off x="1791791" y="2282851"/>
              <a:ext cx="712331" cy="712331"/>
            </a:xfrm>
            <a:prstGeom prst="arc">
              <a:avLst>
                <a:gd name="adj1" fmla="val 16200000"/>
                <a:gd name="adj2" fmla="val 2500353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78E58CE-59EA-CC48-B9D9-6B92D13ECB7C}"/>
                </a:ext>
              </a:extLst>
            </p:cNvPr>
            <p:cNvSpPr/>
            <p:nvPr/>
          </p:nvSpPr>
          <p:spPr>
            <a:xfrm>
              <a:off x="2347089" y="2299683"/>
              <a:ext cx="268932" cy="33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Grafik 13" descr="Smartphone">
              <a:extLst>
                <a:ext uri="{FF2B5EF4-FFF2-40B4-BE49-F238E27FC236}">
                  <a16:creationId xmlns:a16="http://schemas.microsoft.com/office/drawing/2014/main" id="{D104FA1A-3D03-CA44-A194-C99A1ED3E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03267" y="2213261"/>
              <a:ext cx="387795" cy="387795"/>
            </a:xfrm>
            <a:prstGeom prst="rect">
              <a:avLst/>
            </a:prstGeom>
          </p:spPr>
        </p:pic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3CF65E4-0411-6F4D-98DE-612E03648C35}"/>
              </a:ext>
            </a:extLst>
          </p:cNvPr>
          <p:cNvSpPr txBox="1"/>
          <p:nvPr/>
        </p:nvSpPr>
        <p:spPr>
          <a:xfrm>
            <a:off x="3041987" y="1187802"/>
            <a:ext cx="856202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Coding a classic  </a:t>
            </a:r>
            <a:r>
              <a:rPr lang="en-GB" dirty="0" err="1"/>
              <a:t>german</a:t>
            </a:r>
            <a:r>
              <a:rPr lang="en-GB" dirty="0"/>
              <a:t> drinking game  known as</a:t>
            </a:r>
            <a:r>
              <a:rPr lang="de-DE" dirty="0"/>
              <a:t> „</a:t>
            </a:r>
            <a:r>
              <a:rPr lang="de-DE" dirty="0" err="1"/>
              <a:t>Maiern</a:t>
            </a:r>
            <a:r>
              <a:rPr lang="de-DE" dirty="0"/>
              <a:t>“ / „</a:t>
            </a:r>
            <a:r>
              <a:rPr lang="de-DE" dirty="0" err="1"/>
              <a:t>Mäxchen</a:t>
            </a:r>
            <a:r>
              <a:rPr lang="de-DE" dirty="0"/>
              <a:t>“ / LYING / 21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02077E-1E0F-CF42-BA91-A5C1AE38B87B}"/>
              </a:ext>
            </a:extLst>
          </p:cNvPr>
          <p:cNvSpPr txBox="1"/>
          <p:nvPr/>
        </p:nvSpPr>
        <p:spPr>
          <a:xfrm>
            <a:off x="334014" y="1235571"/>
            <a:ext cx="25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Vidaloka " panose="02000504000000020004" pitchFamily="2" charset="0"/>
              </a:rPr>
              <a:t>PROJECT GAME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2F0C81B-DF81-B642-8DA7-20B4CDE2EF05}"/>
              </a:ext>
            </a:extLst>
          </p:cNvPr>
          <p:cNvSpPr txBox="1"/>
          <p:nvPr/>
        </p:nvSpPr>
        <p:spPr>
          <a:xfrm>
            <a:off x="334014" y="5581500"/>
            <a:ext cx="255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Vidaloka " panose="02000504000000020004" pitchFamily="2" charset="0"/>
              </a:rPr>
              <a:t>REASON FOR </a:t>
            </a:r>
          </a:p>
          <a:p>
            <a:pPr algn="ctr"/>
            <a:r>
              <a:rPr lang="en-GB" dirty="0">
                <a:latin typeface="Vidaloka " panose="02000504000000020004" pitchFamily="2" charset="0"/>
              </a:rPr>
              <a:t>THE GAME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9983E80-447E-9A42-A0F7-BCB4D93530B0}"/>
              </a:ext>
            </a:extLst>
          </p:cNvPr>
          <p:cNvSpPr txBox="1"/>
          <p:nvPr/>
        </p:nvSpPr>
        <p:spPr>
          <a:xfrm>
            <a:off x="3041986" y="5425001"/>
            <a:ext cx="756505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dices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dice</a:t>
            </a:r>
            <a:r>
              <a:rPr lang="de-DE" dirty="0"/>
              <a:t> </a:t>
            </a:r>
            <a:r>
              <a:rPr lang="de-DE" dirty="0" err="1"/>
              <a:t>cup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beer</a:t>
            </a:r>
            <a:r>
              <a:rPr lang="de-DE" dirty="0"/>
              <a:t> </a:t>
            </a:r>
            <a:r>
              <a:rPr lang="de-DE" dirty="0" err="1"/>
              <a:t>coaster</a:t>
            </a:r>
            <a:r>
              <a:rPr lang="de-DE" dirty="0"/>
              <a:t>?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-&gt; Go </a:t>
            </a:r>
            <a:r>
              <a:rPr lang="de-DE" dirty="0" err="1"/>
              <a:t>for</a:t>
            </a:r>
            <a:r>
              <a:rPr lang="de-DE" dirty="0"/>
              <a:t> Mr. </a:t>
            </a:r>
            <a:r>
              <a:rPr lang="de-DE" dirty="0" err="1"/>
              <a:t>Mäxchen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friends</a:t>
            </a:r>
            <a:endParaRPr lang="de-DE" dirty="0"/>
          </a:p>
        </p:txBody>
      </p:sp>
      <p:pic>
        <p:nvPicPr>
          <p:cNvPr id="20" name="Grafik 19" descr="Würfel">
            <a:extLst>
              <a:ext uri="{FF2B5EF4-FFF2-40B4-BE49-F238E27FC236}">
                <a16:creationId xmlns:a16="http://schemas.microsoft.com/office/drawing/2014/main" id="{D1F2522B-088E-3A4F-90C4-16DA9F5C2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204" y="170992"/>
            <a:ext cx="624548" cy="624548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EA72FCA-C321-574F-AF60-3DBC20311425}"/>
              </a:ext>
            </a:extLst>
          </p:cNvPr>
          <p:cNvSpPr/>
          <p:nvPr/>
        </p:nvSpPr>
        <p:spPr>
          <a:xfrm>
            <a:off x="806402" y="154971"/>
            <a:ext cx="5038016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40"/>
              </a:lnSpc>
            </a:pPr>
            <a:r>
              <a:rPr lang="de-DE" sz="2000" dirty="0">
                <a:latin typeface="Vidaloka " panose="02000504000000020004" pitchFamily="2" charset="0"/>
              </a:rPr>
              <a:t>Mr. </a:t>
            </a:r>
            <a:br>
              <a:rPr lang="de-DE" sz="2000" dirty="0">
                <a:latin typeface="Vidaloka " panose="02000504000000020004" pitchFamily="2" charset="0"/>
              </a:rPr>
            </a:br>
            <a:r>
              <a:rPr lang="de-DE" sz="2000" dirty="0" err="1">
                <a:latin typeface="Vidaloka " panose="02000504000000020004" pitchFamily="2" charset="0"/>
              </a:rPr>
              <a:t>Mäxchen</a:t>
            </a:r>
            <a:endParaRPr lang="de-DE" sz="2000" dirty="0">
              <a:latin typeface="Vidaloka " panose="02000504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9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D2CA2E3A-760F-DB4D-B473-51F5E0B7ACBE}"/>
              </a:ext>
            </a:extLst>
          </p:cNvPr>
          <p:cNvSpPr txBox="1"/>
          <p:nvPr/>
        </p:nvSpPr>
        <p:spPr>
          <a:xfrm>
            <a:off x="3041986" y="2772034"/>
            <a:ext cx="6839373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Sometimes it is not necessary to store a historical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Try to keep it clean and easy within the first line of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u="sng" dirty="0"/>
              <a:t>BUT</a:t>
            </a:r>
            <a:r>
              <a:rPr lang="en-GB" dirty="0"/>
              <a:t> start also you do not have the whole idea – keep on developing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F65E4-0411-6F4D-98DE-612E03648C35}"/>
              </a:ext>
            </a:extLst>
          </p:cNvPr>
          <p:cNvSpPr txBox="1"/>
          <p:nvPr/>
        </p:nvSpPr>
        <p:spPr>
          <a:xfrm>
            <a:off x="3041986" y="1094231"/>
            <a:ext cx="8047203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Identify the needed components like turns, safe numbers and order of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Knowing basics of OOP -&gt; whole game in one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Understanding of the basics of DOM Manipulation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02077E-1E0F-CF42-BA91-A5C1AE38B87B}"/>
              </a:ext>
            </a:extLst>
          </p:cNvPr>
          <p:cNvSpPr txBox="1"/>
          <p:nvPr/>
        </p:nvSpPr>
        <p:spPr>
          <a:xfrm>
            <a:off x="310227" y="1223594"/>
            <a:ext cx="255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Vidaloka " panose="02000504000000020004" pitchFamily="2" charset="0"/>
              </a:rPr>
              <a:t>TECHNICAL CHALLENGE</a:t>
            </a:r>
            <a:endParaRPr lang="en-GB" dirty="0">
              <a:latin typeface="Vidaloka " panose="02000504000000020004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16C7D07-5FD4-6043-94A8-E7F818D89766}"/>
              </a:ext>
            </a:extLst>
          </p:cNvPr>
          <p:cNvSpPr txBox="1"/>
          <p:nvPr/>
        </p:nvSpPr>
        <p:spPr>
          <a:xfrm>
            <a:off x="310226" y="2858392"/>
            <a:ext cx="25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Vidaloka " panose="02000504000000020004" pitchFamily="2" charset="0"/>
              </a:rPr>
              <a:t>LEARNINGS</a:t>
            </a:r>
            <a:endParaRPr lang="en-GB" dirty="0">
              <a:latin typeface="Vidaloka " panose="02000504000000020004" pitchFamily="2" charset="0"/>
            </a:endParaRPr>
          </a:p>
        </p:txBody>
      </p:sp>
      <p:pic>
        <p:nvPicPr>
          <p:cNvPr id="21" name="Grafik 20" descr="Würfel">
            <a:extLst>
              <a:ext uri="{FF2B5EF4-FFF2-40B4-BE49-F238E27FC236}">
                <a16:creationId xmlns:a16="http://schemas.microsoft.com/office/drawing/2014/main" id="{3254BAC6-C63C-EB43-A347-AF3DC47E3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04" y="170992"/>
            <a:ext cx="624548" cy="624548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0B4BE047-2559-3446-AE69-A0983024E645}"/>
              </a:ext>
            </a:extLst>
          </p:cNvPr>
          <p:cNvSpPr/>
          <p:nvPr/>
        </p:nvSpPr>
        <p:spPr>
          <a:xfrm>
            <a:off x="806402" y="154971"/>
            <a:ext cx="5038016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40"/>
              </a:lnSpc>
            </a:pPr>
            <a:r>
              <a:rPr lang="de-DE" sz="2000" dirty="0">
                <a:latin typeface="Vidaloka " panose="02000504000000020004" pitchFamily="2" charset="0"/>
              </a:rPr>
              <a:t>Mr. </a:t>
            </a:r>
            <a:br>
              <a:rPr lang="de-DE" sz="2000" dirty="0">
                <a:latin typeface="Vidaloka " panose="02000504000000020004" pitchFamily="2" charset="0"/>
              </a:rPr>
            </a:br>
            <a:r>
              <a:rPr lang="de-DE" sz="2000" dirty="0" err="1">
                <a:latin typeface="Vidaloka " panose="02000504000000020004" pitchFamily="2" charset="0"/>
              </a:rPr>
              <a:t>Mäxchen</a:t>
            </a:r>
            <a:endParaRPr lang="de-DE" sz="2000" dirty="0">
              <a:latin typeface="Vidaloka " panose="02000504000000020004" pitchFamily="2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3DB3098-8631-2C45-9A29-E36CDAA87EB2}"/>
              </a:ext>
            </a:extLst>
          </p:cNvPr>
          <p:cNvSpPr txBox="1"/>
          <p:nvPr/>
        </p:nvSpPr>
        <p:spPr>
          <a:xfrm>
            <a:off x="268023" y="4560583"/>
            <a:ext cx="25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Vidaloka " panose="02000504000000020004" pitchFamily="2" charset="0"/>
              </a:rPr>
              <a:t>DEMO</a:t>
            </a:r>
            <a:endParaRPr lang="en-GB" dirty="0">
              <a:latin typeface="Vidaloka " panose="02000504000000020004" pitchFamily="2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F30490-8B1D-FE40-B879-5C52ECD12C82}"/>
              </a:ext>
            </a:extLst>
          </p:cNvPr>
          <p:cNvSpPr/>
          <p:nvPr/>
        </p:nvSpPr>
        <p:spPr>
          <a:xfrm>
            <a:off x="3041986" y="4560583"/>
            <a:ext cx="4505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4"/>
              </a:rPr>
              <a:t>https://t4ms.github.io/06Project1-Maexchen/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71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A6571C8-F12E-F544-A1E1-BAF2A648C886}"/>
              </a:ext>
            </a:extLst>
          </p:cNvPr>
          <p:cNvGrpSpPr/>
          <p:nvPr/>
        </p:nvGrpSpPr>
        <p:grpSpPr>
          <a:xfrm>
            <a:off x="2840082" y="2283243"/>
            <a:ext cx="6511836" cy="2291515"/>
            <a:chOff x="2720302" y="2283242"/>
            <a:chExt cx="6511836" cy="229151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243A3A5-9F82-7347-A419-73739731C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3862" y="2283242"/>
              <a:ext cx="2208276" cy="2291515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E43B513-2512-6B44-93BF-C1B031E30F71}"/>
                </a:ext>
              </a:extLst>
            </p:cNvPr>
            <p:cNvSpPr/>
            <p:nvPr/>
          </p:nvSpPr>
          <p:spPr>
            <a:xfrm>
              <a:off x="2720302" y="2767279"/>
              <a:ext cx="489567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de-DE" sz="2800" dirty="0" err="1">
                  <a:latin typeface="Vidaloka " panose="02000504000000020004" pitchFamily="2" charset="0"/>
                </a:rPr>
                <a:t>Have</a:t>
              </a:r>
              <a:r>
                <a:rPr lang="de-DE" sz="2800" dirty="0">
                  <a:latin typeface="Vidaloka " panose="02000504000000020004" pitchFamily="2" charset="0"/>
                </a:rPr>
                <a:t> </a:t>
              </a:r>
              <a:r>
                <a:rPr lang="de-DE" sz="2800" dirty="0" err="1">
                  <a:latin typeface="Vidaloka " panose="02000504000000020004" pitchFamily="2" charset="0"/>
                </a:rPr>
                <a:t>fun</a:t>
              </a:r>
              <a:endParaRPr lang="de-DE" sz="2800" dirty="0">
                <a:latin typeface="Vidaloka " panose="02000504000000020004" pitchFamily="2" charset="0"/>
              </a:endParaRPr>
            </a:p>
            <a:p>
              <a:pPr algn="ctr">
                <a:lnSpc>
                  <a:spcPts val="3240"/>
                </a:lnSpc>
              </a:pPr>
              <a:r>
                <a:rPr lang="de-DE" sz="2800" dirty="0">
                  <a:latin typeface="Vidaloka " panose="02000504000000020004" pitchFamily="2" charset="0"/>
                </a:rPr>
                <a:t>&amp;</a:t>
              </a:r>
            </a:p>
            <a:p>
              <a:pPr algn="ctr">
                <a:lnSpc>
                  <a:spcPts val="3240"/>
                </a:lnSpc>
              </a:pPr>
              <a:r>
                <a:rPr lang="de-DE" sz="2800" dirty="0">
                  <a:latin typeface="Vidaloka " panose="02000504000000020004" pitchFamily="2" charset="0"/>
                </a:rPr>
                <a:t>Take </a:t>
              </a:r>
              <a:r>
                <a:rPr lang="de-DE" sz="2800" dirty="0" err="1">
                  <a:latin typeface="Vidaloka " panose="02000504000000020004" pitchFamily="2" charset="0"/>
                </a:rPr>
                <a:t>some</a:t>
              </a:r>
              <a:r>
                <a:rPr lang="de-DE" sz="2800" dirty="0">
                  <a:latin typeface="Vidaloka " panose="02000504000000020004" pitchFamily="2" charset="0"/>
                </a:rPr>
                <a:t> </a:t>
              </a:r>
              <a:r>
                <a:rPr lang="de-DE" sz="2800" dirty="0" err="1">
                  <a:latin typeface="Vidaloka " panose="02000504000000020004" pitchFamily="2" charset="0"/>
                </a:rPr>
                <a:t>drinks</a:t>
              </a:r>
              <a:endParaRPr lang="de-DE" sz="2800" dirty="0">
                <a:latin typeface="Vidaloka " panose="02000504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81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D542AA0-A302-8442-B216-E8F6D3ABC3FC}"/>
              </a:ext>
            </a:extLst>
          </p:cNvPr>
          <p:cNvSpPr txBox="1"/>
          <p:nvPr/>
        </p:nvSpPr>
        <p:spPr>
          <a:xfrm>
            <a:off x="2580362" y="350729"/>
            <a:ext cx="724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GAME „Mr. </a:t>
            </a:r>
            <a:r>
              <a:rPr lang="en-GB" sz="2800" dirty="0" err="1"/>
              <a:t>Mäxchen</a:t>
            </a:r>
            <a:r>
              <a:rPr lang="en-GB" sz="2800" dirty="0"/>
              <a:t>“</a:t>
            </a:r>
          </a:p>
        </p:txBody>
      </p:sp>
      <p:pic>
        <p:nvPicPr>
          <p:cNvPr id="10" name="Grafik 9" descr="Würfel">
            <a:extLst>
              <a:ext uri="{FF2B5EF4-FFF2-40B4-BE49-F238E27FC236}">
                <a16:creationId xmlns:a16="http://schemas.microsoft.com/office/drawing/2014/main" id="{F992AC28-3C9A-184C-B26B-F3BC157B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71" y="3188789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FF65831-4A34-D744-BF5B-02068AD9E4C8}"/>
              </a:ext>
            </a:extLst>
          </p:cNvPr>
          <p:cNvSpPr txBox="1"/>
          <p:nvPr/>
        </p:nvSpPr>
        <p:spPr>
          <a:xfrm>
            <a:off x="239165" y="572374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43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3260594-19D6-3145-89DD-74184A65698B}"/>
              </a:ext>
            </a:extLst>
          </p:cNvPr>
          <p:cNvGrpSpPr/>
          <p:nvPr/>
        </p:nvGrpSpPr>
        <p:grpSpPr>
          <a:xfrm>
            <a:off x="760342" y="1092419"/>
            <a:ext cx="1794125" cy="914400"/>
            <a:chOff x="642931" y="1147442"/>
            <a:chExt cx="1794125" cy="914400"/>
          </a:xfrm>
        </p:grpSpPr>
        <p:pic>
          <p:nvPicPr>
            <p:cNvPr id="5" name="Grafik 4" descr="Benutzer">
              <a:extLst>
                <a:ext uri="{FF2B5EF4-FFF2-40B4-BE49-F238E27FC236}">
                  <a16:creationId xmlns:a16="http://schemas.microsoft.com/office/drawing/2014/main" id="{F207E6E9-5793-FC41-85EB-0433DAAE3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931" y="1147442"/>
              <a:ext cx="914400" cy="914400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2CA2E3A-760F-DB4D-B473-51F5E0B7ACBE}"/>
                </a:ext>
              </a:extLst>
            </p:cNvPr>
            <p:cNvSpPr txBox="1"/>
            <p:nvPr/>
          </p:nvSpPr>
          <p:spPr>
            <a:xfrm>
              <a:off x="1507699" y="1419976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Player 1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2EA1136-654B-8841-AB32-4212A18789F5}"/>
              </a:ext>
            </a:extLst>
          </p:cNvPr>
          <p:cNvGrpSpPr/>
          <p:nvPr/>
        </p:nvGrpSpPr>
        <p:grpSpPr>
          <a:xfrm>
            <a:off x="4252503" y="1092419"/>
            <a:ext cx="1992713" cy="914400"/>
            <a:chOff x="4252503" y="1147442"/>
            <a:chExt cx="1992713" cy="914400"/>
          </a:xfrm>
        </p:grpSpPr>
        <p:pic>
          <p:nvPicPr>
            <p:cNvPr id="7" name="Grafik 6" descr="Benutzer">
              <a:extLst>
                <a:ext uri="{FF2B5EF4-FFF2-40B4-BE49-F238E27FC236}">
                  <a16:creationId xmlns:a16="http://schemas.microsoft.com/office/drawing/2014/main" id="{BED0A538-638F-354E-A8C7-4DD3B2107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2503" y="1147442"/>
              <a:ext cx="914400" cy="9144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BC295B1-887E-5544-89A1-A60DC36556DC}"/>
                </a:ext>
              </a:extLst>
            </p:cNvPr>
            <p:cNvSpPr txBox="1"/>
            <p:nvPr/>
          </p:nvSpPr>
          <p:spPr>
            <a:xfrm>
              <a:off x="5315858" y="1419976"/>
              <a:ext cx="929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Player 2</a:t>
              </a:r>
            </a:p>
          </p:txBody>
        </p: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6A75907-1E3C-A747-A6DB-4E86A2ED303B}"/>
              </a:ext>
            </a:extLst>
          </p:cNvPr>
          <p:cNvCxnSpPr>
            <a:cxnSpLocks/>
          </p:cNvCxnSpPr>
          <p:nvPr/>
        </p:nvCxnSpPr>
        <p:spPr>
          <a:xfrm>
            <a:off x="3666120" y="4093830"/>
            <a:ext cx="5168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Würfel">
            <a:extLst>
              <a:ext uri="{FF2B5EF4-FFF2-40B4-BE49-F238E27FC236}">
                <a16:creationId xmlns:a16="http://schemas.microsoft.com/office/drawing/2014/main" id="{B64A10A0-CB68-8647-97E3-0F7FEA48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2729" y="3256526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2E0BB06-8D5D-1041-9F26-E52658EA51C9}"/>
              </a:ext>
            </a:extLst>
          </p:cNvPr>
          <p:cNvSpPr txBox="1"/>
          <p:nvPr/>
        </p:nvSpPr>
        <p:spPr>
          <a:xfrm>
            <a:off x="5423555" y="328535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Take number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9A79151-FF81-B44C-86B6-AEAE8B94B416}"/>
              </a:ext>
            </a:extLst>
          </p:cNvPr>
          <p:cNvSpPr txBox="1"/>
          <p:nvPr/>
        </p:nvSpPr>
        <p:spPr>
          <a:xfrm>
            <a:off x="5460855" y="3730259"/>
            <a:ext cx="176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Lying – give a number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5603F9-7083-A640-8F21-5C9DF8B26603}"/>
              </a:ext>
            </a:extLst>
          </p:cNvPr>
          <p:cNvSpPr txBox="1"/>
          <p:nvPr/>
        </p:nvSpPr>
        <p:spPr>
          <a:xfrm>
            <a:off x="5830668" y="4222587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Roll dice again</a:t>
            </a:r>
          </a:p>
          <a:p>
            <a:r>
              <a:rPr lang="en-GB" sz="1400"/>
              <a:t>and say higher</a:t>
            </a:r>
          </a:p>
        </p:txBody>
      </p:sp>
      <p:pic>
        <p:nvPicPr>
          <p:cNvPr id="21" name="Grafik 20" descr="Würfel">
            <a:extLst>
              <a:ext uri="{FF2B5EF4-FFF2-40B4-BE49-F238E27FC236}">
                <a16:creationId xmlns:a16="http://schemas.microsoft.com/office/drawing/2014/main" id="{0F2B9CB8-A0AA-2F49-BBBA-5C6A134A7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3018" y="4276367"/>
            <a:ext cx="567771" cy="567771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863B1776-27FB-3F45-8D14-F6F7A877CC72}"/>
              </a:ext>
            </a:extLst>
          </p:cNvPr>
          <p:cNvSpPr/>
          <p:nvPr/>
        </p:nvSpPr>
        <p:spPr>
          <a:xfrm>
            <a:off x="5356043" y="3277588"/>
            <a:ext cx="1872604" cy="323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11C0F8B-F50D-744C-9435-18D9BE3894F7}"/>
              </a:ext>
            </a:extLst>
          </p:cNvPr>
          <p:cNvSpPr/>
          <p:nvPr/>
        </p:nvSpPr>
        <p:spPr>
          <a:xfrm>
            <a:off x="5356043" y="3706331"/>
            <a:ext cx="1872604" cy="355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6C47F32-D4E6-AA42-9596-1D0F59A98027}"/>
              </a:ext>
            </a:extLst>
          </p:cNvPr>
          <p:cNvSpPr/>
          <p:nvPr/>
        </p:nvSpPr>
        <p:spPr>
          <a:xfrm>
            <a:off x="5774861" y="4173482"/>
            <a:ext cx="1453783" cy="630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37244E1-E64F-7A4F-B0DE-CAC27A897C26}"/>
              </a:ext>
            </a:extLst>
          </p:cNvPr>
          <p:cNvSpPr txBox="1"/>
          <p:nvPr/>
        </p:nvSpPr>
        <p:spPr>
          <a:xfrm>
            <a:off x="4318336" y="572374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31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C82018E-2A76-2649-B64B-161835F85D0F}"/>
              </a:ext>
            </a:extLst>
          </p:cNvPr>
          <p:cNvGrpSpPr/>
          <p:nvPr/>
        </p:nvGrpSpPr>
        <p:grpSpPr>
          <a:xfrm>
            <a:off x="8383931" y="1092419"/>
            <a:ext cx="1901153" cy="914400"/>
            <a:chOff x="8383931" y="1147442"/>
            <a:chExt cx="1901153" cy="914400"/>
          </a:xfrm>
        </p:grpSpPr>
        <p:pic>
          <p:nvPicPr>
            <p:cNvPr id="8" name="Grafik 7" descr="Benutzer">
              <a:extLst>
                <a:ext uri="{FF2B5EF4-FFF2-40B4-BE49-F238E27FC236}">
                  <a16:creationId xmlns:a16="http://schemas.microsoft.com/office/drawing/2014/main" id="{01BCA832-977D-C34D-93F6-89AF3C899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3931" y="1147442"/>
              <a:ext cx="914400" cy="914400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1E5E9167-B329-EF49-93B3-09322CBA6701}"/>
                </a:ext>
              </a:extLst>
            </p:cNvPr>
            <p:cNvSpPr txBox="1"/>
            <p:nvPr/>
          </p:nvSpPr>
          <p:spPr>
            <a:xfrm>
              <a:off x="9355726" y="1419976"/>
              <a:ext cx="929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Player 3</a:t>
              </a:r>
            </a:p>
          </p:txBody>
        </p:sp>
      </p:grp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01C9DA09-4DDA-0A4D-8680-FB7456D23EF2}"/>
              </a:ext>
            </a:extLst>
          </p:cNvPr>
          <p:cNvCxnSpPr>
            <a:cxnSpLocks/>
          </p:cNvCxnSpPr>
          <p:nvPr/>
        </p:nvCxnSpPr>
        <p:spPr>
          <a:xfrm>
            <a:off x="3666120" y="2758117"/>
            <a:ext cx="0" cy="13532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19C7B3B6-D970-3644-B942-926DCB71598E}"/>
              </a:ext>
            </a:extLst>
          </p:cNvPr>
          <p:cNvCxnSpPr>
            <a:cxnSpLocks/>
          </p:cNvCxnSpPr>
          <p:nvPr/>
        </p:nvCxnSpPr>
        <p:spPr>
          <a:xfrm flipH="1">
            <a:off x="3263071" y="4093830"/>
            <a:ext cx="40304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F34C29F4-DE56-7B45-A9D9-A5586827D4C9}"/>
              </a:ext>
            </a:extLst>
          </p:cNvPr>
          <p:cNvSpPr txBox="1"/>
          <p:nvPr/>
        </p:nvSpPr>
        <p:spPr>
          <a:xfrm>
            <a:off x="111972" y="490780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Example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6851EE7-4D73-CB4A-9DEF-51A82EB9259B}"/>
              </a:ext>
            </a:extLst>
          </p:cNvPr>
          <p:cNvSpPr/>
          <p:nvPr/>
        </p:nvSpPr>
        <p:spPr>
          <a:xfrm>
            <a:off x="3479138" y="2288840"/>
            <a:ext cx="141545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Say previous player is lying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0D434C5-4263-0642-BA76-71491ACD41DD}"/>
              </a:ext>
            </a:extLst>
          </p:cNvPr>
          <p:cNvSpPr txBox="1"/>
          <p:nvPr/>
        </p:nvSpPr>
        <p:spPr>
          <a:xfrm>
            <a:off x="1320171" y="3245653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Take number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582BA01-2A4D-BD47-BA5C-99C0EC8D1410}"/>
              </a:ext>
            </a:extLst>
          </p:cNvPr>
          <p:cNvSpPr txBox="1"/>
          <p:nvPr/>
        </p:nvSpPr>
        <p:spPr>
          <a:xfrm>
            <a:off x="1357471" y="3690561"/>
            <a:ext cx="176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Lying – give a number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5F7E618-2BE3-544A-9C7A-CFEEF3B93EA9}"/>
              </a:ext>
            </a:extLst>
          </p:cNvPr>
          <p:cNvSpPr txBox="1"/>
          <p:nvPr/>
        </p:nvSpPr>
        <p:spPr>
          <a:xfrm>
            <a:off x="1727284" y="4182889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Roll dice again</a:t>
            </a:r>
          </a:p>
          <a:p>
            <a:r>
              <a:rPr lang="en-GB" sz="1400"/>
              <a:t>and say higher</a:t>
            </a:r>
          </a:p>
        </p:txBody>
      </p:sp>
      <p:pic>
        <p:nvPicPr>
          <p:cNvPr id="56" name="Grafik 55" descr="Würfel">
            <a:extLst>
              <a:ext uri="{FF2B5EF4-FFF2-40B4-BE49-F238E27FC236}">
                <a16:creationId xmlns:a16="http://schemas.microsoft.com/office/drawing/2014/main" id="{1B26B5F8-787C-0D4D-A593-0BBF2F40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34" y="4236669"/>
            <a:ext cx="567771" cy="567771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8E90ADFC-B80D-C642-A579-591AFD2E1BF4}"/>
              </a:ext>
            </a:extLst>
          </p:cNvPr>
          <p:cNvSpPr/>
          <p:nvPr/>
        </p:nvSpPr>
        <p:spPr>
          <a:xfrm>
            <a:off x="1252659" y="3237890"/>
            <a:ext cx="1872604" cy="323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3852F827-D7DC-0A46-A64A-0F7B443D9E99}"/>
              </a:ext>
            </a:extLst>
          </p:cNvPr>
          <p:cNvSpPr/>
          <p:nvPr/>
        </p:nvSpPr>
        <p:spPr>
          <a:xfrm>
            <a:off x="1252659" y="3666633"/>
            <a:ext cx="1872604" cy="355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624A318-3528-A142-AAA0-C018D13B0A64}"/>
              </a:ext>
            </a:extLst>
          </p:cNvPr>
          <p:cNvSpPr/>
          <p:nvPr/>
        </p:nvSpPr>
        <p:spPr>
          <a:xfrm>
            <a:off x="1671477" y="4133784"/>
            <a:ext cx="1453783" cy="630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56A274-734D-8644-B7C8-AF3BC3A4043E}"/>
              </a:ext>
            </a:extLst>
          </p:cNvPr>
          <p:cNvGrpSpPr/>
          <p:nvPr/>
        </p:nvGrpSpPr>
        <p:grpSpPr>
          <a:xfrm>
            <a:off x="539889" y="4284969"/>
            <a:ext cx="484919" cy="345281"/>
            <a:chOff x="539889" y="4182889"/>
            <a:chExt cx="484919" cy="345281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9073E0-34F8-A344-8E62-8545811B4DFA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521200"/>
              <a:ext cx="484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>
              <a:extLst>
                <a:ext uri="{FF2B5EF4-FFF2-40B4-BE49-F238E27FC236}">
                  <a16:creationId xmlns:a16="http://schemas.microsoft.com/office/drawing/2014/main" id="{2190D450-A6BB-7A46-A8EF-28FE8CCCFDD1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182889"/>
              <a:ext cx="0" cy="34528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E075465-A519-B848-87A7-ABEE224FCB67}"/>
              </a:ext>
            </a:extLst>
          </p:cNvPr>
          <p:cNvCxnSpPr>
            <a:cxnSpLocks/>
          </p:cNvCxnSpPr>
          <p:nvPr/>
        </p:nvCxnSpPr>
        <p:spPr>
          <a:xfrm>
            <a:off x="4925286" y="2467606"/>
            <a:ext cx="480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B90690DD-D2F5-EA47-836C-068770DBF21E}"/>
              </a:ext>
            </a:extLst>
          </p:cNvPr>
          <p:cNvSpPr txBox="1"/>
          <p:nvPr/>
        </p:nvSpPr>
        <p:spPr>
          <a:xfrm>
            <a:off x="5363219" y="2028799"/>
            <a:ext cx="166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When number is higher than the 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427654F9-D203-8946-8CDD-DA98AF267BF5}"/>
              </a:ext>
            </a:extLst>
          </p:cNvPr>
          <p:cNvSpPr txBox="1"/>
          <p:nvPr/>
        </p:nvSpPr>
        <p:spPr>
          <a:xfrm>
            <a:off x="5383159" y="2713827"/>
            <a:ext cx="19127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0&gt;num1 -&gt; Player 2 is drinking</a:t>
            </a:r>
          </a:p>
          <a:p>
            <a:r>
              <a:rPr lang="en-GB" sz="1100"/>
              <a:t>0&lt;num1 -&gt; Player 1 is drinking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D07D69A-4F8A-E54F-BB5E-FDAA2C552A82}"/>
              </a:ext>
            </a:extLst>
          </p:cNvPr>
          <p:cNvCxnSpPr>
            <a:cxnSpLocks/>
          </p:cNvCxnSpPr>
          <p:nvPr/>
        </p:nvCxnSpPr>
        <p:spPr>
          <a:xfrm>
            <a:off x="8030071" y="4095383"/>
            <a:ext cx="5168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fik 86" descr="Würfel">
            <a:extLst>
              <a:ext uri="{FF2B5EF4-FFF2-40B4-BE49-F238E27FC236}">
                <a16:creationId xmlns:a16="http://schemas.microsoft.com/office/drawing/2014/main" id="{E3C7275D-FDCC-CE48-AF0A-0F47009CB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680" y="3258079"/>
            <a:ext cx="914400" cy="914400"/>
          </a:xfrm>
          <a:prstGeom prst="rect">
            <a:avLst/>
          </a:prstGeom>
        </p:spPr>
      </p:pic>
      <p:sp>
        <p:nvSpPr>
          <p:cNvPr id="88" name="Textfeld 87">
            <a:extLst>
              <a:ext uri="{FF2B5EF4-FFF2-40B4-BE49-F238E27FC236}">
                <a16:creationId xmlns:a16="http://schemas.microsoft.com/office/drawing/2014/main" id="{0F83A23A-6B85-BD4C-8691-DE98C0BEC2DB}"/>
              </a:ext>
            </a:extLst>
          </p:cNvPr>
          <p:cNvSpPr txBox="1"/>
          <p:nvPr/>
        </p:nvSpPr>
        <p:spPr>
          <a:xfrm>
            <a:off x="9787506" y="3286904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Take number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B8EBE55-CC3F-DE4C-A6F2-FCCD16201C57}"/>
              </a:ext>
            </a:extLst>
          </p:cNvPr>
          <p:cNvSpPr txBox="1"/>
          <p:nvPr/>
        </p:nvSpPr>
        <p:spPr>
          <a:xfrm>
            <a:off x="9824806" y="3731812"/>
            <a:ext cx="176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Lying – give a number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F1EDB07-C22F-1F4C-B489-E41678AEF21E}"/>
              </a:ext>
            </a:extLst>
          </p:cNvPr>
          <p:cNvSpPr txBox="1"/>
          <p:nvPr/>
        </p:nvSpPr>
        <p:spPr>
          <a:xfrm>
            <a:off x="10194619" y="4224140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Roll dice again</a:t>
            </a:r>
          </a:p>
          <a:p>
            <a:r>
              <a:rPr lang="en-GB" sz="1400"/>
              <a:t>and say higher</a:t>
            </a:r>
          </a:p>
        </p:txBody>
      </p:sp>
      <p:pic>
        <p:nvPicPr>
          <p:cNvPr id="91" name="Grafik 90" descr="Würfel">
            <a:extLst>
              <a:ext uri="{FF2B5EF4-FFF2-40B4-BE49-F238E27FC236}">
                <a16:creationId xmlns:a16="http://schemas.microsoft.com/office/drawing/2014/main" id="{4E3DD374-C5E2-B041-BA1E-C5F08C888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6969" y="4277920"/>
            <a:ext cx="567771" cy="567771"/>
          </a:xfrm>
          <a:prstGeom prst="rect">
            <a:avLst/>
          </a:prstGeom>
        </p:spPr>
      </p:pic>
      <p:sp>
        <p:nvSpPr>
          <p:cNvPr id="92" name="Rechteck 91">
            <a:extLst>
              <a:ext uri="{FF2B5EF4-FFF2-40B4-BE49-F238E27FC236}">
                <a16:creationId xmlns:a16="http://schemas.microsoft.com/office/drawing/2014/main" id="{5C28A306-75E1-B848-B187-8698A1B0A3A7}"/>
              </a:ext>
            </a:extLst>
          </p:cNvPr>
          <p:cNvSpPr/>
          <p:nvPr/>
        </p:nvSpPr>
        <p:spPr>
          <a:xfrm>
            <a:off x="9719994" y="3279141"/>
            <a:ext cx="1872604" cy="323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7666203B-2862-D14B-A4B0-9D1A9509D0F3}"/>
              </a:ext>
            </a:extLst>
          </p:cNvPr>
          <p:cNvSpPr/>
          <p:nvPr/>
        </p:nvSpPr>
        <p:spPr>
          <a:xfrm>
            <a:off x="9719994" y="3707884"/>
            <a:ext cx="1872604" cy="355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423D33-F29A-2D46-A619-EB4E1B9D0131}"/>
              </a:ext>
            </a:extLst>
          </p:cNvPr>
          <p:cNvSpPr/>
          <p:nvPr/>
        </p:nvSpPr>
        <p:spPr>
          <a:xfrm>
            <a:off x="10138812" y="4175035"/>
            <a:ext cx="1453783" cy="630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98188509-4332-1647-BEB4-731E506A8BC4}"/>
              </a:ext>
            </a:extLst>
          </p:cNvPr>
          <p:cNvCxnSpPr>
            <a:cxnSpLocks/>
          </p:cNvCxnSpPr>
          <p:nvPr/>
        </p:nvCxnSpPr>
        <p:spPr>
          <a:xfrm>
            <a:off x="8030071" y="2759670"/>
            <a:ext cx="0" cy="13532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EA36436B-24E9-1144-9543-B179DCD05FD2}"/>
              </a:ext>
            </a:extLst>
          </p:cNvPr>
          <p:cNvCxnSpPr>
            <a:cxnSpLocks/>
          </p:cNvCxnSpPr>
          <p:nvPr/>
        </p:nvCxnSpPr>
        <p:spPr>
          <a:xfrm flipH="1">
            <a:off x="7627022" y="4095383"/>
            <a:ext cx="40304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5F363D1B-840E-FC4E-920C-5DBD29DE4763}"/>
              </a:ext>
            </a:extLst>
          </p:cNvPr>
          <p:cNvSpPr/>
          <p:nvPr/>
        </p:nvSpPr>
        <p:spPr>
          <a:xfrm>
            <a:off x="7843089" y="2290393"/>
            <a:ext cx="141545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Say previous player is lying</a:t>
            </a: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07A5E5CD-032C-D549-A018-64E8D7F857DF}"/>
              </a:ext>
            </a:extLst>
          </p:cNvPr>
          <p:cNvCxnSpPr>
            <a:cxnSpLocks/>
          </p:cNvCxnSpPr>
          <p:nvPr/>
        </p:nvCxnSpPr>
        <p:spPr>
          <a:xfrm>
            <a:off x="9289237" y="2469159"/>
            <a:ext cx="480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B091CD70-6A15-5249-A6F3-2527E9493ED4}"/>
              </a:ext>
            </a:extLst>
          </p:cNvPr>
          <p:cNvSpPr txBox="1"/>
          <p:nvPr/>
        </p:nvSpPr>
        <p:spPr>
          <a:xfrm>
            <a:off x="9727170" y="2030352"/>
            <a:ext cx="166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When number is higher than the 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0B1AE74-AF1B-4A4F-ABB8-B41A6CFD6252}"/>
              </a:ext>
            </a:extLst>
          </p:cNvPr>
          <p:cNvSpPr txBox="1"/>
          <p:nvPr/>
        </p:nvSpPr>
        <p:spPr>
          <a:xfrm>
            <a:off x="9699298" y="2758117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/>
              <a:t>num1&gt;num2 -&gt; Player 3 is drinking</a:t>
            </a:r>
          </a:p>
          <a:p>
            <a:r>
              <a:rPr lang="en-GB" sz="1100"/>
              <a:t>num1&lt;num2 -&gt; Player 2 is drinking</a:t>
            </a: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A7A50BD4-E779-944F-B5A9-AAF3D49F47FA}"/>
              </a:ext>
            </a:extLst>
          </p:cNvPr>
          <p:cNvGrpSpPr/>
          <p:nvPr/>
        </p:nvGrpSpPr>
        <p:grpSpPr>
          <a:xfrm>
            <a:off x="4638153" y="4284969"/>
            <a:ext cx="484919" cy="345281"/>
            <a:chOff x="539889" y="4182889"/>
            <a:chExt cx="484919" cy="345281"/>
          </a:xfrm>
        </p:grpSpPr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B5AB0B21-A38D-FC4A-977C-2C991D4F5D07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521200"/>
              <a:ext cx="484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>
              <a:extLst>
                <a:ext uri="{FF2B5EF4-FFF2-40B4-BE49-F238E27FC236}">
                  <a16:creationId xmlns:a16="http://schemas.microsoft.com/office/drawing/2014/main" id="{8604671C-56C9-1C48-B14B-BE8EE5B3A62A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182889"/>
              <a:ext cx="0" cy="34528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26A6755C-3255-EC48-AD01-27F43DC41EC3}"/>
              </a:ext>
            </a:extLst>
          </p:cNvPr>
          <p:cNvGrpSpPr/>
          <p:nvPr/>
        </p:nvGrpSpPr>
        <p:grpSpPr>
          <a:xfrm>
            <a:off x="9050294" y="4284969"/>
            <a:ext cx="484919" cy="345281"/>
            <a:chOff x="539889" y="4182889"/>
            <a:chExt cx="484919" cy="345281"/>
          </a:xfrm>
        </p:grpSpPr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02FD522-8FD7-5548-833F-C5B1AB94B638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521200"/>
              <a:ext cx="484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>
              <a:extLst>
                <a:ext uri="{FF2B5EF4-FFF2-40B4-BE49-F238E27FC236}">
                  <a16:creationId xmlns:a16="http://schemas.microsoft.com/office/drawing/2014/main" id="{0F2FEF88-7662-6643-8499-1D840A2FB5C5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182889"/>
              <a:ext cx="0" cy="34528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7D04463-E8DC-634D-BA5F-4E8A66D9CFE4}"/>
              </a:ext>
            </a:extLst>
          </p:cNvPr>
          <p:cNvSpPr txBox="1"/>
          <p:nvPr/>
        </p:nvSpPr>
        <p:spPr>
          <a:xfrm>
            <a:off x="277688" y="5262076"/>
            <a:ext cx="67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random</a:t>
            </a:r>
          </a:p>
          <a:p>
            <a:r>
              <a:rPr lang="en-GB" sz="1200"/>
              <a:t>num1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544C9E04-952A-CA4F-9ABF-75FF800F5F54}"/>
              </a:ext>
            </a:extLst>
          </p:cNvPr>
          <p:cNvSpPr txBox="1"/>
          <p:nvPr/>
        </p:nvSpPr>
        <p:spPr>
          <a:xfrm>
            <a:off x="5291371" y="2466861"/>
            <a:ext cx="2332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num1 ≠ num1ly -&gt; Player 1 is drinking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7523B73F-6C53-1440-851B-E12977F1A7A9}"/>
              </a:ext>
            </a:extLst>
          </p:cNvPr>
          <p:cNvSpPr txBox="1"/>
          <p:nvPr/>
        </p:nvSpPr>
        <p:spPr>
          <a:xfrm>
            <a:off x="9743020" y="2527019"/>
            <a:ext cx="2236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/>
              <a:t>num2 ≠ num2 -&gt; Player 2 is drinking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F4174D3-107D-5345-9DAB-89C87DEC2CA5}"/>
              </a:ext>
            </a:extLst>
          </p:cNvPr>
          <p:cNvSpPr txBox="1"/>
          <p:nvPr/>
        </p:nvSpPr>
        <p:spPr>
          <a:xfrm>
            <a:off x="8893525" y="526207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num3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3786640-762F-254E-A9C2-6AB97E74E0AE}"/>
              </a:ext>
            </a:extLst>
          </p:cNvPr>
          <p:cNvSpPr txBox="1"/>
          <p:nvPr/>
        </p:nvSpPr>
        <p:spPr>
          <a:xfrm>
            <a:off x="1024808" y="572374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43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B0DD1DD-C96F-D14D-88C9-E7F16E577064}"/>
              </a:ext>
            </a:extLst>
          </p:cNvPr>
          <p:cNvSpPr txBox="1"/>
          <p:nvPr/>
        </p:nvSpPr>
        <p:spPr>
          <a:xfrm>
            <a:off x="1063331" y="5254209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take</a:t>
            </a:r>
          </a:p>
          <a:p>
            <a:r>
              <a:rPr lang="en-GB" sz="1200"/>
              <a:t>num1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354D1F2-9D1E-B74B-9437-F72B85168690}"/>
              </a:ext>
            </a:extLst>
          </p:cNvPr>
          <p:cNvSpPr txBox="1"/>
          <p:nvPr/>
        </p:nvSpPr>
        <p:spPr>
          <a:xfrm>
            <a:off x="4296927" y="5266914"/>
            <a:ext cx="67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random</a:t>
            </a:r>
          </a:p>
          <a:p>
            <a:r>
              <a:rPr lang="en-GB" sz="1200"/>
              <a:t>num2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950AFC5-7C82-7340-8834-558F8D64462C}"/>
              </a:ext>
            </a:extLst>
          </p:cNvPr>
          <p:cNvSpPr txBox="1"/>
          <p:nvPr/>
        </p:nvSpPr>
        <p:spPr>
          <a:xfrm>
            <a:off x="5082570" y="5259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take</a:t>
            </a:r>
          </a:p>
          <a:p>
            <a:r>
              <a:rPr lang="en-GB" sz="1200"/>
              <a:t>num3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B1EA8D2-4899-CF4B-8C14-C7B995D38153}"/>
              </a:ext>
            </a:extLst>
          </p:cNvPr>
          <p:cNvSpPr txBox="1"/>
          <p:nvPr/>
        </p:nvSpPr>
        <p:spPr>
          <a:xfrm>
            <a:off x="5052854" y="573873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53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F472C2D-3E9F-F24A-9FAF-8BB861F2A44C}"/>
              </a:ext>
            </a:extLst>
          </p:cNvPr>
          <p:cNvSpPr txBox="1"/>
          <p:nvPr/>
        </p:nvSpPr>
        <p:spPr>
          <a:xfrm>
            <a:off x="8030071" y="5567719"/>
            <a:ext cx="333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Lying option</a:t>
            </a:r>
            <a:br>
              <a:rPr lang="en-GB" sz="2000" dirty="0"/>
            </a:br>
            <a:r>
              <a:rPr lang="en-GB" sz="2000" dirty="0"/>
              <a:t>=&gt; Player 2 had to take a drink</a:t>
            </a:r>
          </a:p>
        </p:txBody>
      </p:sp>
      <p:pic>
        <p:nvPicPr>
          <p:cNvPr id="75" name="Grafik 74" descr="Würfel">
            <a:extLst>
              <a:ext uri="{FF2B5EF4-FFF2-40B4-BE49-F238E27FC236}">
                <a16:creationId xmlns:a16="http://schemas.microsoft.com/office/drawing/2014/main" id="{5143F3A2-929D-9C43-9B8A-EE9604E0C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04" y="170992"/>
            <a:ext cx="624548" cy="624548"/>
          </a:xfrm>
          <a:prstGeom prst="rect">
            <a:avLst/>
          </a:prstGeom>
        </p:spPr>
      </p:pic>
      <p:sp>
        <p:nvSpPr>
          <p:cNvPr id="76" name="Rechteck 75">
            <a:extLst>
              <a:ext uri="{FF2B5EF4-FFF2-40B4-BE49-F238E27FC236}">
                <a16:creationId xmlns:a16="http://schemas.microsoft.com/office/drawing/2014/main" id="{6E5C99A3-690B-7C42-B92A-DA5CBE90A6E0}"/>
              </a:ext>
            </a:extLst>
          </p:cNvPr>
          <p:cNvSpPr/>
          <p:nvPr/>
        </p:nvSpPr>
        <p:spPr>
          <a:xfrm>
            <a:off x="806402" y="154971"/>
            <a:ext cx="5038016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40"/>
              </a:lnSpc>
            </a:pPr>
            <a:r>
              <a:rPr lang="de-DE" sz="2000" dirty="0">
                <a:latin typeface="Vidaloka " panose="02000504000000020004" pitchFamily="2" charset="0"/>
              </a:rPr>
              <a:t>Mr. </a:t>
            </a:r>
            <a:br>
              <a:rPr lang="de-DE" sz="2000" dirty="0">
                <a:latin typeface="Vidaloka " panose="02000504000000020004" pitchFamily="2" charset="0"/>
              </a:rPr>
            </a:br>
            <a:r>
              <a:rPr lang="de-DE" sz="2000" dirty="0" err="1">
                <a:latin typeface="Vidaloka " panose="02000504000000020004" pitchFamily="2" charset="0"/>
              </a:rPr>
              <a:t>Mäxchen</a:t>
            </a:r>
            <a:endParaRPr lang="de-DE" sz="2000" dirty="0">
              <a:latin typeface="Vidaloka " panose="02000504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B9C5B6A-823F-FA48-B902-CF9F601BF3DE}"/>
              </a:ext>
            </a:extLst>
          </p:cNvPr>
          <p:cNvSpPr txBox="1"/>
          <p:nvPr/>
        </p:nvSpPr>
        <p:spPr>
          <a:xfrm>
            <a:off x="2580362" y="350729"/>
            <a:ext cx="724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GAME „Mr. </a:t>
            </a:r>
            <a:r>
              <a:rPr lang="en-GB" sz="2800" dirty="0" err="1"/>
              <a:t>Mäxchen</a:t>
            </a:r>
            <a:r>
              <a:rPr lang="en-GB" sz="2800" dirty="0"/>
              <a:t>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40BBC51-FC5C-3949-AACE-79CC900DC506}"/>
              </a:ext>
            </a:extLst>
          </p:cNvPr>
          <p:cNvSpPr txBox="1"/>
          <p:nvPr/>
        </p:nvSpPr>
        <p:spPr>
          <a:xfrm>
            <a:off x="989351" y="1049311"/>
            <a:ext cx="15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To-Do´s: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5E73D3-276E-634D-96B2-8A9636D5E18A}"/>
              </a:ext>
            </a:extLst>
          </p:cNvPr>
          <p:cNvSpPr txBox="1"/>
          <p:nvPr/>
        </p:nvSpPr>
        <p:spPr>
          <a:xfrm>
            <a:off x="989351" y="1594005"/>
            <a:ext cx="959370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Set up the number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Random dice outcomes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Order the random numbers of dice in the right outcome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Set up a class with player number (maybe only update the the figures)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7" name="Grafik 6" descr="Würfel">
            <a:extLst>
              <a:ext uri="{FF2B5EF4-FFF2-40B4-BE49-F238E27FC236}">
                <a16:creationId xmlns:a16="http://schemas.microsoft.com/office/drawing/2014/main" id="{723DE07D-3A83-9944-8B0B-FBC2BF64A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04" y="170992"/>
            <a:ext cx="624548" cy="62454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C5A9709-F04D-5543-B5A6-2E9AE51E2134}"/>
              </a:ext>
            </a:extLst>
          </p:cNvPr>
          <p:cNvSpPr/>
          <p:nvPr/>
        </p:nvSpPr>
        <p:spPr>
          <a:xfrm>
            <a:off x="806402" y="154971"/>
            <a:ext cx="5038016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40"/>
              </a:lnSpc>
            </a:pPr>
            <a:r>
              <a:rPr lang="de-DE" sz="2000" dirty="0">
                <a:latin typeface="Vidaloka " panose="02000504000000020004" pitchFamily="2" charset="0"/>
              </a:rPr>
              <a:t>Mr. </a:t>
            </a:r>
            <a:br>
              <a:rPr lang="de-DE" sz="2000" dirty="0">
                <a:latin typeface="Vidaloka " panose="02000504000000020004" pitchFamily="2" charset="0"/>
              </a:rPr>
            </a:br>
            <a:r>
              <a:rPr lang="de-DE" sz="2000" dirty="0" err="1">
                <a:latin typeface="Vidaloka " panose="02000504000000020004" pitchFamily="2" charset="0"/>
              </a:rPr>
              <a:t>Mäxchen</a:t>
            </a:r>
            <a:endParaRPr lang="de-DE" sz="2000" dirty="0">
              <a:latin typeface="Vidaloka " panose="02000504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4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Macintosh PowerPoint</Application>
  <PresentationFormat>Breitbild</PresentationFormat>
  <Paragraphs>84</Paragraphs>
  <Slides>6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Vidaloka 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Schweers</dc:creator>
  <cp:lastModifiedBy>Thomas Schweers</cp:lastModifiedBy>
  <cp:revision>38</cp:revision>
  <dcterms:created xsi:type="dcterms:W3CDTF">2020-10-17T07:11:22Z</dcterms:created>
  <dcterms:modified xsi:type="dcterms:W3CDTF">2020-10-27T21:25:27Z</dcterms:modified>
</cp:coreProperties>
</file>