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b3e993d8d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b3e993d8d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b3e993d8d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b3e993d8d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b3e993d8d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b3e993d8d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b3e59749c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b3e59749c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b3e59749c2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b3e59749c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b3e59749c2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b3e59749c2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b3e59749c2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b3e59749c2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b3e993d8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b3e993d8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b3e993d8d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b3e993d8d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b3e993d8d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b3e993d8d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b3e993d8d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b3e993d8d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7950" y="1308375"/>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HiLo Game </a:t>
            </a:r>
            <a:endParaRPr/>
          </a:p>
        </p:txBody>
      </p:sp>
      <p:sp>
        <p:nvSpPr>
          <p:cNvPr id="87" name="Google Shape;87;p13"/>
          <p:cNvSpPr txBox="1"/>
          <p:nvPr>
            <p:ph idx="1" type="subTitle"/>
          </p:nvPr>
        </p:nvSpPr>
        <p:spPr>
          <a:xfrm>
            <a:off x="765502" y="19574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IDS517</a:t>
            </a:r>
            <a:endParaRPr/>
          </a:p>
        </p:txBody>
      </p:sp>
      <p:sp>
        <p:nvSpPr>
          <p:cNvPr id="88" name="Google Shape;88;p13"/>
          <p:cNvSpPr txBox="1"/>
          <p:nvPr>
            <p:ph idx="1" type="subTitle"/>
          </p:nvPr>
        </p:nvSpPr>
        <p:spPr>
          <a:xfrm>
            <a:off x="727950" y="412222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Tanishq Padwal</a:t>
            </a:r>
            <a:endParaRPr/>
          </a:p>
          <a:p>
            <a:pPr indent="0" lvl="0" marL="0" rtl="0" algn="l">
              <a:spcBef>
                <a:spcPts val="0"/>
              </a:spcBef>
              <a:spcAft>
                <a:spcPts val="0"/>
              </a:spcAft>
              <a:buNone/>
            </a:pPr>
            <a:r>
              <a:rPr lang="en"/>
              <a:t>664972389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 Screenshots : </a:t>
            </a:r>
            <a:endParaRPr/>
          </a:p>
        </p:txBody>
      </p:sp>
      <p:pic>
        <p:nvPicPr>
          <p:cNvPr id="139" name="Google Shape;139;p22"/>
          <p:cNvPicPr preferRelativeResize="0"/>
          <p:nvPr/>
        </p:nvPicPr>
        <p:blipFill>
          <a:blip r:embed="rId3">
            <a:alphaModFix/>
          </a:blip>
          <a:stretch>
            <a:fillRect/>
          </a:stretch>
        </p:blipFill>
        <p:spPr>
          <a:xfrm>
            <a:off x="862213" y="1959350"/>
            <a:ext cx="6387175" cy="2292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 Lo game Analysis Report</a:t>
            </a:r>
            <a:endParaRPr/>
          </a:p>
        </p:txBody>
      </p:sp>
      <p:sp>
        <p:nvSpPr>
          <p:cNvPr id="145" name="Google Shape;145;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report presents an analysis of four algorithms used in the Hi Lo game, focusing on their performance in terms of the average number of guesses required to find a target number, along with a theoretical Big-O analysis for each.</a:t>
            </a:r>
            <a:endParaRPr/>
          </a:p>
          <a:p>
            <a:pPr indent="0" lvl="0" marL="0" rtl="0" algn="l">
              <a:spcBef>
                <a:spcPts val="1200"/>
              </a:spcBef>
              <a:spcAft>
                <a:spcPts val="1200"/>
              </a:spcAft>
              <a:buNone/>
            </a:pPr>
            <a:r>
              <a:rPr lang="en"/>
              <a:t>The analysis underscores the importance of algorithm selection based on efficiency. Binary Search emerges as the most efficient algorithm for the Hi Lo game, demonstrating the practical benefits of logarithmic complexity. In contrast, Random Guessing, particularly with duplicates, proves to be the least efficient due to its unstructured approach and high variability. This report highlights how algorithm efficiency impacts performance in computational tasks.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Algorithms Performance</a:t>
            </a:r>
            <a:endParaRPr/>
          </a:p>
        </p:txBody>
      </p:sp>
      <p:sp>
        <p:nvSpPr>
          <p:cNvPr id="151" name="Google Shape;151;p24"/>
          <p:cNvSpPr txBox="1"/>
          <p:nvPr>
            <p:ph idx="1" type="body"/>
          </p:nvPr>
        </p:nvSpPr>
        <p:spPr>
          <a:xfrm>
            <a:off x="729450" y="1853850"/>
            <a:ext cx="7688700" cy="2261100"/>
          </a:xfrm>
          <a:prstGeom prst="rect">
            <a:avLst/>
          </a:prstGeom>
        </p:spPr>
        <p:txBody>
          <a:bodyPr anchorCtr="0" anchor="t" bIns="91425" lIns="91425" spcFirstLastPara="1" rIns="91425" wrap="square" tIns="91425">
            <a:normAutofit fontScale="25000" lnSpcReduction="20000"/>
          </a:bodyPr>
          <a:lstStyle/>
          <a:p>
            <a:pPr indent="-285750" lvl="0" marL="457200" rtl="0" algn="l">
              <a:spcBef>
                <a:spcPts val="0"/>
              </a:spcBef>
              <a:spcAft>
                <a:spcPts val="0"/>
              </a:spcAft>
              <a:buClr>
                <a:srgbClr val="000000"/>
              </a:buClr>
              <a:buSzPct val="100000"/>
              <a:buFont typeface="Arial"/>
              <a:buChar char="●"/>
            </a:pPr>
            <a:r>
              <a:rPr b="1" lang="en" sz="3600">
                <a:solidFill>
                  <a:srgbClr val="000000"/>
                </a:solidFill>
                <a:latin typeface="Arial"/>
                <a:ea typeface="Arial"/>
                <a:cs typeface="Arial"/>
                <a:sym typeface="Arial"/>
              </a:rPr>
              <a:t>Random Guess with Duplicates</a:t>
            </a:r>
            <a:endParaRPr b="1" sz="3600">
              <a:solidFill>
                <a:srgbClr val="000000"/>
              </a:solidFill>
              <a:latin typeface="Arial"/>
              <a:ea typeface="Arial"/>
              <a:cs typeface="Arial"/>
              <a:sym typeface="Arial"/>
            </a:endParaRPr>
          </a:p>
          <a:p>
            <a:pPr indent="0" lvl="0" marL="457200" rtl="0" algn="l">
              <a:spcBef>
                <a:spcPts val="0"/>
              </a:spcBef>
              <a:spcAft>
                <a:spcPts val="0"/>
              </a:spcAft>
              <a:buNone/>
            </a:pPr>
            <a:r>
              <a:rPr lang="en" sz="3600">
                <a:solidFill>
                  <a:srgbClr val="000000"/>
                </a:solidFill>
                <a:latin typeface="Arial"/>
                <a:ea typeface="Arial"/>
                <a:cs typeface="Arial"/>
                <a:sym typeface="Arial"/>
              </a:rPr>
              <a:t>Average Number of Guesses: 935.0</a:t>
            </a:r>
            <a:endParaRPr sz="3600">
              <a:solidFill>
                <a:srgbClr val="000000"/>
              </a:solidFill>
              <a:latin typeface="Arial"/>
              <a:ea typeface="Arial"/>
              <a:cs typeface="Arial"/>
              <a:sym typeface="Arial"/>
            </a:endParaRPr>
          </a:p>
          <a:p>
            <a:pPr indent="0" lvl="0" marL="457200" rtl="0" algn="l">
              <a:spcBef>
                <a:spcPts val="0"/>
              </a:spcBef>
              <a:spcAft>
                <a:spcPts val="0"/>
              </a:spcAft>
              <a:buNone/>
            </a:pPr>
            <a:r>
              <a:rPr b="1" lang="en" sz="3600">
                <a:solidFill>
                  <a:srgbClr val="000000"/>
                </a:solidFill>
                <a:latin typeface="Arial"/>
                <a:ea typeface="Arial"/>
                <a:cs typeface="Arial"/>
                <a:sym typeface="Arial"/>
              </a:rPr>
              <a:t>Observations:</a:t>
            </a:r>
            <a:r>
              <a:rPr lang="en" sz="3600">
                <a:solidFill>
                  <a:srgbClr val="000000"/>
                </a:solidFill>
                <a:latin typeface="Arial"/>
                <a:ea typeface="Arial"/>
                <a:cs typeface="Arial"/>
                <a:sym typeface="Arial"/>
              </a:rPr>
              <a:t> High variability in guesses due to randomness and duplicate guesses. The high average indicates lower efficiency.</a:t>
            </a:r>
            <a:endParaRPr sz="3600">
              <a:solidFill>
                <a:srgbClr val="000000"/>
              </a:solidFill>
              <a:latin typeface="Arial"/>
              <a:ea typeface="Arial"/>
              <a:cs typeface="Arial"/>
              <a:sym typeface="Arial"/>
            </a:endParaRPr>
          </a:p>
          <a:p>
            <a:pPr indent="0" lvl="0" marL="457200" rtl="0" algn="l">
              <a:spcBef>
                <a:spcPts val="0"/>
              </a:spcBef>
              <a:spcAft>
                <a:spcPts val="0"/>
              </a:spcAft>
              <a:buNone/>
            </a:pPr>
            <a:r>
              <a:rPr b="1" lang="en" sz="3600">
                <a:solidFill>
                  <a:srgbClr val="000000"/>
                </a:solidFill>
                <a:latin typeface="Arial"/>
                <a:ea typeface="Arial"/>
                <a:cs typeface="Arial"/>
                <a:sym typeface="Arial"/>
              </a:rPr>
              <a:t>Big-O Analysis:</a:t>
            </a:r>
            <a:r>
              <a:rPr lang="en" sz="3600">
                <a:solidFill>
                  <a:srgbClr val="000000"/>
                </a:solidFill>
                <a:latin typeface="Arial"/>
                <a:ea typeface="Arial"/>
                <a:cs typeface="Arial"/>
                <a:sym typeface="Arial"/>
              </a:rPr>
              <a:t> Worst case is O(∞), as there's no upper limit to the number of guesses, especially with duplicates allowed.</a:t>
            </a:r>
            <a:endParaRPr sz="3600">
              <a:solidFill>
                <a:srgbClr val="000000"/>
              </a:solidFill>
              <a:latin typeface="Arial"/>
              <a:ea typeface="Arial"/>
              <a:cs typeface="Arial"/>
              <a:sym typeface="Arial"/>
            </a:endParaRPr>
          </a:p>
          <a:p>
            <a:pPr indent="0" lvl="0" marL="914400" rtl="0" algn="l">
              <a:spcBef>
                <a:spcPts val="0"/>
              </a:spcBef>
              <a:spcAft>
                <a:spcPts val="0"/>
              </a:spcAft>
              <a:buNone/>
            </a:pPr>
            <a:r>
              <a:t/>
            </a:r>
            <a:endParaRPr sz="3600">
              <a:solidFill>
                <a:srgbClr val="000000"/>
              </a:solidFill>
              <a:latin typeface="Arial"/>
              <a:ea typeface="Arial"/>
              <a:cs typeface="Arial"/>
              <a:sym typeface="Arial"/>
            </a:endParaRPr>
          </a:p>
          <a:p>
            <a:pPr indent="-285750" lvl="0" marL="457200" rtl="0" algn="l">
              <a:spcBef>
                <a:spcPts val="0"/>
              </a:spcBef>
              <a:spcAft>
                <a:spcPts val="0"/>
              </a:spcAft>
              <a:buClr>
                <a:srgbClr val="000000"/>
              </a:buClr>
              <a:buSzPct val="100000"/>
              <a:buFont typeface="Arial"/>
              <a:buChar char="●"/>
            </a:pPr>
            <a:r>
              <a:rPr b="1" lang="en" sz="3600">
                <a:solidFill>
                  <a:srgbClr val="000000"/>
                </a:solidFill>
                <a:latin typeface="Arial"/>
                <a:ea typeface="Arial"/>
                <a:cs typeface="Arial"/>
                <a:sym typeface="Arial"/>
              </a:rPr>
              <a:t>Random Guess without Duplicates</a:t>
            </a:r>
            <a:endParaRPr b="1" sz="3600">
              <a:solidFill>
                <a:srgbClr val="000000"/>
              </a:solidFill>
              <a:latin typeface="Arial"/>
              <a:ea typeface="Arial"/>
              <a:cs typeface="Arial"/>
              <a:sym typeface="Arial"/>
            </a:endParaRPr>
          </a:p>
          <a:p>
            <a:pPr indent="0" lvl="0" marL="457200" rtl="0" algn="l">
              <a:spcBef>
                <a:spcPts val="0"/>
              </a:spcBef>
              <a:spcAft>
                <a:spcPts val="0"/>
              </a:spcAft>
              <a:buNone/>
            </a:pPr>
            <a:r>
              <a:rPr lang="en" sz="3600">
                <a:solidFill>
                  <a:srgbClr val="000000"/>
                </a:solidFill>
                <a:latin typeface="Arial"/>
                <a:ea typeface="Arial"/>
                <a:cs typeface="Arial"/>
                <a:sym typeface="Arial"/>
              </a:rPr>
              <a:t>Average Number of Guesses: 499.6</a:t>
            </a:r>
            <a:endParaRPr sz="3600">
              <a:solidFill>
                <a:srgbClr val="000000"/>
              </a:solidFill>
              <a:latin typeface="Arial"/>
              <a:ea typeface="Arial"/>
              <a:cs typeface="Arial"/>
              <a:sym typeface="Arial"/>
            </a:endParaRPr>
          </a:p>
          <a:p>
            <a:pPr indent="0" lvl="0" marL="457200" rtl="0" algn="l">
              <a:spcBef>
                <a:spcPts val="0"/>
              </a:spcBef>
              <a:spcAft>
                <a:spcPts val="0"/>
              </a:spcAft>
              <a:buNone/>
            </a:pPr>
            <a:r>
              <a:rPr b="1" lang="en" sz="3600">
                <a:solidFill>
                  <a:srgbClr val="000000"/>
                </a:solidFill>
                <a:latin typeface="Arial"/>
                <a:ea typeface="Arial"/>
                <a:cs typeface="Arial"/>
                <a:sym typeface="Arial"/>
              </a:rPr>
              <a:t>Observations:</a:t>
            </a:r>
            <a:r>
              <a:rPr lang="en" sz="3600">
                <a:solidFill>
                  <a:srgbClr val="000000"/>
                </a:solidFill>
                <a:latin typeface="Arial"/>
                <a:ea typeface="Arial"/>
                <a:cs typeface="Arial"/>
                <a:sym typeface="Arial"/>
              </a:rPr>
              <a:t> More efficient than guessing with duplicates due to elimination of repeat guesses. However, still not as efficient as more structured methods.</a:t>
            </a:r>
            <a:endParaRPr sz="3600">
              <a:solidFill>
                <a:srgbClr val="000000"/>
              </a:solidFill>
              <a:latin typeface="Arial"/>
              <a:ea typeface="Arial"/>
              <a:cs typeface="Arial"/>
              <a:sym typeface="Arial"/>
            </a:endParaRPr>
          </a:p>
          <a:p>
            <a:pPr indent="0" lvl="0" marL="457200" rtl="0" algn="l">
              <a:spcBef>
                <a:spcPts val="0"/>
              </a:spcBef>
              <a:spcAft>
                <a:spcPts val="0"/>
              </a:spcAft>
              <a:buNone/>
            </a:pPr>
            <a:r>
              <a:rPr b="1" lang="en" sz="3600">
                <a:solidFill>
                  <a:srgbClr val="000000"/>
                </a:solidFill>
                <a:latin typeface="Arial"/>
                <a:ea typeface="Arial"/>
                <a:cs typeface="Arial"/>
                <a:sym typeface="Arial"/>
              </a:rPr>
              <a:t>Big-O Analysis:</a:t>
            </a:r>
            <a:r>
              <a:rPr lang="en" sz="3600">
                <a:solidFill>
                  <a:srgbClr val="000000"/>
                </a:solidFill>
                <a:latin typeface="Arial"/>
                <a:ea typeface="Arial"/>
                <a:cs typeface="Arial"/>
                <a:sym typeface="Arial"/>
              </a:rPr>
              <a:t> O(n) - Every number is unique; the worst case would involve checking every number once.</a:t>
            </a:r>
            <a:endParaRPr sz="3600">
              <a:solidFill>
                <a:srgbClr val="000000"/>
              </a:solidFill>
              <a:latin typeface="Arial"/>
              <a:ea typeface="Arial"/>
              <a:cs typeface="Arial"/>
              <a:sym typeface="Arial"/>
            </a:endParaRPr>
          </a:p>
          <a:p>
            <a:pPr indent="0" lvl="0" marL="914400" rtl="0" algn="l">
              <a:spcBef>
                <a:spcPts val="0"/>
              </a:spcBef>
              <a:spcAft>
                <a:spcPts val="0"/>
              </a:spcAft>
              <a:buNone/>
            </a:pPr>
            <a:r>
              <a:t/>
            </a:r>
            <a:endParaRPr sz="3600">
              <a:solidFill>
                <a:srgbClr val="000000"/>
              </a:solidFill>
              <a:latin typeface="Arial"/>
              <a:ea typeface="Arial"/>
              <a:cs typeface="Arial"/>
              <a:sym typeface="Arial"/>
            </a:endParaRPr>
          </a:p>
          <a:p>
            <a:pPr indent="-285750" lvl="0" marL="457200" rtl="0" algn="l">
              <a:spcBef>
                <a:spcPts val="0"/>
              </a:spcBef>
              <a:spcAft>
                <a:spcPts val="0"/>
              </a:spcAft>
              <a:buClr>
                <a:srgbClr val="000000"/>
              </a:buClr>
              <a:buSzPct val="100000"/>
              <a:buFont typeface="Arial"/>
              <a:buChar char="●"/>
            </a:pPr>
            <a:r>
              <a:rPr b="1" lang="en" sz="3600">
                <a:solidFill>
                  <a:srgbClr val="000000"/>
                </a:solidFill>
                <a:latin typeface="Arial"/>
                <a:ea typeface="Arial"/>
                <a:cs typeface="Arial"/>
                <a:sym typeface="Arial"/>
              </a:rPr>
              <a:t>Sequential Search</a:t>
            </a:r>
            <a:endParaRPr b="1" sz="3600">
              <a:solidFill>
                <a:srgbClr val="000000"/>
              </a:solidFill>
              <a:latin typeface="Arial"/>
              <a:ea typeface="Arial"/>
              <a:cs typeface="Arial"/>
              <a:sym typeface="Arial"/>
            </a:endParaRPr>
          </a:p>
          <a:p>
            <a:pPr indent="0" lvl="0" marL="457200" rtl="0" algn="l">
              <a:spcBef>
                <a:spcPts val="0"/>
              </a:spcBef>
              <a:spcAft>
                <a:spcPts val="0"/>
              </a:spcAft>
              <a:buNone/>
            </a:pPr>
            <a:r>
              <a:rPr lang="en" sz="3600">
                <a:solidFill>
                  <a:srgbClr val="000000"/>
                </a:solidFill>
                <a:latin typeface="Arial"/>
                <a:ea typeface="Arial"/>
                <a:cs typeface="Arial"/>
                <a:sym typeface="Arial"/>
              </a:rPr>
              <a:t>Average Number of Guesses: 464.5</a:t>
            </a:r>
            <a:endParaRPr sz="3600">
              <a:solidFill>
                <a:srgbClr val="000000"/>
              </a:solidFill>
              <a:latin typeface="Arial"/>
              <a:ea typeface="Arial"/>
              <a:cs typeface="Arial"/>
              <a:sym typeface="Arial"/>
            </a:endParaRPr>
          </a:p>
          <a:p>
            <a:pPr indent="0" lvl="0" marL="457200" rtl="0" algn="l">
              <a:spcBef>
                <a:spcPts val="0"/>
              </a:spcBef>
              <a:spcAft>
                <a:spcPts val="0"/>
              </a:spcAft>
              <a:buNone/>
            </a:pPr>
            <a:r>
              <a:rPr b="1" lang="en" sz="3600">
                <a:solidFill>
                  <a:srgbClr val="000000"/>
                </a:solidFill>
                <a:latin typeface="Arial"/>
                <a:ea typeface="Arial"/>
                <a:cs typeface="Arial"/>
                <a:sym typeface="Arial"/>
              </a:rPr>
              <a:t>Observations:</a:t>
            </a:r>
            <a:r>
              <a:rPr lang="en" sz="3600">
                <a:solidFill>
                  <a:srgbClr val="000000"/>
                </a:solidFill>
                <a:latin typeface="Arial"/>
                <a:ea typeface="Arial"/>
                <a:cs typeface="Arial"/>
                <a:sym typeface="Arial"/>
              </a:rPr>
              <a:t> Moderate efficiency; the approach is systematic but can be less efficient for larger target numbers.</a:t>
            </a:r>
            <a:endParaRPr sz="3600">
              <a:solidFill>
                <a:srgbClr val="000000"/>
              </a:solidFill>
              <a:latin typeface="Arial"/>
              <a:ea typeface="Arial"/>
              <a:cs typeface="Arial"/>
              <a:sym typeface="Arial"/>
            </a:endParaRPr>
          </a:p>
          <a:p>
            <a:pPr indent="0" lvl="0" marL="457200" rtl="0" algn="l">
              <a:spcBef>
                <a:spcPts val="0"/>
              </a:spcBef>
              <a:spcAft>
                <a:spcPts val="0"/>
              </a:spcAft>
              <a:buNone/>
            </a:pPr>
            <a:r>
              <a:rPr b="1" lang="en" sz="3600">
                <a:solidFill>
                  <a:srgbClr val="000000"/>
                </a:solidFill>
                <a:latin typeface="Arial"/>
                <a:ea typeface="Arial"/>
                <a:cs typeface="Arial"/>
                <a:sym typeface="Arial"/>
              </a:rPr>
              <a:t>Big-O Analysis:</a:t>
            </a:r>
            <a:r>
              <a:rPr lang="en" sz="3600">
                <a:solidFill>
                  <a:srgbClr val="000000"/>
                </a:solidFill>
                <a:latin typeface="Arial"/>
                <a:ea typeface="Arial"/>
                <a:cs typeface="Arial"/>
                <a:sym typeface="Arial"/>
              </a:rPr>
              <a:t> O(n) - In the worst case, might need to check each number sequentially.</a:t>
            </a:r>
            <a:endParaRPr sz="3600">
              <a:solidFill>
                <a:srgbClr val="000000"/>
              </a:solidFill>
              <a:latin typeface="Arial"/>
              <a:ea typeface="Arial"/>
              <a:cs typeface="Arial"/>
              <a:sym typeface="Arial"/>
            </a:endParaRPr>
          </a:p>
          <a:p>
            <a:pPr indent="0" lvl="0" marL="457200" rtl="0" algn="l">
              <a:spcBef>
                <a:spcPts val="0"/>
              </a:spcBef>
              <a:spcAft>
                <a:spcPts val="0"/>
              </a:spcAft>
              <a:buNone/>
            </a:pPr>
            <a:r>
              <a:t/>
            </a:r>
            <a:endParaRPr sz="3600">
              <a:solidFill>
                <a:srgbClr val="000000"/>
              </a:solidFill>
              <a:latin typeface="Arial"/>
              <a:ea typeface="Arial"/>
              <a:cs typeface="Arial"/>
              <a:sym typeface="Arial"/>
            </a:endParaRPr>
          </a:p>
          <a:p>
            <a:pPr indent="-285750" lvl="0" marL="457200" rtl="0" algn="l">
              <a:spcBef>
                <a:spcPts val="0"/>
              </a:spcBef>
              <a:spcAft>
                <a:spcPts val="0"/>
              </a:spcAft>
              <a:buClr>
                <a:srgbClr val="000000"/>
              </a:buClr>
              <a:buSzPct val="100000"/>
              <a:buFont typeface="Arial"/>
              <a:buChar char="●"/>
            </a:pPr>
            <a:r>
              <a:rPr b="1" lang="en" sz="3600">
                <a:solidFill>
                  <a:srgbClr val="000000"/>
                </a:solidFill>
                <a:latin typeface="Arial"/>
                <a:ea typeface="Arial"/>
                <a:cs typeface="Arial"/>
                <a:sym typeface="Arial"/>
              </a:rPr>
              <a:t>Binary Search</a:t>
            </a:r>
            <a:endParaRPr b="1" sz="3600">
              <a:solidFill>
                <a:srgbClr val="000000"/>
              </a:solidFill>
              <a:latin typeface="Arial"/>
              <a:ea typeface="Arial"/>
              <a:cs typeface="Arial"/>
              <a:sym typeface="Arial"/>
            </a:endParaRPr>
          </a:p>
          <a:p>
            <a:pPr indent="0" lvl="0" marL="457200" rtl="0" algn="l">
              <a:spcBef>
                <a:spcPts val="0"/>
              </a:spcBef>
              <a:spcAft>
                <a:spcPts val="0"/>
              </a:spcAft>
              <a:buNone/>
            </a:pPr>
            <a:r>
              <a:rPr lang="en" sz="3600">
                <a:solidFill>
                  <a:srgbClr val="000000"/>
                </a:solidFill>
                <a:latin typeface="Arial"/>
                <a:ea typeface="Arial"/>
                <a:cs typeface="Arial"/>
                <a:sym typeface="Arial"/>
              </a:rPr>
              <a:t>Average Number of Guesses: 8.6</a:t>
            </a:r>
            <a:endParaRPr sz="3600">
              <a:solidFill>
                <a:srgbClr val="000000"/>
              </a:solidFill>
              <a:latin typeface="Arial"/>
              <a:ea typeface="Arial"/>
              <a:cs typeface="Arial"/>
              <a:sym typeface="Arial"/>
            </a:endParaRPr>
          </a:p>
          <a:p>
            <a:pPr indent="0" lvl="0" marL="457200" rtl="0" algn="l">
              <a:spcBef>
                <a:spcPts val="0"/>
              </a:spcBef>
              <a:spcAft>
                <a:spcPts val="0"/>
              </a:spcAft>
              <a:buNone/>
            </a:pPr>
            <a:r>
              <a:rPr b="1" lang="en" sz="3600">
                <a:solidFill>
                  <a:srgbClr val="000000"/>
                </a:solidFill>
                <a:latin typeface="Arial"/>
                <a:ea typeface="Arial"/>
                <a:cs typeface="Arial"/>
                <a:sym typeface="Arial"/>
              </a:rPr>
              <a:t>Observations:</a:t>
            </a:r>
            <a:r>
              <a:rPr lang="en" sz="3600">
                <a:solidFill>
                  <a:srgbClr val="000000"/>
                </a:solidFill>
                <a:latin typeface="Arial"/>
                <a:ea typeface="Arial"/>
                <a:cs typeface="Arial"/>
                <a:sym typeface="Arial"/>
              </a:rPr>
              <a:t> Highly efficient with far fewer average guesses. Its logarithmic nature greatly enhances its effectiveness.</a:t>
            </a:r>
            <a:endParaRPr sz="3600">
              <a:solidFill>
                <a:srgbClr val="000000"/>
              </a:solidFill>
              <a:latin typeface="Arial"/>
              <a:ea typeface="Arial"/>
              <a:cs typeface="Arial"/>
              <a:sym typeface="Arial"/>
            </a:endParaRPr>
          </a:p>
          <a:p>
            <a:pPr indent="0" lvl="0" marL="457200" rtl="0" algn="l">
              <a:spcBef>
                <a:spcPts val="0"/>
              </a:spcBef>
              <a:spcAft>
                <a:spcPts val="0"/>
              </a:spcAft>
              <a:buNone/>
            </a:pPr>
            <a:r>
              <a:rPr b="1" lang="en" sz="3600">
                <a:solidFill>
                  <a:srgbClr val="000000"/>
                </a:solidFill>
                <a:latin typeface="Arial"/>
                <a:ea typeface="Arial"/>
                <a:cs typeface="Arial"/>
                <a:sym typeface="Arial"/>
              </a:rPr>
              <a:t>Big-O Analysis:</a:t>
            </a:r>
            <a:r>
              <a:rPr lang="en" sz="3600">
                <a:solidFill>
                  <a:srgbClr val="000000"/>
                </a:solidFill>
                <a:latin typeface="Arial"/>
                <a:ea typeface="Arial"/>
                <a:cs typeface="Arial"/>
                <a:sym typeface="Arial"/>
              </a:rPr>
              <a:t> O(log n) - Divides the search range in half with each guess, significantly reducing the number of guesses.</a:t>
            </a:r>
            <a:endParaRPr sz="36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457200" rtl="0" algn="l">
              <a:spcBef>
                <a:spcPts val="0"/>
              </a:spcBef>
              <a:spcAft>
                <a:spcPts val="0"/>
              </a:spcAft>
              <a:buNone/>
            </a:pPr>
            <a:r>
              <a:t/>
            </a:r>
            <a:endParaRPr sz="1100">
              <a:solidFill>
                <a:srgbClr val="000000"/>
              </a:solidFill>
              <a:latin typeface="Arial"/>
              <a:ea typeface="Arial"/>
              <a:cs typeface="Arial"/>
              <a:sym typeface="Arial"/>
            </a:endParaRPr>
          </a:p>
          <a:p>
            <a:pPr indent="0" lvl="0" marL="457200" rtl="0" algn="l">
              <a:spcBef>
                <a:spcPts val="0"/>
              </a:spcBef>
              <a:spcAft>
                <a:spcPts val="0"/>
              </a:spcAft>
              <a:buNone/>
            </a:pPr>
            <a:r>
              <a:t/>
            </a:r>
            <a:endParaRPr sz="1100">
              <a:solidFill>
                <a:srgbClr val="000000"/>
              </a:solidFill>
              <a:latin typeface="Arial"/>
              <a:ea typeface="Arial"/>
              <a:cs typeface="Arial"/>
              <a:sym typeface="Arial"/>
            </a:endParaRPr>
          </a:p>
          <a:p>
            <a:pPr indent="0" lvl="0" marL="45720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40"/>
              <a:t>Project Scheduling &amp; Timeline (January 24th to February 4th)</a:t>
            </a:r>
            <a:endParaRPr sz="1940"/>
          </a:p>
          <a:p>
            <a:pPr indent="0" lvl="0" marL="0" rtl="0" algn="l">
              <a:spcBef>
                <a:spcPts val="0"/>
              </a:spcBef>
              <a:spcAft>
                <a:spcPts val="0"/>
              </a:spcAft>
              <a:buSzPts val="990"/>
              <a:buNone/>
            </a:pPr>
            <a:r>
              <a:t/>
            </a:r>
            <a:endParaRPr sz="1940"/>
          </a:p>
          <a:p>
            <a:pPr indent="0" lvl="0" marL="0" rtl="0" algn="l">
              <a:spcBef>
                <a:spcPts val="0"/>
              </a:spcBef>
              <a:spcAft>
                <a:spcPts val="0"/>
              </a:spcAft>
              <a:buSzPts val="990"/>
              <a:buNone/>
            </a:pPr>
            <a:r>
              <a:t/>
            </a:r>
            <a:endParaRPr sz="1940"/>
          </a:p>
        </p:txBody>
      </p:sp>
      <p:sp>
        <p:nvSpPr>
          <p:cNvPr id="94" name="Google Shape;94;p14"/>
          <p:cNvSpPr txBox="1"/>
          <p:nvPr>
            <p:ph idx="1" type="body"/>
          </p:nvPr>
        </p:nvSpPr>
        <p:spPr>
          <a:xfrm>
            <a:off x="729450" y="1830150"/>
            <a:ext cx="7688700" cy="2261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440"/>
              <a:buNone/>
            </a:pPr>
            <a:r>
              <a:rPr b="1" lang="en" sz="640">
                <a:solidFill>
                  <a:srgbClr val="000000"/>
                </a:solidFill>
                <a:latin typeface="Arial"/>
                <a:ea typeface="Arial"/>
                <a:cs typeface="Arial"/>
                <a:sym typeface="Arial"/>
              </a:rPr>
              <a:t>January</a:t>
            </a:r>
            <a:r>
              <a:rPr b="1" lang="en" sz="640">
                <a:solidFill>
                  <a:srgbClr val="000000"/>
                </a:solidFill>
                <a:latin typeface="Arial"/>
                <a:ea typeface="Arial"/>
                <a:cs typeface="Arial"/>
                <a:sym typeface="Arial"/>
              </a:rPr>
              <a:t> 24: Planning &amp; Analysis</a:t>
            </a:r>
            <a:endParaRPr b="1" sz="640">
              <a:solidFill>
                <a:srgbClr val="000000"/>
              </a:solidFill>
              <a:latin typeface="Arial"/>
              <a:ea typeface="Arial"/>
              <a:cs typeface="Arial"/>
              <a:sym typeface="Arial"/>
            </a:endParaRPr>
          </a:p>
          <a:p>
            <a:pPr indent="0" lvl="0" marL="0" rtl="0" algn="l">
              <a:lnSpc>
                <a:spcPct val="95000"/>
              </a:lnSpc>
              <a:spcBef>
                <a:spcPts val="0"/>
              </a:spcBef>
              <a:spcAft>
                <a:spcPts val="0"/>
              </a:spcAft>
              <a:buSzPts val="440"/>
              <a:buNone/>
            </a:pPr>
            <a:r>
              <a:rPr lang="en" sz="640">
                <a:solidFill>
                  <a:srgbClr val="000000"/>
                </a:solidFill>
                <a:latin typeface="Arial"/>
                <a:ea typeface="Arial"/>
                <a:cs typeface="Arial"/>
                <a:sym typeface="Arial"/>
              </a:rPr>
              <a:t>Define game requirements and objectives.</a:t>
            </a:r>
            <a:endParaRPr sz="640">
              <a:solidFill>
                <a:srgbClr val="000000"/>
              </a:solidFill>
              <a:latin typeface="Arial"/>
              <a:ea typeface="Arial"/>
              <a:cs typeface="Arial"/>
              <a:sym typeface="Arial"/>
            </a:endParaRPr>
          </a:p>
          <a:p>
            <a:pPr indent="0" lvl="0" marL="0" rtl="0" algn="l">
              <a:lnSpc>
                <a:spcPct val="95000"/>
              </a:lnSpc>
              <a:spcBef>
                <a:spcPts val="0"/>
              </a:spcBef>
              <a:spcAft>
                <a:spcPts val="0"/>
              </a:spcAft>
              <a:buSzPts val="440"/>
              <a:buNone/>
            </a:pPr>
            <a:r>
              <a:rPr b="1" lang="en" sz="640">
                <a:solidFill>
                  <a:srgbClr val="000000"/>
                </a:solidFill>
                <a:latin typeface="Arial"/>
                <a:ea typeface="Arial"/>
                <a:cs typeface="Arial"/>
                <a:sym typeface="Arial"/>
              </a:rPr>
              <a:t>Deliverable: </a:t>
            </a:r>
            <a:r>
              <a:rPr lang="en" sz="640">
                <a:solidFill>
                  <a:srgbClr val="000000"/>
                </a:solidFill>
                <a:latin typeface="Arial"/>
                <a:ea typeface="Arial"/>
                <a:cs typeface="Arial"/>
                <a:sym typeface="Arial"/>
              </a:rPr>
              <a:t>Requirements game requirements document.</a:t>
            </a:r>
            <a:endParaRPr sz="640">
              <a:solidFill>
                <a:srgbClr val="000000"/>
              </a:solidFill>
              <a:latin typeface="Arial"/>
              <a:ea typeface="Arial"/>
              <a:cs typeface="Arial"/>
              <a:sym typeface="Arial"/>
            </a:endParaRPr>
          </a:p>
          <a:p>
            <a:pPr indent="0" lvl="0" marL="0" rtl="0" algn="l">
              <a:lnSpc>
                <a:spcPct val="95000"/>
              </a:lnSpc>
              <a:spcBef>
                <a:spcPts val="0"/>
              </a:spcBef>
              <a:spcAft>
                <a:spcPts val="0"/>
              </a:spcAft>
              <a:buSzPts val="440"/>
              <a:buNone/>
            </a:pPr>
            <a:r>
              <a:t/>
            </a:r>
            <a:endParaRPr sz="640">
              <a:solidFill>
                <a:srgbClr val="000000"/>
              </a:solidFill>
              <a:latin typeface="Arial"/>
              <a:ea typeface="Arial"/>
              <a:cs typeface="Arial"/>
              <a:sym typeface="Arial"/>
            </a:endParaRPr>
          </a:p>
          <a:p>
            <a:pPr indent="0" lvl="0" marL="0" rtl="0" algn="l">
              <a:lnSpc>
                <a:spcPct val="95000"/>
              </a:lnSpc>
              <a:spcBef>
                <a:spcPts val="0"/>
              </a:spcBef>
              <a:spcAft>
                <a:spcPts val="0"/>
              </a:spcAft>
              <a:buSzPts val="440"/>
              <a:buNone/>
            </a:pPr>
            <a:r>
              <a:rPr b="1" lang="en" sz="640">
                <a:solidFill>
                  <a:srgbClr val="000000"/>
                </a:solidFill>
                <a:latin typeface="Arial"/>
                <a:ea typeface="Arial"/>
                <a:cs typeface="Arial"/>
                <a:sym typeface="Arial"/>
              </a:rPr>
              <a:t>January</a:t>
            </a:r>
            <a:r>
              <a:rPr b="1" lang="en" sz="640">
                <a:solidFill>
                  <a:srgbClr val="000000"/>
                </a:solidFill>
                <a:latin typeface="Arial"/>
                <a:ea typeface="Arial"/>
                <a:cs typeface="Arial"/>
                <a:sym typeface="Arial"/>
              </a:rPr>
              <a:t> 25: Environment Setup</a:t>
            </a:r>
            <a:endParaRPr b="1" sz="640">
              <a:solidFill>
                <a:srgbClr val="000000"/>
              </a:solidFill>
              <a:latin typeface="Arial"/>
              <a:ea typeface="Arial"/>
              <a:cs typeface="Arial"/>
              <a:sym typeface="Arial"/>
            </a:endParaRPr>
          </a:p>
          <a:p>
            <a:pPr indent="0" lvl="0" marL="0" rtl="0" algn="l">
              <a:lnSpc>
                <a:spcPct val="95000"/>
              </a:lnSpc>
              <a:spcBef>
                <a:spcPts val="0"/>
              </a:spcBef>
              <a:spcAft>
                <a:spcPts val="0"/>
              </a:spcAft>
              <a:buSzPts val="440"/>
              <a:buNone/>
            </a:pPr>
            <a:r>
              <a:rPr lang="en" sz="640">
                <a:solidFill>
                  <a:srgbClr val="000000"/>
                </a:solidFill>
                <a:latin typeface="Arial"/>
                <a:ea typeface="Arial"/>
                <a:cs typeface="Arial"/>
                <a:sym typeface="Arial"/>
              </a:rPr>
              <a:t>Establish Java development setup.</a:t>
            </a:r>
            <a:endParaRPr sz="640">
              <a:solidFill>
                <a:srgbClr val="000000"/>
              </a:solidFill>
              <a:latin typeface="Arial"/>
              <a:ea typeface="Arial"/>
              <a:cs typeface="Arial"/>
              <a:sym typeface="Arial"/>
            </a:endParaRPr>
          </a:p>
          <a:p>
            <a:pPr indent="0" lvl="0" marL="0" rtl="0" algn="l">
              <a:lnSpc>
                <a:spcPct val="95000"/>
              </a:lnSpc>
              <a:spcBef>
                <a:spcPts val="0"/>
              </a:spcBef>
              <a:spcAft>
                <a:spcPts val="0"/>
              </a:spcAft>
              <a:buSzPts val="440"/>
              <a:buNone/>
            </a:pPr>
            <a:r>
              <a:rPr b="1" lang="en" sz="640">
                <a:solidFill>
                  <a:srgbClr val="000000"/>
                </a:solidFill>
                <a:latin typeface="Arial"/>
                <a:ea typeface="Arial"/>
                <a:cs typeface="Arial"/>
                <a:sym typeface="Arial"/>
              </a:rPr>
              <a:t>Deliverable: </a:t>
            </a:r>
            <a:r>
              <a:rPr lang="en" sz="640">
                <a:solidFill>
                  <a:srgbClr val="000000"/>
                </a:solidFill>
                <a:latin typeface="Arial"/>
                <a:ea typeface="Arial"/>
                <a:cs typeface="Arial"/>
                <a:sym typeface="Arial"/>
              </a:rPr>
              <a:t>Operational development environment.</a:t>
            </a:r>
            <a:endParaRPr sz="640">
              <a:solidFill>
                <a:srgbClr val="000000"/>
              </a:solidFill>
              <a:latin typeface="Arial"/>
              <a:ea typeface="Arial"/>
              <a:cs typeface="Arial"/>
              <a:sym typeface="Arial"/>
            </a:endParaRPr>
          </a:p>
          <a:p>
            <a:pPr indent="0" lvl="0" marL="0" rtl="0" algn="l">
              <a:lnSpc>
                <a:spcPct val="95000"/>
              </a:lnSpc>
              <a:spcBef>
                <a:spcPts val="0"/>
              </a:spcBef>
              <a:spcAft>
                <a:spcPts val="0"/>
              </a:spcAft>
              <a:buSzPts val="440"/>
              <a:buNone/>
            </a:pPr>
            <a:r>
              <a:t/>
            </a:r>
            <a:endParaRPr sz="640">
              <a:solidFill>
                <a:srgbClr val="000000"/>
              </a:solidFill>
              <a:latin typeface="Arial"/>
              <a:ea typeface="Arial"/>
              <a:cs typeface="Arial"/>
              <a:sym typeface="Arial"/>
            </a:endParaRPr>
          </a:p>
          <a:p>
            <a:pPr indent="0" lvl="0" marL="0" rtl="0" algn="l">
              <a:lnSpc>
                <a:spcPct val="95000"/>
              </a:lnSpc>
              <a:spcBef>
                <a:spcPts val="0"/>
              </a:spcBef>
              <a:spcAft>
                <a:spcPts val="0"/>
              </a:spcAft>
              <a:buSzPts val="440"/>
              <a:buNone/>
            </a:pPr>
            <a:r>
              <a:rPr b="1" lang="en" sz="640">
                <a:solidFill>
                  <a:srgbClr val="000000"/>
                </a:solidFill>
                <a:latin typeface="Arial"/>
                <a:ea typeface="Arial"/>
                <a:cs typeface="Arial"/>
                <a:sym typeface="Arial"/>
              </a:rPr>
              <a:t>January 26-27: Game Framework</a:t>
            </a:r>
            <a:endParaRPr b="1" sz="640">
              <a:solidFill>
                <a:srgbClr val="000000"/>
              </a:solidFill>
              <a:latin typeface="Arial"/>
              <a:ea typeface="Arial"/>
              <a:cs typeface="Arial"/>
              <a:sym typeface="Arial"/>
            </a:endParaRPr>
          </a:p>
          <a:p>
            <a:pPr indent="0" lvl="0" marL="0" rtl="0" algn="l">
              <a:lnSpc>
                <a:spcPct val="95000"/>
              </a:lnSpc>
              <a:spcBef>
                <a:spcPts val="0"/>
              </a:spcBef>
              <a:spcAft>
                <a:spcPts val="0"/>
              </a:spcAft>
              <a:buSzPts val="440"/>
              <a:buNone/>
            </a:pPr>
            <a:r>
              <a:rPr lang="en" sz="640">
                <a:solidFill>
                  <a:srgbClr val="000000"/>
                </a:solidFill>
                <a:latin typeface="Arial"/>
                <a:ea typeface="Arial"/>
                <a:cs typeface="Arial"/>
                <a:sym typeface="Arial"/>
              </a:rPr>
              <a:t>Create basic game structure and user input handling.</a:t>
            </a:r>
            <a:endParaRPr sz="640">
              <a:solidFill>
                <a:srgbClr val="000000"/>
              </a:solidFill>
              <a:latin typeface="Arial"/>
              <a:ea typeface="Arial"/>
              <a:cs typeface="Arial"/>
              <a:sym typeface="Arial"/>
            </a:endParaRPr>
          </a:p>
          <a:p>
            <a:pPr indent="0" lvl="0" marL="0" rtl="0" algn="l">
              <a:lnSpc>
                <a:spcPct val="95000"/>
              </a:lnSpc>
              <a:spcBef>
                <a:spcPts val="0"/>
              </a:spcBef>
              <a:spcAft>
                <a:spcPts val="0"/>
              </a:spcAft>
              <a:buSzPts val="440"/>
              <a:buNone/>
            </a:pPr>
            <a:r>
              <a:rPr b="1" lang="en" sz="640">
                <a:solidFill>
                  <a:srgbClr val="000000"/>
                </a:solidFill>
                <a:latin typeface="Arial"/>
                <a:ea typeface="Arial"/>
                <a:cs typeface="Arial"/>
                <a:sym typeface="Arial"/>
              </a:rPr>
              <a:t>Deliverable: </a:t>
            </a:r>
            <a:r>
              <a:rPr lang="en" sz="640">
                <a:solidFill>
                  <a:srgbClr val="000000"/>
                </a:solidFill>
                <a:latin typeface="Arial"/>
                <a:ea typeface="Arial"/>
                <a:cs typeface="Arial"/>
                <a:sym typeface="Arial"/>
              </a:rPr>
              <a:t>Game framework.</a:t>
            </a:r>
            <a:endParaRPr sz="640">
              <a:solidFill>
                <a:srgbClr val="000000"/>
              </a:solidFill>
              <a:latin typeface="Arial"/>
              <a:ea typeface="Arial"/>
              <a:cs typeface="Arial"/>
              <a:sym typeface="Arial"/>
            </a:endParaRPr>
          </a:p>
          <a:p>
            <a:pPr indent="0" lvl="0" marL="0" rtl="0" algn="l">
              <a:lnSpc>
                <a:spcPct val="95000"/>
              </a:lnSpc>
              <a:spcBef>
                <a:spcPts val="0"/>
              </a:spcBef>
              <a:spcAft>
                <a:spcPts val="0"/>
              </a:spcAft>
              <a:buSzPts val="440"/>
              <a:buNone/>
            </a:pPr>
            <a:r>
              <a:t/>
            </a:r>
            <a:endParaRPr sz="640">
              <a:solidFill>
                <a:srgbClr val="000000"/>
              </a:solidFill>
              <a:latin typeface="Arial"/>
              <a:ea typeface="Arial"/>
              <a:cs typeface="Arial"/>
              <a:sym typeface="Arial"/>
            </a:endParaRPr>
          </a:p>
          <a:p>
            <a:pPr indent="0" lvl="0" marL="0" rtl="0" algn="l">
              <a:lnSpc>
                <a:spcPct val="95000"/>
              </a:lnSpc>
              <a:spcBef>
                <a:spcPts val="0"/>
              </a:spcBef>
              <a:spcAft>
                <a:spcPts val="0"/>
              </a:spcAft>
              <a:buSzPts val="440"/>
              <a:buNone/>
            </a:pPr>
            <a:r>
              <a:rPr b="1" lang="en" sz="640">
                <a:solidFill>
                  <a:srgbClr val="000000"/>
                </a:solidFill>
                <a:latin typeface="Arial"/>
                <a:ea typeface="Arial"/>
                <a:cs typeface="Arial"/>
                <a:sym typeface="Arial"/>
              </a:rPr>
              <a:t>Jan 28-February 1: Algorithm Development</a:t>
            </a:r>
            <a:endParaRPr b="1" sz="640">
              <a:solidFill>
                <a:srgbClr val="000000"/>
              </a:solidFill>
              <a:latin typeface="Arial"/>
              <a:ea typeface="Arial"/>
              <a:cs typeface="Arial"/>
              <a:sym typeface="Arial"/>
            </a:endParaRPr>
          </a:p>
          <a:p>
            <a:pPr indent="0" lvl="0" marL="0" rtl="0" algn="l">
              <a:lnSpc>
                <a:spcPct val="95000"/>
              </a:lnSpc>
              <a:spcBef>
                <a:spcPts val="0"/>
              </a:spcBef>
              <a:spcAft>
                <a:spcPts val="0"/>
              </a:spcAft>
              <a:buSzPts val="440"/>
              <a:buNone/>
            </a:pPr>
            <a:r>
              <a:rPr b="1" lang="en" sz="640">
                <a:solidFill>
                  <a:srgbClr val="000000"/>
                </a:solidFill>
                <a:latin typeface="Arial"/>
                <a:ea typeface="Arial"/>
                <a:cs typeface="Arial"/>
                <a:sym typeface="Arial"/>
              </a:rPr>
              <a:t>Jan 28:</a:t>
            </a:r>
            <a:r>
              <a:rPr lang="en" sz="640">
                <a:solidFill>
                  <a:srgbClr val="000000"/>
                </a:solidFill>
                <a:latin typeface="Arial"/>
                <a:ea typeface="Arial"/>
                <a:cs typeface="Arial"/>
                <a:sym typeface="Arial"/>
              </a:rPr>
              <a:t> Random Guess (With Duplicates)</a:t>
            </a:r>
            <a:endParaRPr sz="640">
              <a:solidFill>
                <a:srgbClr val="000000"/>
              </a:solidFill>
              <a:latin typeface="Arial"/>
              <a:ea typeface="Arial"/>
              <a:cs typeface="Arial"/>
              <a:sym typeface="Arial"/>
            </a:endParaRPr>
          </a:p>
          <a:p>
            <a:pPr indent="0" lvl="0" marL="0" rtl="0" algn="l">
              <a:lnSpc>
                <a:spcPct val="95000"/>
              </a:lnSpc>
              <a:spcBef>
                <a:spcPts val="0"/>
              </a:spcBef>
              <a:spcAft>
                <a:spcPts val="0"/>
              </a:spcAft>
              <a:buSzPts val="440"/>
              <a:buNone/>
            </a:pPr>
            <a:r>
              <a:rPr b="1" lang="en" sz="640">
                <a:solidFill>
                  <a:srgbClr val="000000"/>
                </a:solidFill>
                <a:latin typeface="Arial"/>
                <a:ea typeface="Arial"/>
                <a:cs typeface="Arial"/>
                <a:sym typeface="Arial"/>
              </a:rPr>
              <a:t>Jan 29:</a:t>
            </a:r>
            <a:r>
              <a:rPr lang="en" sz="640">
                <a:solidFill>
                  <a:srgbClr val="000000"/>
                </a:solidFill>
                <a:latin typeface="Arial"/>
                <a:ea typeface="Arial"/>
                <a:cs typeface="Arial"/>
                <a:sym typeface="Arial"/>
              </a:rPr>
              <a:t> Random Guess (No Duplicates)</a:t>
            </a:r>
            <a:endParaRPr sz="640">
              <a:solidFill>
                <a:srgbClr val="000000"/>
              </a:solidFill>
              <a:latin typeface="Arial"/>
              <a:ea typeface="Arial"/>
              <a:cs typeface="Arial"/>
              <a:sym typeface="Arial"/>
            </a:endParaRPr>
          </a:p>
          <a:p>
            <a:pPr indent="0" lvl="0" marL="0" rtl="0" algn="l">
              <a:lnSpc>
                <a:spcPct val="95000"/>
              </a:lnSpc>
              <a:spcBef>
                <a:spcPts val="0"/>
              </a:spcBef>
              <a:spcAft>
                <a:spcPts val="0"/>
              </a:spcAft>
              <a:buSzPts val="440"/>
              <a:buNone/>
            </a:pPr>
            <a:r>
              <a:rPr b="1" lang="en" sz="640">
                <a:solidFill>
                  <a:srgbClr val="000000"/>
                </a:solidFill>
                <a:latin typeface="Arial"/>
                <a:ea typeface="Arial"/>
                <a:cs typeface="Arial"/>
                <a:sym typeface="Arial"/>
              </a:rPr>
              <a:t>Jan 30:</a:t>
            </a:r>
            <a:r>
              <a:rPr lang="en" sz="640">
                <a:solidFill>
                  <a:srgbClr val="000000"/>
                </a:solidFill>
                <a:latin typeface="Arial"/>
                <a:ea typeface="Arial"/>
                <a:cs typeface="Arial"/>
                <a:sym typeface="Arial"/>
              </a:rPr>
              <a:t> Sequential Search</a:t>
            </a:r>
            <a:endParaRPr sz="640">
              <a:solidFill>
                <a:srgbClr val="000000"/>
              </a:solidFill>
              <a:latin typeface="Arial"/>
              <a:ea typeface="Arial"/>
              <a:cs typeface="Arial"/>
              <a:sym typeface="Arial"/>
            </a:endParaRPr>
          </a:p>
          <a:p>
            <a:pPr indent="0" lvl="0" marL="0" rtl="0" algn="l">
              <a:lnSpc>
                <a:spcPct val="95000"/>
              </a:lnSpc>
              <a:spcBef>
                <a:spcPts val="0"/>
              </a:spcBef>
              <a:spcAft>
                <a:spcPts val="0"/>
              </a:spcAft>
              <a:buSzPts val="440"/>
              <a:buNone/>
            </a:pPr>
            <a:r>
              <a:rPr b="1" lang="en" sz="640">
                <a:solidFill>
                  <a:srgbClr val="000000"/>
                </a:solidFill>
                <a:latin typeface="Arial"/>
                <a:ea typeface="Arial"/>
                <a:cs typeface="Arial"/>
                <a:sym typeface="Arial"/>
              </a:rPr>
              <a:t>Jan 31-Feb 1</a:t>
            </a:r>
            <a:r>
              <a:rPr lang="en" sz="640">
                <a:solidFill>
                  <a:srgbClr val="000000"/>
                </a:solidFill>
                <a:latin typeface="Arial"/>
                <a:ea typeface="Arial"/>
                <a:cs typeface="Arial"/>
                <a:sym typeface="Arial"/>
              </a:rPr>
              <a:t>: Binary Search</a:t>
            </a:r>
            <a:endParaRPr sz="640">
              <a:solidFill>
                <a:srgbClr val="000000"/>
              </a:solidFill>
              <a:latin typeface="Arial"/>
              <a:ea typeface="Arial"/>
              <a:cs typeface="Arial"/>
              <a:sym typeface="Arial"/>
            </a:endParaRPr>
          </a:p>
          <a:p>
            <a:pPr indent="0" lvl="0" marL="0" rtl="0" algn="l">
              <a:lnSpc>
                <a:spcPct val="95000"/>
              </a:lnSpc>
              <a:spcBef>
                <a:spcPts val="0"/>
              </a:spcBef>
              <a:spcAft>
                <a:spcPts val="0"/>
              </a:spcAft>
              <a:buSzPts val="440"/>
              <a:buNone/>
            </a:pPr>
            <a:r>
              <a:rPr b="1" lang="en" sz="640">
                <a:solidFill>
                  <a:srgbClr val="000000"/>
                </a:solidFill>
                <a:latin typeface="Arial"/>
                <a:ea typeface="Arial"/>
                <a:cs typeface="Arial"/>
                <a:sym typeface="Arial"/>
              </a:rPr>
              <a:t>Deliverable</a:t>
            </a:r>
            <a:r>
              <a:rPr lang="en" sz="640">
                <a:solidFill>
                  <a:srgbClr val="000000"/>
                </a:solidFill>
                <a:latin typeface="Arial"/>
                <a:ea typeface="Arial"/>
                <a:cs typeface="Arial"/>
                <a:sym typeface="Arial"/>
              </a:rPr>
              <a:t>: Implemented algorithms.</a:t>
            </a:r>
            <a:endParaRPr sz="640">
              <a:solidFill>
                <a:srgbClr val="000000"/>
              </a:solidFill>
              <a:latin typeface="Arial"/>
              <a:ea typeface="Arial"/>
              <a:cs typeface="Arial"/>
              <a:sym typeface="Arial"/>
            </a:endParaRPr>
          </a:p>
          <a:p>
            <a:pPr indent="0" lvl="0" marL="0" rtl="0" algn="l">
              <a:lnSpc>
                <a:spcPct val="95000"/>
              </a:lnSpc>
              <a:spcBef>
                <a:spcPts val="0"/>
              </a:spcBef>
              <a:spcAft>
                <a:spcPts val="0"/>
              </a:spcAft>
              <a:buSzPts val="440"/>
              <a:buNone/>
            </a:pPr>
            <a:r>
              <a:t/>
            </a:r>
            <a:endParaRPr b="1" sz="640">
              <a:solidFill>
                <a:srgbClr val="000000"/>
              </a:solidFill>
              <a:latin typeface="Arial"/>
              <a:ea typeface="Arial"/>
              <a:cs typeface="Arial"/>
              <a:sym typeface="Arial"/>
            </a:endParaRPr>
          </a:p>
          <a:p>
            <a:pPr indent="0" lvl="0" marL="0" rtl="0" algn="l">
              <a:lnSpc>
                <a:spcPct val="95000"/>
              </a:lnSpc>
              <a:spcBef>
                <a:spcPts val="0"/>
              </a:spcBef>
              <a:spcAft>
                <a:spcPts val="0"/>
              </a:spcAft>
              <a:buSzPts val="440"/>
              <a:buNone/>
            </a:pPr>
            <a:r>
              <a:rPr b="1" lang="en" sz="640">
                <a:solidFill>
                  <a:srgbClr val="000000"/>
                </a:solidFill>
                <a:latin typeface="Arial"/>
                <a:ea typeface="Arial"/>
                <a:cs typeface="Arial"/>
                <a:sym typeface="Arial"/>
              </a:rPr>
              <a:t>Feb 2: Integration &amp; Testing</a:t>
            </a:r>
            <a:endParaRPr b="1" sz="640">
              <a:solidFill>
                <a:srgbClr val="000000"/>
              </a:solidFill>
              <a:latin typeface="Arial"/>
              <a:ea typeface="Arial"/>
              <a:cs typeface="Arial"/>
              <a:sym typeface="Arial"/>
            </a:endParaRPr>
          </a:p>
          <a:p>
            <a:pPr indent="0" lvl="0" marL="0" rtl="0" algn="l">
              <a:lnSpc>
                <a:spcPct val="95000"/>
              </a:lnSpc>
              <a:spcBef>
                <a:spcPts val="0"/>
              </a:spcBef>
              <a:spcAft>
                <a:spcPts val="0"/>
              </a:spcAft>
              <a:buSzPts val="440"/>
              <a:buNone/>
            </a:pPr>
            <a:r>
              <a:rPr lang="en" sz="640">
                <a:solidFill>
                  <a:srgbClr val="000000"/>
                </a:solidFill>
                <a:latin typeface="Arial"/>
                <a:ea typeface="Arial"/>
                <a:cs typeface="Arial"/>
                <a:sym typeface="Arial"/>
              </a:rPr>
              <a:t>Combine algorithms, conduct thorough testing.</a:t>
            </a:r>
            <a:endParaRPr sz="640">
              <a:solidFill>
                <a:srgbClr val="000000"/>
              </a:solidFill>
              <a:latin typeface="Arial"/>
              <a:ea typeface="Arial"/>
              <a:cs typeface="Arial"/>
              <a:sym typeface="Arial"/>
            </a:endParaRPr>
          </a:p>
          <a:p>
            <a:pPr indent="0" lvl="0" marL="0" rtl="0" algn="l">
              <a:lnSpc>
                <a:spcPct val="95000"/>
              </a:lnSpc>
              <a:spcBef>
                <a:spcPts val="0"/>
              </a:spcBef>
              <a:spcAft>
                <a:spcPts val="0"/>
              </a:spcAft>
              <a:buSzPts val="440"/>
              <a:buNone/>
            </a:pPr>
            <a:r>
              <a:rPr b="1" lang="en" sz="640">
                <a:solidFill>
                  <a:srgbClr val="000000"/>
                </a:solidFill>
                <a:latin typeface="Arial"/>
                <a:ea typeface="Arial"/>
                <a:cs typeface="Arial"/>
                <a:sym typeface="Arial"/>
              </a:rPr>
              <a:t>Deliverable:</a:t>
            </a:r>
            <a:r>
              <a:rPr lang="en" sz="640">
                <a:solidFill>
                  <a:srgbClr val="000000"/>
                </a:solidFill>
                <a:latin typeface="Arial"/>
                <a:ea typeface="Arial"/>
                <a:cs typeface="Arial"/>
                <a:sym typeface="Arial"/>
              </a:rPr>
              <a:t> Fully functional game.</a:t>
            </a:r>
            <a:endParaRPr sz="640">
              <a:solidFill>
                <a:srgbClr val="000000"/>
              </a:solidFill>
              <a:latin typeface="Arial"/>
              <a:ea typeface="Arial"/>
              <a:cs typeface="Arial"/>
              <a:sym typeface="Arial"/>
            </a:endParaRPr>
          </a:p>
          <a:p>
            <a:pPr indent="0" lvl="0" marL="0" rtl="0" algn="l">
              <a:lnSpc>
                <a:spcPct val="95000"/>
              </a:lnSpc>
              <a:spcBef>
                <a:spcPts val="0"/>
              </a:spcBef>
              <a:spcAft>
                <a:spcPts val="0"/>
              </a:spcAft>
              <a:buSzPts val="440"/>
              <a:buNone/>
            </a:pPr>
            <a:r>
              <a:t/>
            </a:r>
            <a:endParaRPr sz="640">
              <a:solidFill>
                <a:srgbClr val="000000"/>
              </a:solidFill>
              <a:latin typeface="Arial"/>
              <a:ea typeface="Arial"/>
              <a:cs typeface="Arial"/>
              <a:sym typeface="Arial"/>
            </a:endParaRPr>
          </a:p>
          <a:p>
            <a:pPr indent="0" lvl="0" marL="0" rtl="0" algn="l">
              <a:lnSpc>
                <a:spcPct val="95000"/>
              </a:lnSpc>
              <a:spcBef>
                <a:spcPts val="0"/>
              </a:spcBef>
              <a:spcAft>
                <a:spcPts val="0"/>
              </a:spcAft>
              <a:buSzPts val="440"/>
              <a:buNone/>
            </a:pPr>
            <a:r>
              <a:rPr b="1" lang="en" sz="640">
                <a:solidFill>
                  <a:srgbClr val="000000"/>
                </a:solidFill>
                <a:latin typeface="Arial"/>
                <a:ea typeface="Arial"/>
                <a:cs typeface="Arial"/>
                <a:sym typeface="Arial"/>
              </a:rPr>
              <a:t>Feb 3: Performance Analysis</a:t>
            </a:r>
            <a:endParaRPr b="1" sz="640">
              <a:solidFill>
                <a:srgbClr val="000000"/>
              </a:solidFill>
              <a:latin typeface="Arial"/>
              <a:ea typeface="Arial"/>
              <a:cs typeface="Arial"/>
              <a:sym typeface="Arial"/>
            </a:endParaRPr>
          </a:p>
          <a:p>
            <a:pPr indent="0" lvl="0" marL="0" rtl="0" algn="l">
              <a:lnSpc>
                <a:spcPct val="95000"/>
              </a:lnSpc>
              <a:spcBef>
                <a:spcPts val="0"/>
              </a:spcBef>
              <a:spcAft>
                <a:spcPts val="0"/>
              </a:spcAft>
              <a:buSzPts val="440"/>
              <a:buNone/>
            </a:pPr>
            <a:r>
              <a:rPr lang="en" sz="640">
                <a:solidFill>
                  <a:srgbClr val="000000"/>
                </a:solidFill>
                <a:latin typeface="Arial"/>
                <a:ea typeface="Arial"/>
                <a:cs typeface="Arial"/>
                <a:sym typeface="Arial"/>
              </a:rPr>
              <a:t>Evaluate and compare algorithm efficiency.</a:t>
            </a:r>
            <a:endParaRPr sz="640">
              <a:solidFill>
                <a:srgbClr val="000000"/>
              </a:solidFill>
              <a:latin typeface="Arial"/>
              <a:ea typeface="Arial"/>
              <a:cs typeface="Arial"/>
              <a:sym typeface="Arial"/>
            </a:endParaRPr>
          </a:p>
          <a:p>
            <a:pPr indent="0" lvl="0" marL="0" rtl="0" algn="l">
              <a:lnSpc>
                <a:spcPct val="95000"/>
              </a:lnSpc>
              <a:spcBef>
                <a:spcPts val="0"/>
              </a:spcBef>
              <a:spcAft>
                <a:spcPts val="0"/>
              </a:spcAft>
              <a:buSzPts val="440"/>
              <a:buNone/>
            </a:pPr>
            <a:r>
              <a:rPr b="1" lang="en" sz="640">
                <a:solidFill>
                  <a:srgbClr val="000000"/>
                </a:solidFill>
                <a:latin typeface="Arial"/>
                <a:ea typeface="Arial"/>
                <a:cs typeface="Arial"/>
                <a:sym typeface="Arial"/>
              </a:rPr>
              <a:t>Deliverable:</a:t>
            </a:r>
            <a:r>
              <a:rPr lang="en" sz="640">
                <a:solidFill>
                  <a:srgbClr val="000000"/>
                </a:solidFill>
                <a:latin typeface="Arial"/>
                <a:ea typeface="Arial"/>
                <a:cs typeface="Arial"/>
                <a:sym typeface="Arial"/>
              </a:rPr>
              <a:t> Analysis report.</a:t>
            </a:r>
            <a:endParaRPr sz="640">
              <a:solidFill>
                <a:srgbClr val="000000"/>
              </a:solidFill>
              <a:latin typeface="Arial"/>
              <a:ea typeface="Arial"/>
              <a:cs typeface="Arial"/>
              <a:sym typeface="Arial"/>
            </a:endParaRPr>
          </a:p>
          <a:p>
            <a:pPr indent="0" lvl="0" marL="0" rtl="0" algn="l">
              <a:lnSpc>
                <a:spcPct val="95000"/>
              </a:lnSpc>
              <a:spcBef>
                <a:spcPts val="0"/>
              </a:spcBef>
              <a:spcAft>
                <a:spcPts val="0"/>
              </a:spcAft>
              <a:buSzPts val="440"/>
              <a:buNone/>
            </a:pPr>
            <a:r>
              <a:t/>
            </a:r>
            <a:endParaRPr sz="640">
              <a:solidFill>
                <a:srgbClr val="000000"/>
              </a:solidFill>
              <a:latin typeface="Arial"/>
              <a:ea typeface="Arial"/>
              <a:cs typeface="Arial"/>
              <a:sym typeface="Arial"/>
            </a:endParaRPr>
          </a:p>
          <a:p>
            <a:pPr indent="0" lvl="0" marL="0" rtl="0" algn="l">
              <a:lnSpc>
                <a:spcPct val="95000"/>
              </a:lnSpc>
              <a:spcBef>
                <a:spcPts val="0"/>
              </a:spcBef>
              <a:spcAft>
                <a:spcPts val="0"/>
              </a:spcAft>
              <a:buSzPts val="440"/>
              <a:buNone/>
            </a:pPr>
            <a:r>
              <a:rPr b="1" lang="en" sz="640">
                <a:solidFill>
                  <a:srgbClr val="000000"/>
                </a:solidFill>
                <a:latin typeface="Arial"/>
                <a:ea typeface="Arial"/>
                <a:cs typeface="Arial"/>
                <a:sym typeface="Arial"/>
              </a:rPr>
              <a:t>Feb 4: Documentation &amp; Finalization</a:t>
            </a:r>
            <a:endParaRPr b="1" sz="640">
              <a:solidFill>
                <a:srgbClr val="000000"/>
              </a:solidFill>
              <a:latin typeface="Arial"/>
              <a:ea typeface="Arial"/>
              <a:cs typeface="Arial"/>
              <a:sym typeface="Arial"/>
            </a:endParaRPr>
          </a:p>
          <a:p>
            <a:pPr indent="0" lvl="0" marL="0" rtl="0" algn="l">
              <a:lnSpc>
                <a:spcPct val="95000"/>
              </a:lnSpc>
              <a:spcBef>
                <a:spcPts val="0"/>
              </a:spcBef>
              <a:spcAft>
                <a:spcPts val="0"/>
              </a:spcAft>
              <a:buSzPts val="440"/>
              <a:buNone/>
            </a:pPr>
            <a:r>
              <a:rPr lang="en" sz="640">
                <a:solidFill>
                  <a:srgbClr val="000000"/>
                </a:solidFill>
                <a:latin typeface="Arial"/>
                <a:ea typeface="Arial"/>
                <a:cs typeface="Arial"/>
                <a:sym typeface="Arial"/>
              </a:rPr>
              <a:t>Compile documentation, finalize project presentation.</a:t>
            </a:r>
            <a:endParaRPr sz="640">
              <a:solidFill>
                <a:srgbClr val="000000"/>
              </a:solidFill>
              <a:latin typeface="Arial"/>
              <a:ea typeface="Arial"/>
              <a:cs typeface="Arial"/>
              <a:sym typeface="Arial"/>
            </a:endParaRPr>
          </a:p>
          <a:p>
            <a:pPr indent="0" lvl="0" marL="0" rtl="0" algn="l">
              <a:lnSpc>
                <a:spcPct val="95000"/>
              </a:lnSpc>
              <a:spcBef>
                <a:spcPts val="0"/>
              </a:spcBef>
              <a:spcAft>
                <a:spcPts val="0"/>
              </a:spcAft>
              <a:buSzPts val="440"/>
              <a:buNone/>
            </a:pPr>
            <a:r>
              <a:rPr b="1" lang="en" sz="640">
                <a:solidFill>
                  <a:srgbClr val="000000"/>
                </a:solidFill>
                <a:latin typeface="Arial"/>
                <a:ea typeface="Arial"/>
                <a:cs typeface="Arial"/>
                <a:sym typeface="Arial"/>
              </a:rPr>
              <a:t>Deliverable: </a:t>
            </a:r>
            <a:r>
              <a:rPr lang="en" sz="640">
                <a:solidFill>
                  <a:srgbClr val="000000"/>
                </a:solidFill>
                <a:latin typeface="Arial"/>
                <a:ea typeface="Arial"/>
                <a:cs typeface="Arial"/>
                <a:sym typeface="Arial"/>
              </a:rPr>
              <a:t>Comprehensive project presentation.</a:t>
            </a:r>
            <a:endParaRPr sz="640">
              <a:solidFill>
                <a:srgbClr val="000000"/>
              </a:solidFill>
              <a:latin typeface="Arial"/>
              <a:ea typeface="Arial"/>
              <a:cs typeface="Arial"/>
              <a:sym typeface="Arial"/>
            </a:endParaRPr>
          </a:p>
          <a:p>
            <a:pPr indent="0" lvl="0" marL="0" rtl="0" algn="l">
              <a:lnSpc>
                <a:spcPct val="95000"/>
              </a:lnSpc>
              <a:spcBef>
                <a:spcPts val="0"/>
              </a:spcBef>
              <a:spcAft>
                <a:spcPts val="1200"/>
              </a:spcAft>
              <a:buSzPts val="440"/>
              <a:buNone/>
            </a:pPr>
            <a:r>
              <a:t/>
            </a:r>
            <a:endParaRPr sz="52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 Lo Game: Requirements and Description</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sz="1100">
                <a:solidFill>
                  <a:srgbClr val="000000"/>
                </a:solidFill>
                <a:latin typeface="Arial"/>
                <a:ea typeface="Arial"/>
                <a:cs typeface="Arial"/>
                <a:sym typeface="Arial"/>
              </a:rPr>
              <a:t>Project Overview</a:t>
            </a:r>
            <a:endParaRPr b="1"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The Hi Lo game is a number-guessing game where the objective is to guess a target number within a specified range using various algorithms. The game will offer different modes and algorithms for the player to experiment with.</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en" sz="1100">
                <a:solidFill>
                  <a:srgbClr val="000000"/>
                </a:solidFill>
                <a:latin typeface="Arial"/>
                <a:ea typeface="Arial"/>
                <a:cs typeface="Arial"/>
                <a:sym typeface="Arial"/>
              </a:rPr>
              <a:t>Game Description</a:t>
            </a:r>
            <a:endParaRPr b="1"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Title: Hi Lo Game</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Genre: Puzzle/Number Guessing</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Platform: Java (Console-based)</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en" sz="1100">
                <a:solidFill>
                  <a:srgbClr val="000000"/>
                </a:solidFill>
                <a:latin typeface="Arial"/>
                <a:ea typeface="Arial"/>
                <a:cs typeface="Arial"/>
                <a:sym typeface="Arial"/>
              </a:rPr>
              <a:t>Objectives</a:t>
            </a:r>
            <a:endParaRPr b="1"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To create an engaging number guessing game.</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To implement and compare different number guessing algorithms.</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To provide both an auto-mode and a manual mode for number selection.</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idx="1" type="body"/>
          </p:nvPr>
        </p:nvSpPr>
        <p:spPr>
          <a:xfrm>
            <a:off x="727650" y="1300075"/>
            <a:ext cx="7688700" cy="2261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523"/>
              <a:buNone/>
            </a:pPr>
            <a:r>
              <a:rPr b="1" lang="en" sz="922">
                <a:solidFill>
                  <a:srgbClr val="000000"/>
                </a:solidFill>
                <a:latin typeface="Arial"/>
                <a:ea typeface="Arial"/>
                <a:cs typeface="Arial"/>
                <a:sym typeface="Arial"/>
              </a:rPr>
              <a:t>User Interface</a:t>
            </a:r>
            <a:endParaRPr b="1" sz="922">
              <a:solidFill>
                <a:srgbClr val="000000"/>
              </a:solidFill>
              <a:latin typeface="Arial"/>
              <a:ea typeface="Arial"/>
              <a:cs typeface="Arial"/>
              <a:sym typeface="Arial"/>
            </a:endParaRPr>
          </a:p>
          <a:p>
            <a:pPr indent="0" lvl="0" marL="0" rtl="0" algn="l">
              <a:lnSpc>
                <a:spcPct val="95000"/>
              </a:lnSpc>
              <a:spcBef>
                <a:spcPts val="0"/>
              </a:spcBef>
              <a:spcAft>
                <a:spcPts val="0"/>
              </a:spcAft>
              <a:buSzPts val="523"/>
              <a:buNone/>
            </a:pPr>
            <a:r>
              <a:rPr lang="en" sz="922">
                <a:solidFill>
                  <a:srgbClr val="000000"/>
                </a:solidFill>
                <a:latin typeface="Arial"/>
                <a:ea typeface="Arial"/>
                <a:cs typeface="Arial"/>
                <a:sym typeface="Arial"/>
              </a:rPr>
              <a:t>Console-based text interface.</a:t>
            </a:r>
            <a:endParaRPr sz="922">
              <a:solidFill>
                <a:srgbClr val="000000"/>
              </a:solidFill>
              <a:latin typeface="Arial"/>
              <a:ea typeface="Arial"/>
              <a:cs typeface="Arial"/>
              <a:sym typeface="Arial"/>
            </a:endParaRPr>
          </a:p>
          <a:p>
            <a:pPr indent="0" lvl="0" marL="0" rtl="0" algn="l">
              <a:lnSpc>
                <a:spcPct val="95000"/>
              </a:lnSpc>
              <a:spcBef>
                <a:spcPts val="0"/>
              </a:spcBef>
              <a:spcAft>
                <a:spcPts val="0"/>
              </a:spcAft>
              <a:buSzPts val="523"/>
              <a:buNone/>
            </a:pPr>
            <a:r>
              <a:rPr lang="en" sz="922">
                <a:solidFill>
                  <a:srgbClr val="000000"/>
                </a:solidFill>
                <a:latin typeface="Arial"/>
                <a:ea typeface="Arial"/>
                <a:cs typeface="Arial"/>
                <a:sym typeface="Arial"/>
              </a:rPr>
              <a:t>Initial menu for selecting auto-mode or manual mode.</a:t>
            </a:r>
            <a:endParaRPr sz="922">
              <a:solidFill>
                <a:srgbClr val="000000"/>
              </a:solidFill>
              <a:latin typeface="Arial"/>
              <a:ea typeface="Arial"/>
              <a:cs typeface="Arial"/>
              <a:sym typeface="Arial"/>
            </a:endParaRPr>
          </a:p>
          <a:p>
            <a:pPr indent="0" lvl="0" marL="0" rtl="0" algn="l">
              <a:lnSpc>
                <a:spcPct val="95000"/>
              </a:lnSpc>
              <a:spcBef>
                <a:spcPts val="0"/>
              </a:spcBef>
              <a:spcAft>
                <a:spcPts val="0"/>
              </a:spcAft>
              <a:buSzPts val="523"/>
              <a:buNone/>
            </a:pPr>
            <a:r>
              <a:rPr lang="en" sz="922">
                <a:solidFill>
                  <a:srgbClr val="000000"/>
                </a:solidFill>
                <a:latin typeface="Arial"/>
                <a:ea typeface="Arial"/>
                <a:cs typeface="Arial"/>
                <a:sym typeface="Arial"/>
              </a:rPr>
              <a:t>In manual mode, prompt the user to input a target number.</a:t>
            </a:r>
            <a:endParaRPr sz="922">
              <a:solidFill>
                <a:srgbClr val="000000"/>
              </a:solidFill>
              <a:latin typeface="Arial"/>
              <a:ea typeface="Arial"/>
              <a:cs typeface="Arial"/>
              <a:sym typeface="Arial"/>
            </a:endParaRPr>
          </a:p>
          <a:p>
            <a:pPr indent="0" lvl="0" marL="0" rtl="0" algn="l">
              <a:lnSpc>
                <a:spcPct val="95000"/>
              </a:lnSpc>
              <a:spcBef>
                <a:spcPts val="0"/>
              </a:spcBef>
              <a:spcAft>
                <a:spcPts val="0"/>
              </a:spcAft>
              <a:buSzPts val="523"/>
              <a:buNone/>
            </a:pPr>
            <a:r>
              <a:rPr lang="en" sz="922">
                <a:solidFill>
                  <a:srgbClr val="000000"/>
                </a:solidFill>
                <a:latin typeface="Arial"/>
                <a:ea typeface="Arial"/>
                <a:cs typeface="Arial"/>
                <a:sym typeface="Arial"/>
              </a:rPr>
              <a:t>Display the number of guesses each algorithm takes to find the target number.</a:t>
            </a:r>
            <a:endParaRPr sz="922">
              <a:solidFill>
                <a:srgbClr val="000000"/>
              </a:solidFill>
              <a:latin typeface="Arial"/>
              <a:ea typeface="Arial"/>
              <a:cs typeface="Arial"/>
              <a:sym typeface="Arial"/>
            </a:endParaRPr>
          </a:p>
          <a:p>
            <a:pPr indent="0" lvl="0" marL="0" rtl="0" algn="l">
              <a:lnSpc>
                <a:spcPct val="95000"/>
              </a:lnSpc>
              <a:spcBef>
                <a:spcPts val="0"/>
              </a:spcBef>
              <a:spcAft>
                <a:spcPts val="0"/>
              </a:spcAft>
              <a:buSzPts val="523"/>
              <a:buNone/>
            </a:pPr>
            <a:r>
              <a:rPr lang="en" sz="922">
                <a:solidFill>
                  <a:srgbClr val="000000"/>
                </a:solidFill>
                <a:latin typeface="Arial"/>
                <a:ea typeface="Arial"/>
                <a:cs typeface="Arial"/>
                <a:sym typeface="Arial"/>
              </a:rPr>
              <a:t>Clear instructions and results are displayed on the console.</a:t>
            </a:r>
            <a:endParaRPr sz="922">
              <a:solidFill>
                <a:srgbClr val="000000"/>
              </a:solidFill>
              <a:latin typeface="Arial"/>
              <a:ea typeface="Arial"/>
              <a:cs typeface="Arial"/>
              <a:sym typeface="Arial"/>
            </a:endParaRPr>
          </a:p>
          <a:p>
            <a:pPr indent="0" lvl="0" marL="0" rtl="0" algn="l">
              <a:lnSpc>
                <a:spcPct val="95000"/>
              </a:lnSpc>
              <a:spcBef>
                <a:spcPts val="0"/>
              </a:spcBef>
              <a:spcAft>
                <a:spcPts val="0"/>
              </a:spcAft>
              <a:buSzPts val="523"/>
              <a:buNone/>
            </a:pPr>
            <a:r>
              <a:t/>
            </a:r>
            <a:endParaRPr sz="922">
              <a:solidFill>
                <a:srgbClr val="000000"/>
              </a:solidFill>
              <a:latin typeface="Arial"/>
              <a:ea typeface="Arial"/>
              <a:cs typeface="Arial"/>
              <a:sym typeface="Arial"/>
            </a:endParaRPr>
          </a:p>
          <a:p>
            <a:pPr indent="0" lvl="0" marL="0" rtl="0" algn="l">
              <a:lnSpc>
                <a:spcPct val="95000"/>
              </a:lnSpc>
              <a:spcBef>
                <a:spcPts val="0"/>
              </a:spcBef>
              <a:spcAft>
                <a:spcPts val="0"/>
              </a:spcAft>
              <a:buSzPts val="523"/>
              <a:buNone/>
            </a:pPr>
            <a:r>
              <a:rPr b="1" lang="en" sz="922">
                <a:solidFill>
                  <a:srgbClr val="000000"/>
                </a:solidFill>
                <a:latin typeface="Arial"/>
                <a:ea typeface="Arial"/>
                <a:cs typeface="Arial"/>
                <a:sym typeface="Arial"/>
              </a:rPr>
              <a:t>Game Modes</a:t>
            </a:r>
            <a:endParaRPr b="1" sz="922">
              <a:solidFill>
                <a:srgbClr val="000000"/>
              </a:solidFill>
              <a:latin typeface="Arial"/>
              <a:ea typeface="Arial"/>
              <a:cs typeface="Arial"/>
              <a:sym typeface="Arial"/>
            </a:endParaRPr>
          </a:p>
          <a:p>
            <a:pPr indent="0" lvl="0" marL="0" rtl="0" algn="l">
              <a:lnSpc>
                <a:spcPct val="95000"/>
              </a:lnSpc>
              <a:spcBef>
                <a:spcPts val="0"/>
              </a:spcBef>
              <a:spcAft>
                <a:spcPts val="0"/>
              </a:spcAft>
              <a:buSzPts val="523"/>
              <a:buNone/>
            </a:pPr>
            <a:r>
              <a:rPr lang="en" sz="922">
                <a:solidFill>
                  <a:srgbClr val="000000"/>
                </a:solidFill>
                <a:latin typeface="Arial"/>
                <a:ea typeface="Arial"/>
                <a:cs typeface="Arial"/>
                <a:sym typeface="Arial"/>
              </a:rPr>
              <a:t>Auto-Mode: The game automatically generates a random target number between 1 and 1000.</a:t>
            </a:r>
            <a:endParaRPr sz="922">
              <a:solidFill>
                <a:srgbClr val="000000"/>
              </a:solidFill>
              <a:latin typeface="Arial"/>
              <a:ea typeface="Arial"/>
              <a:cs typeface="Arial"/>
              <a:sym typeface="Arial"/>
            </a:endParaRPr>
          </a:p>
          <a:p>
            <a:pPr indent="0" lvl="0" marL="0" rtl="0" algn="l">
              <a:lnSpc>
                <a:spcPct val="95000"/>
              </a:lnSpc>
              <a:spcBef>
                <a:spcPts val="0"/>
              </a:spcBef>
              <a:spcAft>
                <a:spcPts val="0"/>
              </a:spcAft>
              <a:buSzPts val="523"/>
              <a:buNone/>
            </a:pPr>
            <a:r>
              <a:rPr lang="en" sz="922">
                <a:solidFill>
                  <a:srgbClr val="000000"/>
                </a:solidFill>
                <a:latin typeface="Arial"/>
                <a:ea typeface="Arial"/>
                <a:cs typeface="Arial"/>
                <a:sym typeface="Arial"/>
              </a:rPr>
              <a:t>Manual Mode: The user inputs a target number between 1 and 1000.</a:t>
            </a:r>
            <a:endParaRPr sz="922">
              <a:solidFill>
                <a:srgbClr val="000000"/>
              </a:solidFill>
              <a:latin typeface="Arial"/>
              <a:ea typeface="Arial"/>
              <a:cs typeface="Arial"/>
              <a:sym typeface="Arial"/>
            </a:endParaRPr>
          </a:p>
          <a:p>
            <a:pPr indent="0" lvl="0" marL="0" rtl="0" algn="l">
              <a:lnSpc>
                <a:spcPct val="95000"/>
              </a:lnSpc>
              <a:spcBef>
                <a:spcPts val="0"/>
              </a:spcBef>
              <a:spcAft>
                <a:spcPts val="0"/>
              </a:spcAft>
              <a:buSzPts val="523"/>
              <a:buNone/>
            </a:pPr>
            <a:r>
              <a:t/>
            </a:r>
            <a:endParaRPr sz="922">
              <a:solidFill>
                <a:srgbClr val="000000"/>
              </a:solidFill>
              <a:latin typeface="Arial"/>
              <a:ea typeface="Arial"/>
              <a:cs typeface="Arial"/>
              <a:sym typeface="Arial"/>
            </a:endParaRPr>
          </a:p>
          <a:p>
            <a:pPr indent="0" lvl="0" marL="0" rtl="0" algn="l">
              <a:lnSpc>
                <a:spcPct val="95000"/>
              </a:lnSpc>
              <a:spcBef>
                <a:spcPts val="0"/>
              </a:spcBef>
              <a:spcAft>
                <a:spcPts val="0"/>
              </a:spcAft>
              <a:buSzPts val="523"/>
              <a:buNone/>
            </a:pPr>
            <a:r>
              <a:rPr b="1" lang="en" sz="922">
                <a:solidFill>
                  <a:srgbClr val="000000"/>
                </a:solidFill>
                <a:latin typeface="Arial"/>
                <a:ea typeface="Arial"/>
                <a:cs typeface="Arial"/>
                <a:sym typeface="Arial"/>
              </a:rPr>
              <a:t>Algorithms</a:t>
            </a:r>
            <a:endParaRPr b="1" sz="922">
              <a:solidFill>
                <a:srgbClr val="000000"/>
              </a:solidFill>
              <a:latin typeface="Arial"/>
              <a:ea typeface="Arial"/>
              <a:cs typeface="Arial"/>
              <a:sym typeface="Arial"/>
            </a:endParaRPr>
          </a:p>
          <a:p>
            <a:pPr indent="0" lvl="0" marL="0" rtl="0" algn="l">
              <a:lnSpc>
                <a:spcPct val="95000"/>
              </a:lnSpc>
              <a:spcBef>
                <a:spcPts val="0"/>
              </a:spcBef>
              <a:spcAft>
                <a:spcPts val="0"/>
              </a:spcAft>
              <a:buSzPts val="523"/>
              <a:buNone/>
            </a:pPr>
            <a:r>
              <a:rPr lang="en" sz="922">
                <a:solidFill>
                  <a:srgbClr val="000000"/>
                </a:solidFill>
                <a:latin typeface="Arial"/>
                <a:ea typeface="Arial"/>
                <a:cs typeface="Arial"/>
                <a:sym typeface="Arial"/>
              </a:rPr>
              <a:t>Random Guess (with duplicates): The algorithm randomly guesses numbers, allowing duplicate guesses.</a:t>
            </a:r>
            <a:endParaRPr sz="922">
              <a:solidFill>
                <a:srgbClr val="000000"/>
              </a:solidFill>
              <a:latin typeface="Arial"/>
              <a:ea typeface="Arial"/>
              <a:cs typeface="Arial"/>
              <a:sym typeface="Arial"/>
            </a:endParaRPr>
          </a:p>
          <a:p>
            <a:pPr indent="0" lvl="0" marL="0" rtl="0" algn="l">
              <a:lnSpc>
                <a:spcPct val="95000"/>
              </a:lnSpc>
              <a:spcBef>
                <a:spcPts val="0"/>
              </a:spcBef>
              <a:spcAft>
                <a:spcPts val="0"/>
              </a:spcAft>
              <a:buSzPts val="523"/>
              <a:buNone/>
            </a:pPr>
            <a:r>
              <a:rPr lang="en" sz="922">
                <a:solidFill>
                  <a:srgbClr val="000000"/>
                </a:solidFill>
                <a:latin typeface="Arial"/>
                <a:ea typeface="Arial"/>
                <a:cs typeface="Arial"/>
                <a:sym typeface="Arial"/>
              </a:rPr>
              <a:t>Random Guess (without duplicates): The algorithm randomly guesses numbers, ensuring no duplicates.</a:t>
            </a:r>
            <a:endParaRPr sz="922">
              <a:solidFill>
                <a:srgbClr val="000000"/>
              </a:solidFill>
              <a:latin typeface="Arial"/>
              <a:ea typeface="Arial"/>
              <a:cs typeface="Arial"/>
              <a:sym typeface="Arial"/>
            </a:endParaRPr>
          </a:p>
          <a:p>
            <a:pPr indent="0" lvl="0" marL="0" rtl="0" algn="l">
              <a:lnSpc>
                <a:spcPct val="95000"/>
              </a:lnSpc>
              <a:spcBef>
                <a:spcPts val="0"/>
              </a:spcBef>
              <a:spcAft>
                <a:spcPts val="0"/>
              </a:spcAft>
              <a:buSzPts val="523"/>
              <a:buNone/>
            </a:pPr>
            <a:r>
              <a:rPr lang="en" sz="922">
                <a:solidFill>
                  <a:srgbClr val="000000"/>
                </a:solidFill>
                <a:latin typeface="Arial"/>
                <a:ea typeface="Arial"/>
                <a:cs typeface="Arial"/>
                <a:sym typeface="Arial"/>
              </a:rPr>
              <a:t>Sequential Search: The algorithm sequentially searches from 1 to 1000 until it finds the target.</a:t>
            </a:r>
            <a:endParaRPr sz="922">
              <a:solidFill>
                <a:srgbClr val="000000"/>
              </a:solidFill>
              <a:latin typeface="Arial"/>
              <a:ea typeface="Arial"/>
              <a:cs typeface="Arial"/>
              <a:sym typeface="Arial"/>
            </a:endParaRPr>
          </a:p>
          <a:p>
            <a:pPr indent="0" lvl="0" marL="0" rtl="0" algn="l">
              <a:lnSpc>
                <a:spcPct val="95000"/>
              </a:lnSpc>
              <a:spcBef>
                <a:spcPts val="0"/>
              </a:spcBef>
              <a:spcAft>
                <a:spcPts val="0"/>
              </a:spcAft>
              <a:buSzPts val="523"/>
              <a:buNone/>
            </a:pPr>
            <a:r>
              <a:rPr lang="en" sz="922">
                <a:solidFill>
                  <a:srgbClr val="000000"/>
                </a:solidFill>
                <a:latin typeface="Arial"/>
                <a:ea typeface="Arial"/>
                <a:cs typeface="Arial"/>
                <a:sym typeface="Arial"/>
              </a:rPr>
              <a:t>Binary Search: The algorithm uses a binary search strategy to find the target number.</a:t>
            </a:r>
            <a:endParaRPr sz="922">
              <a:solidFill>
                <a:srgbClr val="000000"/>
              </a:solidFill>
              <a:latin typeface="Arial"/>
              <a:ea typeface="Arial"/>
              <a:cs typeface="Arial"/>
              <a:sym typeface="Arial"/>
            </a:endParaRPr>
          </a:p>
          <a:p>
            <a:pPr indent="0" lvl="0" marL="0" rtl="0" algn="l">
              <a:lnSpc>
                <a:spcPct val="95000"/>
              </a:lnSpc>
              <a:spcBef>
                <a:spcPts val="0"/>
              </a:spcBef>
              <a:spcAft>
                <a:spcPts val="0"/>
              </a:spcAft>
              <a:buSzPts val="523"/>
              <a:buNone/>
            </a:pPr>
            <a:r>
              <a:t/>
            </a:r>
            <a:endParaRPr sz="922">
              <a:solidFill>
                <a:srgbClr val="000000"/>
              </a:solidFill>
              <a:latin typeface="Arial"/>
              <a:ea typeface="Arial"/>
              <a:cs typeface="Arial"/>
              <a:sym typeface="Arial"/>
            </a:endParaRPr>
          </a:p>
          <a:p>
            <a:pPr indent="0" lvl="0" marL="0" rtl="0" algn="l">
              <a:lnSpc>
                <a:spcPct val="95000"/>
              </a:lnSpc>
              <a:spcBef>
                <a:spcPts val="0"/>
              </a:spcBef>
              <a:spcAft>
                <a:spcPts val="0"/>
              </a:spcAft>
              <a:buSzPts val="523"/>
              <a:buNone/>
            </a:pPr>
            <a:r>
              <a:rPr b="1" lang="en" sz="922">
                <a:solidFill>
                  <a:srgbClr val="000000"/>
                </a:solidFill>
                <a:latin typeface="Arial"/>
                <a:ea typeface="Arial"/>
                <a:cs typeface="Arial"/>
                <a:sym typeface="Arial"/>
              </a:rPr>
              <a:t>Performance Metrics</a:t>
            </a:r>
            <a:endParaRPr b="1" sz="922">
              <a:solidFill>
                <a:srgbClr val="000000"/>
              </a:solidFill>
              <a:latin typeface="Arial"/>
              <a:ea typeface="Arial"/>
              <a:cs typeface="Arial"/>
              <a:sym typeface="Arial"/>
            </a:endParaRPr>
          </a:p>
          <a:p>
            <a:pPr indent="0" lvl="0" marL="0" rtl="0" algn="l">
              <a:lnSpc>
                <a:spcPct val="95000"/>
              </a:lnSpc>
              <a:spcBef>
                <a:spcPts val="0"/>
              </a:spcBef>
              <a:spcAft>
                <a:spcPts val="0"/>
              </a:spcAft>
              <a:buSzPts val="523"/>
              <a:buNone/>
            </a:pPr>
            <a:r>
              <a:rPr lang="en" sz="922">
                <a:solidFill>
                  <a:srgbClr val="000000"/>
                </a:solidFill>
                <a:latin typeface="Arial"/>
                <a:ea typeface="Arial"/>
                <a:cs typeface="Arial"/>
                <a:sym typeface="Arial"/>
              </a:rPr>
              <a:t>Each algorithm will have a counter to track the number of guesses made.</a:t>
            </a:r>
            <a:endParaRPr sz="922">
              <a:solidFill>
                <a:srgbClr val="000000"/>
              </a:solidFill>
              <a:latin typeface="Arial"/>
              <a:ea typeface="Arial"/>
              <a:cs typeface="Arial"/>
              <a:sym typeface="Arial"/>
            </a:endParaRPr>
          </a:p>
          <a:p>
            <a:pPr indent="0" lvl="0" marL="0" rtl="0" algn="l">
              <a:lnSpc>
                <a:spcPct val="95000"/>
              </a:lnSpc>
              <a:spcBef>
                <a:spcPts val="0"/>
              </a:spcBef>
              <a:spcAft>
                <a:spcPts val="0"/>
              </a:spcAft>
              <a:buSzPts val="523"/>
              <a:buNone/>
            </a:pPr>
            <a:r>
              <a:rPr lang="en" sz="922">
                <a:solidFill>
                  <a:srgbClr val="000000"/>
                </a:solidFill>
                <a:latin typeface="Arial"/>
                <a:ea typeface="Arial"/>
                <a:cs typeface="Arial"/>
                <a:sym typeface="Arial"/>
              </a:rPr>
              <a:t>The game will compare the performance of each algorithm based on the number of guesses.</a:t>
            </a:r>
            <a:endParaRPr sz="922">
              <a:solidFill>
                <a:srgbClr val="000000"/>
              </a:solidFill>
              <a:latin typeface="Arial"/>
              <a:ea typeface="Arial"/>
              <a:cs typeface="Arial"/>
              <a:sym typeface="Arial"/>
            </a:endParaRPr>
          </a:p>
          <a:p>
            <a:pPr indent="0" lvl="0" marL="0" rtl="0" algn="l">
              <a:lnSpc>
                <a:spcPct val="95000"/>
              </a:lnSpc>
              <a:spcBef>
                <a:spcPts val="0"/>
              </a:spcBef>
              <a:spcAft>
                <a:spcPts val="0"/>
              </a:spcAft>
              <a:buSzPts val="523"/>
              <a:buNone/>
            </a:pPr>
            <a:r>
              <a:t/>
            </a:r>
            <a:endParaRPr sz="922">
              <a:solidFill>
                <a:srgbClr val="000000"/>
              </a:solidFill>
              <a:latin typeface="Arial"/>
              <a:ea typeface="Arial"/>
              <a:cs typeface="Arial"/>
              <a:sym typeface="Arial"/>
            </a:endParaRPr>
          </a:p>
          <a:p>
            <a:pPr indent="0" lvl="0" marL="0" rtl="0" algn="l">
              <a:lnSpc>
                <a:spcPct val="95000"/>
              </a:lnSpc>
              <a:spcBef>
                <a:spcPts val="0"/>
              </a:spcBef>
              <a:spcAft>
                <a:spcPts val="0"/>
              </a:spcAft>
              <a:buSzPts val="523"/>
              <a:buNone/>
            </a:pPr>
            <a:r>
              <a:rPr b="1" lang="en" sz="922">
                <a:solidFill>
                  <a:srgbClr val="000000"/>
                </a:solidFill>
                <a:latin typeface="Arial"/>
                <a:ea typeface="Arial"/>
                <a:cs typeface="Arial"/>
                <a:sym typeface="Arial"/>
              </a:rPr>
              <a:t>Technical Requirements</a:t>
            </a:r>
            <a:endParaRPr b="1" sz="922">
              <a:solidFill>
                <a:srgbClr val="000000"/>
              </a:solidFill>
              <a:latin typeface="Arial"/>
              <a:ea typeface="Arial"/>
              <a:cs typeface="Arial"/>
              <a:sym typeface="Arial"/>
            </a:endParaRPr>
          </a:p>
          <a:p>
            <a:pPr indent="0" lvl="0" marL="0" rtl="0" algn="l">
              <a:lnSpc>
                <a:spcPct val="95000"/>
              </a:lnSpc>
              <a:spcBef>
                <a:spcPts val="0"/>
              </a:spcBef>
              <a:spcAft>
                <a:spcPts val="0"/>
              </a:spcAft>
              <a:buSzPts val="523"/>
              <a:buNone/>
            </a:pPr>
            <a:r>
              <a:rPr lang="en" sz="922">
                <a:solidFill>
                  <a:srgbClr val="000000"/>
                </a:solidFill>
                <a:latin typeface="Arial"/>
                <a:ea typeface="Arial"/>
                <a:cs typeface="Arial"/>
                <a:sym typeface="Arial"/>
              </a:rPr>
              <a:t>Java Development Kit (JDK) for development and testing.</a:t>
            </a:r>
            <a:endParaRPr sz="922">
              <a:solidFill>
                <a:srgbClr val="000000"/>
              </a:solidFill>
              <a:latin typeface="Arial"/>
              <a:ea typeface="Arial"/>
              <a:cs typeface="Arial"/>
              <a:sym typeface="Arial"/>
            </a:endParaRPr>
          </a:p>
          <a:p>
            <a:pPr indent="0" lvl="0" marL="0" rtl="0" algn="l">
              <a:lnSpc>
                <a:spcPct val="95000"/>
              </a:lnSpc>
              <a:spcBef>
                <a:spcPts val="0"/>
              </a:spcBef>
              <a:spcAft>
                <a:spcPts val="0"/>
              </a:spcAft>
              <a:buSzPts val="523"/>
              <a:buNone/>
            </a:pPr>
            <a:r>
              <a:rPr lang="en" sz="922">
                <a:solidFill>
                  <a:srgbClr val="000000"/>
                </a:solidFill>
                <a:latin typeface="Arial"/>
                <a:ea typeface="Arial"/>
                <a:cs typeface="Arial"/>
                <a:sym typeface="Arial"/>
              </a:rPr>
              <a:t>Standard Java libraries only (e.g., java.util).</a:t>
            </a:r>
            <a:endParaRPr sz="922">
              <a:solidFill>
                <a:srgbClr val="000000"/>
              </a:solidFill>
              <a:latin typeface="Arial"/>
              <a:ea typeface="Arial"/>
              <a:cs typeface="Arial"/>
              <a:sym typeface="Arial"/>
            </a:endParaRPr>
          </a:p>
          <a:p>
            <a:pPr indent="0" lvl="0" marL="0" rtl="0" algn="l">
              <a:lnSpc>
                <a:spcPct val="95000"/>
              </a:lnSpc>
              <a:spcBef>
                <a:spcPts val="0"/>
              </a:spcBef>
              <a:spcAft>
                <a:spcPts val="1200"/>
              </a:spcAft>
              <a:buSzPts val="523"/>
              <a:buNone/>
            </a:pPr>
            <a:r>
              <a:t/>
            </a:r>
            <a:endParaRPr sz="617"/>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idx="1" type="body"/>
          </p:nvPr>
        </p:nvSpPr>
        <p:spPr>
          <a:xfrm>
            <a:off x="727650" y="13467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900">
                <a:solidFill>
                  <a:srgbClr val="000000"/>
                </a:solidFill>
                <a:latin typeface="Arial"/>
                <a:ea typeface="Arial"/>
                <a:cs typeface="Arial"/>
                <a:sym typeface="Arial"/>
              </a:rPr>
              <a:t>Development Timeline</a:t>
            </a:r>
            <a:endParaRPr b="1" sz="900">
              <a:solidFill>
                <a:srgbClr val="000000"/>
              </a:solidFill>
              <a:latin typeface="Arial"/>
              <a:ea typeface="Arial"/>
              <a:cs typeface="Arial"/>
              <a:sym typeface="Arial"/>
            </a:endParaRPr>
          </a:p>
          <a:p>
            <a:pPr indent="0" lvl="0" marL="0" rtl="0" algn="l">
              <a:spcBef>
                <a:spcPts val="0"/>
              </a:spcBef>
              <a:spcAft>
                <a:spcPts val="0"/>
              </a:spcAft>
              <a:buNone/>
            </a:pPr>
            <a:r>
              <a:rPr lang="en" sz="900">
                <a:solidFill>
                  <a:srgbClr val="000000"/>
                </a:solidFill>
                <a:latin typeface="Arial"/>
                <a:ea typeface="Arial"/>
                <a:cs typeface="Arial"/>
                <a:sym typeface="Arial"/>
              </a:rPr>
              <a:t>Start Date: January 24th</a:t>
            </a:r>
            <a:endParaRPr sz="900">
              <a:solidFill>
                <a:srgbClr val="000000"/>
              </a:solidFill>
              <a:latin typeface="Arial"/>
              <a:ea typeface="Arial"/>
              <a:cs typeface="Arial"/>
              <a:sym typeface="Arial"/>
            </a:endParaRPr>
          </a:p>
          <a:p>
            <a:pPr indent="0" lvl="0" marL="0" rtl="0" algn="l">
              <a:spcBef>
                <a:spcPts val="0"/>
              </a:spcBef>
              <a:spcAft>
                <a:spcPts val="0"/>
              </a:spcAft>
              <a:buNone/>
            </a:pPr>
            <a:r>
              <a:rPr lang="en" sz="900">
                <a:solidFill>
                  <a:srgbClr val="000000"/>
                </a:solidFill>
                <a:latin typeface="Arial"/>
                <a:ea typeface="Arial"/>
                <a:cs typeface="Arial"/>
                <a:sym typeface="Arial"/>
              </a:rPr>
              <a:t>End Date: February 4th</a:t>
            </a:r>
            <a:endParaRPr sz="900">
              <a:solidFill>
                <a:srgbClr val="000000"/>
              </a:solidFill>
              <a:latin typeface="Arial"/>
              <a:ea typeface="Arial"/>
              <a:cs typeface="Arial"/>
              <a:sym typeface="Arial"/>
            </a:endParaRPr>
          </a:p>
          <a:p>
            <a:pPr indent="0" lvl="0" marL="0" rtl="0" algn="l">
              <a:spcBef>
                <a:spcPts val="0"/>
              </a:spcBef>
              <a:spcAft>
                <a:spcPts val="0"/>
              </a:spcAft>
              <a:buNone/>
            </a:pPr>
            <a:r>
              <a:rPr lang="en" sz="900">
                <a:solidFill>
                  <a:srgbClr val="000000"/>
                </a:solidFill>
                <a:latin typeface="Arial"/>
                <a:ea typeface="Arial"/>
                <a:cs typeface="Arial"/>
                <a:sym typeface="Arial"/>
              </a:rPr>
              <a:t>Detailed timeline and task breakdown as per the project scheduling.</a:t>
            </a:r>
            <a:endParaRPr sz="900">
              <a:solidFill>
                <a:srgbClr val="000000"/>
              </a:solidFill>
              <a:latin typeface="Arial"/>
              <a:ea typeface="Arial"/>
              <a:cs typeface="Arial"/>
              <a:sym typeface="Arial"/>
            </a:endParaRPr>
          </a:p>
          <a:p>
            <a:pPr indent="0" lvl="0" marL="0" rtl="0" algn="l">
              <a:spcBef>
                <a:spcPts val="0"/>
              </a:spcBef>
              <a:spcAft>
                <a:spcPts val="0"/>
              </a:spcAft>
              <a:buNone/>
            </a:pPr>
            <a:r>
              <a:t/>
            </a:r>
            <a:endParaRPr sz="900">
              <a:solidFill>
                <a:srgbClr val="000000"/>
              </a:solidFill>
              <a:latin typeface="Arial"/>
              <a:ea typeface="Arial"/>
              <a:cs typeface="Arial"/>
              <a:sym typeface="Arial"/>
            </a:endParaRPr>
          </a:p>
          <a:p>
            <a:pPr indent="0" lvl="0" marL="0" rtl="0" algn="l">
              <a:spcBef>
                <a:spcPts val="0"/>
              </a:spcBef>
              <a:spcAft>
                <a:spcPts val="0"/>
              </a:spcAft>
              <a:buNone/>
            </a:pPr>
            <a:r>
              <a:rPr b="1" lang="en" sz="900">
                <a:solidFill>
                  <a:srgbClr val="000000"/>
                </a:solidFill>
                <a:latin typeface="Arial"/>
                <a:ea typeface="Arial"/>
                <a:cs typeface="Arial"/>
                <a:sym typeface="Arial"/>
              </a:rPr>
              <a:t>Testing and Validation</a:t>
            </a:r>
            <a:endParaRPr b="1" sz="900">
              <a:solidFill>
                <a:srgbClr val="000000"/>
              </a:solidFill>
              <a:latin typeface="Arial"/>
              <a:ea typeface="Arial"/>
              <a:cs typeface="Arial"/>
              <a:sym typeface="Arial"/>
            </a:endParaRPr>
          </a:p>
          <a:p>
            <a:pPr indent="0" lvl="0" marL="0" rtl="0" algn="l">
              <a:spcBef>
                <a:spcPts val="0"/>
              </a:spcBef>
              <a:spcAft>
                <a:spcPts val="0"/>
              </a:spcAft>
              <a:buNone/>
            </a:pPr>
            <a:r>
              <a:rPr lang="en" sz="900">
                <a:solidFill>
                  <a:srgbClr val="000000"/>
                </a:solidFill>
                <a:latin typeface="Arial"/>
                <a:ea typeface="Arial"/>
                <a:cs typeface="Arial"/>
                <a:sym typeface="Arial"/>
              </a:rPr>
              <a:t>Each algorithm will be tested for accuracy and efficiency.</a:t>
            </a:r>
            <a:endParaRPr sz="900">
              <a:solidFill>
                <a:srgbClr val="000000"/>
              </a:solidFill>
              <a:latin typeface="Arial"/>
              <a:ea typeface="Arial"/>
              <a:cs typeface="Arial"/>
              <a:sym typeface="Arial"/>
            </a:endParaRPr>
          </a:p>
          <a:p>
            <a:pPr indent="0" lvl="0" marL="0" rtl="0" algn="l">
              <a:spcBef>
                <a:spcPts val="0"/>
              </a:spcBef>
              <a:spcAft>
                <a:spcPts val="0"/>
              </a:spcAft>
              <a:buNone/>
            </a:pPr>
            <a:r>
              <a:rPr lang="en" sz="900">
                <a:solidFill>
                  <a:srgbClr val="000000"/>
                </a:solidFill>
                <a:latin typeface="Arial"/>
                <a:ea typeface="Arial"/>
                <a:cs typeface="Arial"/>
                <a:sym typeface="Arial"/>
              </a:rPr>
              <a:t>The game will be tested in both auto-mode and manual mode for functionality.</a:t>
            </a:r>
            <a:endParaRPr sz="900">
              <a:solidFill>
                <a:srgbClr val="000000"/>
              </a:solidFill>
              <a:latin typeface="Arial"/>
              <a:ea typeface="Arial"/>
              <a:cs typeface="Arial"/>
              <a:sym typeface="Arial"/>
            </a:endParaRPr>
          </a:p>
          <a:p>
            <a:pPr indent="0" lvl="0" marL="0" rtl="0" algn="l">
              <a:spcBef>
                <a:spcPts val="0"/>
              </a:spcBef>
              <a:spcAft>
                <a:spcPts val="0"/>
              </a:spcAft>
              <a:buNone/>
            </a:pPr>
            <a:r>
              <a:t/>
            </a:r>
            <a:endParaRPr sz="900">
              <a:solidFill>
                <a:srgbClr val="000000"/>
              </a:solidFill>
              <a:latin typeface="Arial"/>
              <a:ea typeface="Arial"/>
              <a:cs typeface="Arial"/>
              <a:sym typeface="Arial"/>
            </a:endParaRPr>
          </a:p>
          <a:p>
            <a:pPr indent="0" lvl="0" marL="0" rtl="0" algn="l">
              <a:spcBef>
                <a:spcPts val="0"/>
              </a:spcBef>
              <a:spcAft>
                <a:spcPts val="0"/>
              </a:spcAft>
              <a:buNone/>
            </a:pPr>
            <a:r>
              <a:rPr b="1" lang="en" sz="900">
                <a:solidFill>
                  <a:srgbClr val="000000"/>
                </a:solidFill>
                <a:latin typeface="Arial"/>
                <a:ea typeface="Arial"/>
                <a:cs typeface="Arial"/>
                <a:sym typeface="Arial"/>
              </a:rPr>
              <a:t>Documentation</a:t>
            </a:r>
            <a:endParaRPr b="1" sz="900">
              <a:solidFill>
                <a:srgbClr val="000000"/>
              </a:solidFill>
              <a:latin typeface="Arial"/>
              <a:ea typeface="Arial"/>
              <a:cs typeface="Arial"/>
              <a:sym typeface="Arial"/>
            </a:endParaRPr>
          </a:p>
          <a:p>
            <a:pPr indent="0" lvl="0" marL="0" rtl="0" algn="l">
              <a:spcBef>
                <a:spcPts val="0"/>
              </a:spcBef>
              <a:spcAft>
                <a:spcPts val="0"/>
              </a:spcAft>
              <a:buNone/>
            </a:pPr>
            <a:r>
              <a:rPr lang="en" sz="900">
                <a:solidFill>
                  <a:srgbClr val="000000"/>
                </a:solidFill>
                <a:latin typeface="Arial"/>
                <a:ea typeface="Arial"/>
                <a:cs typeface="Arial"/>
                <a:sym typeface="Arial"/>
              </a:rPr>
              <a:t>Code documentation for maintainability and clarity.</a:t>
            </a:r>
            <a:endParaRPr sz="900">
              <a:solidFill>
                <a:srgbClr val="000000"/>
              </a:solidFill>
              <a:latin typeface="Arial"/>
              <a:ea typeface="Arial"/>
              <a:cs typeface="Arial"/>
              <a:sym typeface="Arial"/>
            </a:endParaRPr>
          </a:p>
          <a:p>
            <a:pPr indent="0" lvl="0" marL="0" rtl="0" algn="l">
              <a:spcBef>
                <a:spcPts val="0"/>
              </a:spcBef>
              <a:spcAft>
                <a:spcPts val="0"/>
              </a:spcAft>
              <a:buNone/>
            </a:pPr>
            <a:r>
              <a:rPr lang="en" sz="900">
                <a:solidFill>
                  <a:srgbClr val="000000"/>
                </a:solidFill>
                <a:latin typeface="Arial"/>
                <a:ea typeface="Arial"/>
                <a:cs typeface="Arial"/>
                <a:sym typeface="Arial"/>
              </a:rPr>
              <a:t>Final presentation detailing the development process, algorithm comparison, and learnings.</a:t>
            </a:r>
            <a:endParaRPr sz="9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 Lo Game Design Document</a:t>
            </a:r>
            <a:endParaRPr/>
          </a:p>
        </p:txBody>
      </p:sp>
      <p:sp>
        <p:nvSpPr>
          <p:cNvPr id="116" name="Google Shape;116;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100">
                <a:solidFill>
                  <a:srgbClr val="000000"/>
                </a:solidFill>
                <a:latin typeface="Arial"/>
                <a:ea typeface="Arial"/>
                <a:cs typeface="Arial"/>
                <a:sym typeface="Arial"/>
              </a:rPr>
              <a:t>The Hi Lo game challenges players to guess a target number between 1 and 1000 using various algorithms. The game offers both an automatic mode, where the target number is randomly generated, and a manual mode, where the player chooses the target number.</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en" sz="1100">
                <a:solidFill>
                  <a:srgbClr val="000000"/>
                </a:solidFill>
                <a:latin typeface="Arial"/>
                <a:ea typeface="Arial"/>
                <a:cs typeface="Arial"/>
                <a:sym typeface="Arial"/>
              </a:rPr>
              <a:t>Architectural Overview</a:t>
            </a:r>
            <a:endParaRPr b="1"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The game is structured into several key components:</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Main Control Unit: Manages game flow and user interactions.</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Algorithm Module: Contains implementations of the four guessing algorithms.</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User Interface: Console-based interface for player interactions.</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Performance Analyzer: Tracks and compares the performance of algorithms.</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en" sz="1100">
                <a:solidFill>
                  <a:srgbClr val="000000"/>
                </a:solidFill>
                <a:latin typeface="Arial"/>
                <a:ea typeface="Arial"/>
                <a:cs typeface="Arial"/>
                <a:sym typeface="Arial"/>
              </a:rPr>
              <a:t>Technical Considerations</a:t>
            </a:r>
            <a:endParaRPr b="1"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Language: Java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Data Structures: Utilization of basic data structures like arrays and sets (for storing guessed numbers).</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Error Handling: Implement error handling for user inputs.</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Modularity: Code organized into methods and classes for readability and maintainability.</a:t>
            </a:r>
            <a:endParaRPr sz="110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Component Design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2" name="Google Shape;122;p19"/>
          <p:cNvSpPr txBox="1"/>
          <p:nvPr>
            <p:ph idx="1" type="body"/>
          </p:nvPr>
        </p:nvSpPr>
        <p:spPr>
          <a:xfrm>
            <a:off x="729450" y="1853850"/>
            <a:ext cx="7688700" cy="3045600"/>
          </a:xfrm>
          <a:prstGeom prst="rect">
            <a:avLst/>
          </a:prstGeom>
        </p:spPr>
        <p:txBody>
          <a:bodyPr anchorCtr="0" anchor="t" bIns="91425" lIns="91425" spcFirstLastPara="1" rIns="91425" wrap="square" tIns="91425">
            <a:normAutofit fontScale="62500" lnSpcReduction="20000"/>
          </a:bodyPr>
          <a:lstStyle/>
          <a:p>
            <a:pPr indent="-272256" lvl="0" marL="457200" rtl="0" algn="l">
              <a:spcBef>
                <a:spcPts val="0"/>
              </a:spcBef>
              <a:spcAft>
                <a:spcPts val="0"/>
              </a:spcAft>
              <a:buClr>
                <a:srgbClr val="000000"/>
              </a:buClr>
              <a:buSzPct val="100000"/>
              <a:buFont typeface="Arial"/>
              <a:buAutoNum type="arabicPeriod"/>
            </a:pPr>
            <a:r>
              <a:rPr b="1" lang="en" sz="1100">
                <a:solidFill>
                  <a:srgbClr val="000000"/>
                </a:solidFill>
                <a:latin typeface="Arial"/>
                <a:ea typeface="Arial"/>
                <a:cs typeface="Arial"/>
                <a:sym typeface="Arial"/>
              </a:rPr>
              <a:t>Main Control Unit</a:t>
            </a:r>
            <a:endParaRPr b="1" sz="1100">
              <a:solidFill>
                <a:srgbClr val="000000"/>
              </a:solidFill>
              <a:latin typeface="Arial"/>
              <a:ea typeface="Arial"/>
              <a:cs typeface="Arial"/>
              <a:sym typeface="Arial"/>
            </a:endParaRPr>
          </a:p>
          <a:p>
            <a:pPr indent="0" lvl="0" marL="457200" rtl="0" algn="l">
              <a:spcBef>
                <a:spcPts val="0"/>
              </a:spcBef>
              <a:spcAft>
                <a:spcPts val="0"/>
              </a:spcAft>
              <a:buNone/>
            </a:pPr>
            <a:r>
              <a:rPr lang="en" sz="1100">
                <a:solidFill>
                  <a:srgbClr val="000000"/>
                </a:solidFill>
                <a:latin typeface="Arial"/>
                <a:ea typeface="Arial"/>
                <a:cs typeface="Arial"/>
                <a:sym typeface="Arial"/>
              </a:rPr>
              <a:t>Handles the initial user input to select the game mode.</a:t>
            </a:r>
            <a:endParaRPr sz="1100">
              <a:solidFill>
                <a:srgbClr val="000000"/>
              </a:solidFill>
              <a:latin typeface="Arial"/>
              <a:ea typeface="Arial"/>
              <a:cs typeface="Arial"/>
              <a:sym typeface="Arial"/>
            </a:endParaRPr>
          </a:p>
          <a:p>
            <a:pPr indent="0" lvl="0" marL="457200" rtl="0" algn="l">
              <a:spcBef>
                <a:spcPts val="0"/>
              </a:spcBef>
              <a:spcAft>
                <a:spcPts val="0"/>
              </a:spcAft>
              <a:buNone/>
            </a:pPr>
            <a:r>
              <a:rPr lang="en" sz="1100">
                <a:solidFill>
                  <a:srgbClr val="000000"/>
                </a:solidFill>
                <a:latin typeface="Arial"/>
                <a:ea typeface="Arial"/>
                <a:cs typeface="Arial"/>
                <a:sym typeface="Arial"/>
              </a:rPr>
              <a:t>Initiates the target number generation or user input process.</a:t>
            </a:r>
            <a:endParaRPr sz="1100">
              <a:solidFill>
                <a:srgbClr val="000000"/>
              </a:solidFill>
              <a:latin typeface="Arial"/>
              <a:ea typeface="Arial"/>
              <a:cs typeface="Arial"/>
              <a:sym typeface="Arial"/>
            </a:endParaRPr>
          </a:p>
          <a:p>
            <a:pPr indent="0" lvl="0" marL="457200" rtl="0" algn="l">
              <a:spcBef>
                <a:spcPts val="0"/>
              </a:spcBef>
              <a:spcAft>
                <a:spcPts val="0"/>
              </a:spcAft>
              <a:buNone/>
            </a:pPr>
            <a:r>
              <a:rPr lang="en" sz="1100">
                <a:solidFill>
                  <a:srgbClr val="000000"/>
                </a:solidFill>
                <a:latin typeface="Arial"/>
                <a:ea typeface="Arial"/>
                <a:cs typeface="Arial"/>
                <a:sym typeface="Arial"/>
              </a:rPr>
              <a:t>Coordinates the running of different algorithms.</a:t>
            </a:r>
            <a:endParaRPr sz="1100">
              <a:solidFill>
                <a:srgbClr val="000000"/>
              </a:solidFill>
              <a:latin typeface="Arial"/>
              <a:ea typeface="Arial"/>
              <a:cs typeface="Arial"/>
              <a:sym typeface="Arial"/>
            </a:endParaRPr>
          </a:p>
          <a:p>
            <a:pPr indent="0" lvl="0" marL="457200" rtl="0" algn="l">
              <a:spcBef>
                <a:spcPts val="0"/>
              </a:spcBef>
              <a:spcAft>
                <a:spcPts val="0"/>
              </a:spcAft>
              <a:buNone/>
            </a:pPr>
            <a:r>
              <a:rPr lang="en" sz="1100">
                <a:solidFill>
                  <a:srgbClr val="000000"/>
                </a:solidFill>
                <a:latin typeface="Arial"/>
                <a:ea typeface="Arial"/>
                <a:cs typeface="Arial"/>
                <a:sym typeface="Arial"/>
              </a:rPr>
              <a:t>Collects results from each algorithm and sends them to the Performance Analyzer.</a:t>
            </a:r>
            <a:endParaRPr sz="1100">
              <a:solidFill>
                <a:srgbClr val="000000"/>
              </a:solidFill>
              <a:latin typeface="Arial"/>
              <a:ea typeface="Arial"/>
              <a:cs typeface="Arial"/>
              <a:sym typeface="Arial"/>
            </a:endParaRPr>
          </a:p>
          <a:p>
            <a:pPr indent="0" lvl="0" marL="457200" rtl="0" algn="l">
              <a:spcBef>
                <a:spcPts val="0"/>
              </a:spcBef>
              <a:spcAft>
                <a:spcPts val="0"/>
              </a:spcAft>
              <a:buNone/>
            </a:pPr>
            <a:r>
              <a:t/>
            </a:r>
            <a:endParaRPr sz="1100">
              <a:solidFill>
                <a:srgbClr val="000000"/>
              </a:solidFill>
              <a:latin typeface="Arial"/>
              <a:ea typeface="Arial"/>
              <a:cs typeface="Arial"/>
              <a:sym typeface="Arial"/>
            </a:endParaRPr>
          </a:p>
          <a:p>
            <a:pPr indent="-272256" lvl="0" marL="457200" rtl="0" algn="l">
              <a:spcBef>
                <a:spcPts val="0"/>
              </a:spcBef>
              <a:spcAft>
                <a:spcPts val="0"/>
              </a:spcAft>
              <a:buClr>
                <a:srgbClr val="000000"/>
              </a:buClr>
              <a:buSzPct val="100000"/>
              <a:buFont typeface="Arial"/>
              <a:buAutoNum type="arabicPeriod"/>
            </a:pPr>
            <a:r>
              <a:rPr b="1" lang="en" sz="1100">
                <a:solidFill>
                  <a:srgbClr val="000000"/>
                </a:solidFill>
                <a:latin typeface="Arial"/>
                <a:ea typeface="Arial"/>
                <a:cs typeface="Arial"/>
                <a:sym typeface="Arial"/>
              </a:rPr>
              <a:t>Algorithm Module</a:t>
            </a:r>
            <a:endParaRPr b="1" sz="1100">
              <a:solidFill>
                <a:srgbClr val="000000"/>
              </a:solidFill>
              <a:latin typeface="Arial"/>
              <a:ea typeface="Arial"/>
              <a:cs typeface="Arial"/>
              <a:sym typeface="Arial"/>
            </a:endParaRPr>
          </a:p>
          <a:p>
            <a:pPr indent="0" lvl="0" marL="457200" rtl="0" algn="l">
              <a:spcBef>
                <a:spcPts val="0"/>
              </a:spcBef>
              <a:spcAft>
                <a:spcPts val="0"/>
              </a:spcAft>
              <a:buNone/>
            </a:pPr>
            <a:r>
              <a:rPr lang="en" sz="1100">
                <a:solidFill>
                  <a:srgbClr val="000000"/>
                </a:solidFill>
                <a:latin typeface="Arial"/>
                <a:ea typeface="Arial"/>
                <a:cs typeface="Arial"/>
                <a:sym typeface="Arial"/>
              </a:rPr>
              <a:t>This module includes four distinct algorithms:</a:t>
            </a:r>
            <a:endParaRPr sz="1100">
              <a:solidFill>
                <a:srgbClr val="000000"/>
              </a:solidFill>
              <a:latin typeface="Arial"/>
              <a:ea typeface="Arial"/>
              <a:cs typeface="Arial"/>
              <a:sym typeface="Arial"/>
            </a:endParaRPr>
          </a:p>
          <a:p>
            <a:pPr indent="0" lvl="0" marL="457200" rtl="0" algn="l">
              <a:spcBef>
                <a:spcPts val="0"/>
              </a:spcBef>
              <a:spcAft>
                <a:spcPts val="0"/>
              </a:spcAft>
              <a:buNone/>
            </a:pPr>
            <a:r>
              <a:rPr lang="en" sz="1100" u="sng">
                <a:solidFill>
                  <a:srgbClr val="000000"/>
                </a:solidFill>
                <a:latin typeface="Arial"/>
                <a:ea typeface="Arial"/>
                <a:cs typeface="Arial"/>
                <a:sym typeface="Arial"/>
              </a:rPr>
              <a:t>Random Guess (with duplicates)</a:t>
            </a:r>
            <a:endParaRPr sz="1100" u="sng">
              <a:solidFill>
                <a:srgbClr val="000000"/>
              </a:solidFill>
              <a:latin typeface="Arial"/>
              <a:ea typeface="Arial"/>
              <a:cs typeface="Arial"/>
              <a:sym typeface="Arial"/>
            </a:endParaRPr>
          </a:p>
          <a:p>
            <a:pPr indent="0" lvl="0" marL="457200" rtl="0" algn="l">
              <a:spcBef>
                <a:spcPts val="0"/>
              </a:spcBef>
              <a:spcAft>
                <a:spcPts val="0"/>
              </a:spcAft>
              <a:buNone/>
            </a:pPr>
            <a:r>
              <a:rPr lang="en" sz="1100">
                <a:solidFill>
                  <a:srgbClr val="000000"/>
                </a:solidFill>
                <a:latin typeface="Arial"/>
                <a:ea typeface="Arial"/>
                <a:cs typeface="Arial"/>
                <a:sym typeface="Arial"/>
              </a:rPr>
              <a:t>Generates random guesses, allowing duplicates.</a:t>
            </a:r>
            <a:endParaRPr sz="1100">
              <a:solidFill>
                <a:srgbClr val="000000"/>
              </a:solidFill>
              <a:latin typeface="Arial"/>
              <a:ea typeface="Arial"/>
              <a:cs typeface="Arial"/>
              <a:sym typeface="Arial"/>
            </a:endParaRPr>
          </a:p>
          <a:p>
            <a:pPr indent="0" lvl="0" marL="457200" rtl="0" algn="l">
              <a:spcBef>
                <a:spcPts val="0"/>
              </a:spcBef>
              <a:spcAft>
                <a:spcPts val="0"/>
              </a:spcAft>
              <a:buNone/>
            </a:pPr>
            <a:r>
              <a:rPr lang="en" sz="1100" u="sng">
                <a:solidFill>
                  <a:srgbClr val="000000"/>
                </a:solidFill>
                <a:latin typeface="Arial"/>
                <a:ea typeface="Arial"/>
                <a:cs typeface="Arial"/>
                <a:sym typeface="Arial"/>
              </a:rPr>
              <a:t>Random Guess (without duplicates)</a:t>
            </a:r>
            <a:endParaRPr sz="1100" u="sng">
              <a:solidFill>
                <a:srgbClr val="000000"/>
              </a:solidFill>
              <a:latin typeface="Arial"/>
              <a:ea typeface="Arial"/>
              <a:cs typeface="Arial"/>
              <a:sym typeface="Arial"/>
            </a:endParaRPr>
          </a:p>
          <a:p>
            <a:pPr indent="0" lvl="0" marL="457200" rtl="0" algn="l">
              <a:spcBef>
                <a:spcPts val="0"/>
              </a:spcBef>
              <a:spcAft>
                <a:spcPts val="0"/>
              </a:spcAft>
              <a:buNone/>
            </a:pPr>
            <a:r>
              <a:rPr lang="en" sz="1100">
                <a:solidFill>
                  <a:srgbClr val="000000"/>
                </a:solidFill>
                <a:latin typeface="Arial"/>
                <a:ea typeface="Arial"/>
                <a:cs typeface="Arial"/>
                <a:sym typeface="Arial"/>
              </a:rPr>
              <a:t>Generates random guesses, ensuring each guess is unique.</a:t>
            </a:r>
            <a:endParaRPr sz="1100">
              <a:solidFill>
                <a:srgbClr val="000000"/>
              </a:solidFill>
              <a:latin typeface="Arial"/>
              <a:ea typeface="Arial"/>
              <a:cs typeface="Arial"/>
              <a:sym typeface="Arial"/>
            </a:endParaRPr>
          </a:p>
          <a:p>
            <a:pPr indent="0" lvl="0" marL="457200" rtl="0" algn="l">
              <a:spcBef>
                <a:spcPts val="0"/>
              </a:spcBef>
              <a:spcAft>
                <a:spcPts val="0"/>
              </a:spcAft>
              <a:buNone/>
            </a:pPr>
            <a:r>
              <a:rPr lang="en" sz="1100" u="sng">
                <a:solidFill>
                  <a:srgbClr val="000000"/>
                </a:solidFill>
                <a:latin typeface="Arial"/>
                <a:ea typeface="Arial"/>
                <a:cs typeface="Arial"/>
                <a:sym typeface="Arial"/>
              </a:rPr>
              <a:t>Sequential Search</a:t>
            </a:r>
            <a:endParaRPr sz="1100" u="sng">
              <a:solidFill>
                <a:srgbClr val="000000"/>
              </a:solidFill>
              <a:latin typeface="Arial"/>
              <a:ea typeface="Arial"/>
              <a:cs typeface="Arial"/>
              <a:sym typeface="Arial"/>
            </a:endParaRPr>
          </a:p>
          <a:p>
            <a:pPr indent="0" lvl="0" marL="457200" rtl="0" algn="l">
              <a:spcBef>
                <a:spcPts val="0"/>
              </a:spcBef>
              <a:spcAft>
                <a:spcPts val="0"/>
              </a:spcAft>
              <a:buNone/>
            </a:pPr>
            <a:r>
              <a:rPr lang="en" sz="1100">
                <a:solidFill>
                  <a:srgbClr val="000000"/>
                </a:solidFill>
                <a:latin typeface="Arial"/>
                <a:ea typeface="Arial"/>
                <a:cs typeface="Arial"/>
                <a:sym typeface="Arial"/>
              </a:rPr>
              <a:t>Iteratively guesses each number from 1 to 1000.</a:t>
            </a:r>
            <a:endParaRPr sz="1100">
              <a:solidFill>
                <a:srgbClr val="000000"/>
              </a:solidFill>
              <a:latin typeface="Arial"/>
              <a:ea typeface="Arial"/>
              <a:cs typeface="Arial"/>
              <a:sym typeface="Arial"/>
            </a:endParaRPr>
          </a:p>
          <a:p>
            <a:pPr indent="0" lvl="0" marL="457200" rtl="0" algn="l">
              <a:spcBef>
                <a:spcPts val="0"/>
              </a:spcBef>
              <a:spcAft>
                <a:spcPts val="0"/>
              </a:spcAft>
              <a:buNone/>
            </a:pPr>
            <a:r>
              <a:rPr lang="en" sz="1100" u="sng">
                <a:solidFill>
                  <a:srgbClr val="000000"/>
                </a:solidFill>
                <a:latin typeface="Arial"/>
                <a:ea typeface="Arial"/>
                <a:cs typeface="Arial"/>
                <a:sym typeface="Arial"/>
              </a:rPr>
              <a:t>Binary Search</a:t>
            </a:r>
            <a:endParaRPr sz="1100" u="sng">
              <a:solidFill>
                <a:srgbClr val="000000"/>
              </a:solidFill>
              <a:latin typeface="Arial"/>
              <a:ea typeface="Arial"/>
              <a:cs typeface="Arial"/>
              <a:sym typeface="Arial"/>
            </a:endParaRPr>
          </a:p>
          <a:p>
            <a:pPr indent="0" lvl="0" marL="457200" rtl="0" algn="l">
              <a:spcBef>
                <a:spcPts val="0"/>
              </a:spcBef>
              <a:spcAft>
                <a:spcPts val="0"/>
              </a:spcAft>
              <a:buNone/>
            </a:pPr>
            <a:r>
              <a:rPr lang="en" sz="1100">
                <a:solidFill>
                  <a:srgbClr val="000000"/>
                </a:solidFill>
                <a:latin typeface="Arial"/>
                <a:ea typeface="Arial"/>
                <a:cs typeface="Arial"/>
                <a:sym typeface="Arial"/>
              </a:rPr>
              <a:t>Uses a divide-and-conquer approach to guess the number.</a:t>
            </a:r>
            <a:endParaRPr sz="1100">
              <a:solidFill>
                <a:srgbClr val="000000"/>
              </a:solidFill>
              <a:latin typeface="Arial"/>
              <a:ea typeface="Arial"/>
              <a:cs typeface="Arial"/>
              <a:sym typeface="Arial"/>
            </a:endParaRPr>
          </a:p>
          <a:p>
            <a:pPr indent="0" lvl="0" marL="457200" rtl="0" algn="l">
              <a:spcBef>
                <a:spcPts val="0"/>
              </a:spcBef>
              <a:spcAft>
                <a:spcPts val="0"/>
              </a:spcAft>
              <a:buNone/>
            </a:pPr>
            <a:r>
              <a:rPr lang="en" sz="1100">
                <a:solidFill>
                  <a:srgbClr val="000000"/>
                </a:solidFill>
                <a:latin typeface="Arial"/>
                <a:ea typeface="Arial"/>
                <a:cs typeface="Arial"/>
                <a:sym typeface="Arial"/>
              </a:rPr>
              <a:t>Each algorithm is implemented as a separate method with a standardized interface for ease of integration.</a:t>
            </a:r>
            <a:endParaRPr sz="1100">
              <a:solidFill>
                <a:srgbClr val="000000"/>
              </a:solidFill>
              <a:latin typeface="Arial"/>
              <a:ea typeface="Arial"/>
              <a:cs typeface="Arial"/>
              <a:sym typeface="Arial"/>
            </a:endParaRPr>
          </a:p>
          <a:p>
            <a:pPr indent="0" lvl="0" marL="457200" rtl="0" algn="l">
              <a:spcBef>
                <a:spcPts val="0"/>
              </a:spcBef>
              <a:spcAft>
                <a:spcPts val="0"/>
              </a:spcAft>
              <a:buNone/>
            </a:pPr>
            <a:r>
              <a:t/>
            </a:r>
            <a:endParaRPr sz="1100">
              <a:solidFill>
                <a:srgbClr val="000000"/>
              </a:solidFill>
              <a:latin typeface="Arial"/>
              <a:ea typeface="Arial"/>
              <a:cs typeface="Arial"/>
              <a:sym typeface="Arial"/>
            </a:endParaRPr>
          </a:p>
          <a:p>
            <a:pPr indent="-272256" lvl="0" marL="457200" rtl="0" algn="l">
              <a:spcBef>
                <a:spcPts val="0"/>
              </a:spcBef>
              <a:spcAft>
                <a:spcPts val="0"/>
              </a:spcAft>
              <a:buClr>
                <a:srgbClr val="000000"/>
              </a:buClr>
              <a:buSzPct val="100000"/>
              <a:buFont typeface="Arial"/>
              <a:buAutoNum type="arabicPeriod"/>
            </a:pPr>
            <a:r>
              <a:rPr b="1" lang="en" sz="1100">
                <a:solidFill>
                  <a:srgbClr val="000000"/>
                </a:solidFill>
                <a:latin typeface="Arial"/>
                <a:ea typeface="Arial"/>
                <a:cs typeface="Arial"/>
                <a:sym typeface="Arial"/>
              </a:rPr>
              <a:t>User Interface</a:t>
            </a:r>
            <a:endParaRPr b="1" sz="1100">
              <a:solidFill>
                <a:srgbClr val="000000"/>
              </a:solidFill>
              <a:latin typeface="Arial"/>
              <a:ea typeface="Arial"/>
              <a:cs typeface="Arial"/>
              <a:sym typeface="Arial"/>
            </a:endParaRPr>
          </a:p>
          <a:p>
            <a:pPr indent="0" lvl="0" marL="457200" rtl="0" algn="l">
              <a:spcBef>
                <a:spcPts val="0"/>
              </a:spcBef>
              <a:spcAft>
                <a:spcPts val="0"/>
              </a:spcAft>
              <a:buNone/>
            </a:pPr>
            <a:r>
              <a:rPr lang="en" sz="1100">
                <a:solidFill>
                  <a:srgbClr val="000000"/>
                </a:solidFill>
                <a:latin typeface="Arial"/>
                <a:ea typeface="Arial"/>
                <a:cs typeface="Arial"/>
                <a:sym typeface="Arial"/>
              </a:rPr>
              <a:t>Console-based, text-input/output interface.</a:t>
            </a:r>
            <a:endParaRPr sz="1100">
              <a:solidFill>
                <a:srgbClr val="000000"/>
              </a:solidFill>
              <a:latin typeface="Arial"/>
              <a:ea typeface="Arial"/>
              <a:cs typeface="Arial"/>
              <a:sym typeface="Arial"/>
            </a:endParaRPr>
          </a:p>
          <a:p>
            <a:pPr indent="0" lvl="0" marL="457200" rtl="0" algn="l">
              <a:spcBef>
                <a:spcPts val="0"/>
              </a:spcBef>
              <a:spcAft>
                <a:spcPts val="0"/>
              </a:spcAft>
              <a:buNone/>
            </a:pPr>
            <a:r>
              <a:rPr lang="en" sz="1100">
                <a:solidFill>
                  <a:srgbClr val="000000"/>
                </a:solidFill>
                <a:latin typeface="Arial"/>
                <a:ea typeface="Arial"/>
                <a:cs typeface="Arial"/>
                <a:sym typeface="Arial"/>
              </a:rPr>
              <a:t>Displays instructions, options for game modes, and results.</a:t>
            </a:r>
            <a:endParaRPr sz="1100">
              <a:solidFill>
                <a:srgbClr val="000000"/>
              </a:solidFill>
              <a:latin typeface="Arial"/>
              <a:ea typeface="Arial"/>
              <a:cs typeface="Arial"/>
              <a:sym typeface="Arial"/>
            </a:endParaRPr>
          </a:p>
          <a:p>
            <a:pPr indent="0" lvl="0" marL="457200" rtl="0" algn="l">
              <a:spcBef>
                <a:spcPts val="0"/>
              </a:spcBef>
              <a:spcAft>
                <a:spcPts val="0"/>
              </a:spcAft>
              <a:buNone/>
            </a:pPr>
            <a:r>
              <a:rPr lang="en" sz="1100">
                <a:solidFill>
                  <a:srgbClr val="000000"/>
                </a:solidFill>
                <a:latin typeface="Arial"/>
                <a:ea typeface="Arial"/>
                <a:cs typeface="Arial"/>
                <a:sym typeface="Arial"/>
              </a:rPr>
              <a:t>Handles input validation and error messages.</a:t>
            </a:r>
            <a:endParaRPr sz="1100">
              <a:solidFill>
                <a:srgbClr val="000000"/>
              </a:solidFill>
              <a:latin typeface="Arial"/>
              <a:ea typeface="Arial"/>
              <a:cs typeface="Arial"/>
              <a:sym typeface="Arial"/>
            </a:endParaRPr>
          </a:p>
          <a:p>
            <a:pPr indent="0" lvl="0" marL="457200" rtl="0" algn="l">
              <a:spcBef>
                <a:spcPts val="0"/>
              </a:spcBef>
              <a:spcAft>
                <a:spcPts val="0"/>
              </a:spcAft>
              <a:buNone/>
            </a:pPr>
            <a:r>
              <a:t/>
            </a:r>
            <a:endParaRPr sz="1100">
              <a:solidFill>
                <a:srgbClr val="000000"/>
              </a:solidFill>
              <a:latin typeface="Arial"/>
              <a:ea typeface="Arial"/>
              <a:cs typeface="Arial"/>
              <a:sym typeface="Arial"/>
            </a:endParaRPr>
          </a:p>
          <a:p>
            <a:pPr indent="-272256" lvl="0" marL="457200" rtl="0" algn="l">
              <a:spcBef>
                <a:spcPts val="0"/>
              </a:spcBef>
              <a:spcAft>
                <a:spcPts val="0"/>
              </a:spcAft>
              <a:buClr>
                <a:srgbClr val="000000"/>
              </a:buClr>
              <a:buSzPct val="100000"/>
              <a:buFont typeface="Arial"/>
              <a:buAutoNum type="arabicPeriod"/>
            </a:pPr>
            <a:r>
              <a:rPr b="1" lang="en" sz="1100">
                <a:solidFill>
                  <a:srgbClr val="000000"/>
                </a:solidFill>
                <a:latin typeface="Arial"/>
                <a:ea typeface="Arial"/>
                <a:cs typeface="Arial"/>
                <a:sym typeface="Arial"/>
              </a:rPr>
              <a:t>Performance Analyzer</a:t>
            </a:r>
            <a:endParaRPr b="1" sz="1100">
              <a:solidFill>
                <a:srgbClr val="000000"/>
              </a:solidFill>
              <a:latin typeface="Arial"/>
              <a:ea typeface="Arial"/>
              <a:cs typeface="Arial"/>
              <a:sym typeface="Arial"/>
            </a:endParaRPr>
          </a:p>
          <a:p>
            <a:pPr indent="0" lvl="0" marL="457200" rtl="0" algn="l">
              <a:spcBef>
                <a:spcPts val="0"/>
              </a:spcBef>
              <a:spcAft>
                <a:spcPts val="0"/>
              </a:spcAft>
              <a:buNone/>
            </a:pPr>
            <a:r>
              <a:rPr lang="en" sz="1100">
                <a:solidFill>
                  <a:srgbClr val="000000"/>
                </a:solidFill>
                <a:latin typeface="Arial"/>
                <a:ea typeface="Arial"/>
                <a:cs typeface="Arial"/>
                <a:sym typeface="Arial"/>
              </a:rPr>
              <a:t>Receives the number of guesses from each algorithm.</a:t>
            </a:r>
            <a:endParaRPr sz="1100">
              <a:solidFill>
                <a:srgbClr val="000000"/>
              </a:solidFill>
              <a:latin typeface="Arial"/>
              <a:ea typeface="Arial"/>
              <a:cs typeface="Arial"/>
              <a:sym typeface="Arial"/>
            </a:endParaRPr>
          </a:p>
          <a:p>
            <a:pPr indent="0" lvl="0" marL="457200" rtl="0" algn="l">
              <a:spcBef>
                <a:spcPts val="0"/>
              </a:spcBef>
              <a:spcAft>
                <a:spcPts val="0"/>
              </a:spcAft>
              <a:buNone/>
            </a:pPr>
            <a:r>
              <a:rPr lang="en" sz="1100">
                <a:solidFill>
                  <a:srgbClr val="000000"/>
                </a:solidFill>
                <a:latin typeface="Arial"/>
                <a:ea typeface="Arial"/>
                <a:cs typeface="Arial"/>
                <a:sym typeface="Arial"/>
              </a:rPr>
              <a:t>Compares and displays the efficiency of each algorithm in terms of the number of guesses.</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idx="1" type="body"/>
          </p:nvPr>
        </p:nvSpPr>
        <p:spPr>
          <a:xfrm>
            <a:off x="727650" y="1441200"/>
            <a:ext cx="7688700" cy="322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100">
                <a:solidFill>
                  <a:srgbClr val="000000"/>
                </a:solidFill>
                <a:latin typeface="Arial"/>
                <a:ea typeface="Arial"/>
                <a:cs typeface="Arial"/>
                <a:sym typeface="Arial"/>
              </a:rPr>
              <a:t>Documentation</a:t>
            </a:r>
            <a:endParaRPr b="1"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In-line comments for critical sections and methods.</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Separate presentation for project explanation.</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en" sz="1100">
                <a:solidFill>
                  <a:srgbClr val="000000"/>
                </a:solidFill>
                <a:latin typeface="Arial"/>
                <a:ea typeface="Arial"/>
                <a:cs typeface="Arial"/>
                <a:sym typeface="Arial"/>
              </a:rPr>
              <a:t>Testing Strategy</a:t>
            </a:r>
            <a:endParaRPr b="1"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Each algorithm will be tested independently for correctness.</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User Testing: Manual testing in different scenarios to ensure reliability.</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en" sz="1100">
                <a:solidFill>
                  <a:srgbClr val="000000"/>
                </a:solidFill>
                <a:latin typeface="Arial"/>
                <a:ea typeface="Arial"/>
                <a:cs typeface="Arial"/>
                <a:sym typeface="Arial"/>
              </a:rPr>
              <a:t>Conclusion</a:t>
            </a:r>
            <a:endParaRPr b="1"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This design document outlines the structure and components necessary for the Hi Lo game's development. It ensures that the game is built systematically, with a focus on maintainability, efficiency, and user experience.</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Pseudocode</a:t>
            </a:r>
            <a:endParaRPr/>
          </a:p>
        </p:txBody>
      </p:sp>
      <p:sp>
        <p:nvSpPr>
          <p:cNvPr id="133" name="Google Shape;133;p21"/>
          <p:cNvSpPr txBox="1"/>
          <p:nvPr>
            <p:ph idx="1" type="body"/>
          </p:nvPr>
        </p:nvSpPr>
        <p:spPr>
          <a:xfrm>
            <a:off x="729450" y="1834825"/>
            <a:ext cx="7688700" cy="31398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sz="1100">
                <a:solidFill>
                  <a:srgbClr val="000000"/>
                </a:solidFill>
                <a:latin typeface="Arial"/>
                <a:ea typeface="Arial"/>
                <a:cs typeface="Arial"/>
                <a:sym typeface="Arial"/>
              </a:rPr>
              <a:t>Program HiLoGame</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Method Main</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Initialize scanner and random generator</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Display game instructions</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Read game mode choice (auto or manual)</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If manual, prompt and read target number</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Else, generate random target number</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Display target number</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Call and display results from:</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 randomGuessWithDuplicates(target)</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 randomGuessWithoutDuplicates(target)</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 sequentialSearch(target)</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 binarySearch(target, 1, 1000)</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End Method</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Method randomGuessWithDuplicates(target)</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Initialize count, generate random guesses until target is found</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Return count</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End Method</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Method randomGuessWithoutDuplicates(target)</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Initialize count, set for guesses, generate unique random guesses until target is found</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Return count</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End Method</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Method sequentialSearch(target)</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Initialize count, iterate from 1 to 1000 until target is found</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Return count</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End Method</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Method binarySearch(target, low, high)</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Initialize count, perform binary search until target is found</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Return count</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End Method</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End Program</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