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showSpecialPlsOnTitleSld="0">
  <p:sldMasterIdLst>
    <p:sldMasterId id="2147483648" r:id="rId5"/>
    <p:sldMasterId id="214748365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6858000" cx="9144000"/>
  <p:notesSz cx="9942500" cy="6761150"/>
  <p:embeddedFontLst>
    <p:embeddedFont>
      <p:font typeface="Tahoma"/>
      <p:regular r:id="rId33"/>
      <p:bold r:id="rId34"/>
    </p:embeddedFont>
    <p:embeddedFont>
      <p:font typeface="Helvetica Neue"/>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A4A3A4"/>
          </p15:clr>
        </p15:guide>
        <p15:guide id="2" pos="521">
          <p15:clr>
            <a:srgbClr val="A4A3A4"/>
          </p15:clr>
        </p15:guide>
      </p15:sldGuideLst>
    </p:ext>
    <p:ext uri="{2D200454-40CA-4A62-9FC3-DE9A4176ACB9}">
      <p15:notesGuideLst>
        <p15:guide id="1" orient="horz" pos="2130">
          <p15:clr>
            <a:srgbClr val="A4A3A4"/>
          </p15:clr>
        </p15:guide>
        <p15:guide id="2" pos="3133">
          <p15:clr>
            <a:srgbClr val="A4A3A4"/>
          </p15:clr>
        </p15:guide>
      </p15:notesGuideLst>
    </p:ext>
    <p:ext uri="GoogleSlidesCustomDataVersion2">
      <go:slidesCustomData xmlns:go="http://customooxmlschemas.google.com/" r:id="rId39" roundtripDataSignature="AMtx7mjnpI7tnt08rPco+oQEELDr6ks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8BAFFE-6A7E-4AA3-99E4-110CD3A8542D}">
  <a:tblStyle styleId="{C98BAFFE-6A7E-4AA3-99E4-110CD3A8542D}" styleName="Table_0">
    <a:wholeTbl>
      <a:tcTxStyle b="off" i="off">
        <a:font>
          <a:latin typeface="Helvetica"/>
          <a:ea typeface="Helvetica"/>
          <a:cs typeface="Helvetic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Helvetica"/>
          <a:ea typeface="Helvetica"/>
          <a:cs typeface="Helvetica"/>
        </a:font>
        <a:schemeClr val="lt1"/>
      </a:tcTxStyle>
      <a:tcStyle>
        <a:fill>
          <a:solidFill>
            <a:schemeClr val="accent4"/>
          </a:solidFill>
        </a:fill>
      </a:tcStyle>
    </a:lastCol>
    <a:firstCol>
      <a:tcTxStyle b="on" i="off">
        <a:font>
          <a:latin typeface="Helvetica"/>
          <a:ea typeface="Helvetica"/>
          <a:cs typeface="Helvetica"/>
        </a:font>
        <a:schemeClr val="lt1"/>
      </a:tcTxStyle>
      <a:tcStyle>
        <a:fill>
          <a:solidFill>
            <a:schemeClr val="accent4"/>
          </a:solidFill>
        </a:fill>
      </a:tcStyle>
    </a:firstCol>
    <a:lastRow>
      <a:tcTxStyle b="on" i="off">
        <a:font>
          <a:latin typeface="Helvetica"/>
          <a:ea typeface="Helvetica"/>
          <a:cs typeface="Helvetica"/>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Helvetica"/>
          <a:ea typeface="Helvetica"/>
          <a:cs typeface="Helvetica"/>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521"/>
      </p:guideLst>
    </p:cSldViewPr>
  </p:slideViewPr>
  <p:notesViewPr>
    <p:cSldViewPr snapToGrid="0">
      <p:cViewPr varScale="1">
        <p:scale>
          <a:sx n="100" d="100"/>
          <a:sy n="100" d="100"/>
        </p:scale>
        <p:origin x="0" y="0"/>
      </p:cViewPr>
      <p:guideLst>
        <p:guide pos="2130" orient="horz"/>
        <p:guide pos="3133"/>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Tahoma-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HelveticaNeue-regular.fntdata"/><Relationship Id="rId12" Type="http://schemas.openxmlformats.org/officeDocument/2006/relationships/slide" Target="slides/slide5.xml"/><Relationship Id="rId34" Type="http://schemas.openxmlformats.org/officeDocument/2006/relationships/font" Target="fonts/Tahoma-bold.fntdata"/><Relationship Id="rId15" Type="http://schemas.openxmlformats.org/officeDocument/2006/relationships/slide" Target="slides/slide8.xml"/><Relationship Id="rId37" Type="http://schemas.openxmlformats.org/officeDocument/2006/relationships/font" Target="fonts/HelveticaNeue-italic.fntdata"/><Relationship Id="rId14" Type="http://schemas.openxmlformats.org/officeDocument/2006/relationships/slide" Target="slides/slide7.xml"/><Relationship Id="rId36" Type="http://schemas.openxmlformats.org/officeDocument/2006/relationships/font" Target="fonts/HelveticaNeue-bold.fntdata"/><Relationship Id="rId17" Type="http://schemas.openxmlformats.org/officeDocument/2006/relationships/slide" Target="slides/slide10.xml"/><Relationship Id="rId39" Type="http://customschemas.google.com/relationships/presentationmetadata" Target="metadata"/><Relationship Id="rId16" Type="http://schemas.openxmlformats.org/officeDocument/2006/relationships/slide" Target="slides/slide9.xml"/><Relationship Id="rId38" Type="http://schemas.openxmlformats.org/officeDocument/2006/relationships/font" Target="fonts/HelveticaNeue-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32288" cy="3333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5635625" y="0"/>
            <a:ext cx="4333875" cy="33337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300"/>
              </a:spcBef>
              <a:spcAft>
                <a:spcPts val="0"/>
              </a:spcAft>
              <a:buSzPts val="1400"/>
              <a:buNone/>
              <a:defRPr b="0" i="0" sz="1000" u="none" cap="none" strike="noStrike">
                <a:solidFill>
                  <a:srgbClr val="E36C0A"/>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438900"/>
            <a:ext cx="4332288" cy="3333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5635625" y="6438900"/>
            <a:ext cx="4333875" cy="3333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1: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69" name="Google Shape;169;p10: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78" name="Google Shape;178;p1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89" name="Google Shape;189;p1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98" name="Google Shape;198;p13: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08" name="Google Shape;208;p14: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21" name="Google Shape;221;p15: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30" name="Google Shape;230;p16: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7: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36" name="Google Shape;236;p17: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42" name="Google Shape;242;p18: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49" name="Google Shape;249;p19: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7" name="Google Shape;117;p2: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txBox="1"/>
          <p:nvPr>
            <p:ph idx="12" type="sldNum"/>
          </p:nvPr>
        </p:nvSpPr>
        <p:spPr>
          <a:xfrm>
            <a:off x="5635625" y="6438900"/>
            <a:ext cx="4333875" cy="3333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0: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56" name="Google Shape;256;p20: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63" name="Google Shape;263;p2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2: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70" name="Google Shape;270;p2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3: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76" name="Google Shape;276;p23: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4: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82" name="Google Shape;282;p24: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5: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88" name="Google Shape;288;p25: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24" name="Google Shape;124;p3: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30" name="Google Shape;130;p4: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36" name="Google Shape;136;p5: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42" name="Google Shape;142;p6: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48" name="Google Shape;148;p7: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55" name="Google Shape;155;p8: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62" name="Google Shape;162;p9: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7"/>
          <p:cNvSpPr txBox="1"/>
          <p:nvPr>
            <p:ph type="ctrTitle"/>
          </p:nvPr>
        </p:nvSpPr>
        <p:spPr>
          <a:xfrm>
            <a:off x="755373" y="685800"/>
            <a:ext cx="7901609" cy="1615966"/>
          </a:xfrm>
          <a:prstGeom prst="rect">
            <a:avLst/>
          </a:prstGeom>
          <a:solidFill>
            <a:srgbClr val="D2691E"/>
          </a:solidFill>
          <a:ln cap="flat" cmpd="sng" w="9525">
            <a:solidFill>
              <a:srgbClr val="D2691E"/>
            </a:solidFill>
            <a:prstDash val="solid"/>
            <a:round/>
            <a:headEnd len="sm" w="sm" type="none"/>
            <a:tailEnd len="sm" w="sm" type="none"/>
          </a:ln>
        </p:spPr>
        <p:txBody>
          <a:bodyPr anchorCtr="0" anchor="ctr" bIns="45700" lIns="91425" spcFirstLastPara="1" rIns="91425" wrap="square" tIns="45700">
            <a:noAutofit/>
          </a:bodyPr>
          <a:lstStyle>
            <a:lvl1pPr lvl="0" algn="ctr">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37"/>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7"/>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5" name="Google Shape;75;p37"/>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3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38"/>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8"/>
          <p:cNvSpPr/>
          <p:nvPr>
            <p:ph idx="2" type="pic"/>
          </p:nvPr>
        </p:nvSpPr>
        <p:spPr>
          <a:xfrm>
            <a:off x="3887788" y="987425"/>
            <a:ext cx="4629150" cy="4873625"/>
          </a:xfrm>
          <a:prstGeom prst="rect">
            <a:avLst/>
          </a:prstGeom>
          <a:noFill/>
          <a:ln>
            <a:noFill/>
          </a:ln>
        </p:spPr>
      </p:sp>
      <p:sp>
        <p:nvSpPr>
          <p:cNvPr id="82" name="Google Shape;82;p38"/>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3" name="Google Shape;83;p3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39"/>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9"/>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3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40"/>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40"/>
          <p:cNvSpPr txBox="1"/>
          <p:nvPr>
            <p:ph idx="1" type="body"/>
          </p:nvPr>
        </p:nvSpPr>
        <p:spPr>
          <a:xfrm rot="5400000">
            <a:off x="604044" y="389731"/>
            <a:ext cx="5811838" cy="5762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4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8" name="Shape 98"/>
        <p:cNvGrpSpPr/>
        <p:nvPr/>
      </p:nvGrpSpPr>
      <p:grpSpPr>
        <a:xfrm>
          <a:off x="0" y="0"/>
          <a:ext cx="0" cy="0"/>
          <a:chOff x="0" y="0"/>
          <a:chExt cx="0" cy="0"/>
        </a:xfrm>
      </p:grpSpPr>
      <p:sp>
        <p:nvSpPr>
          <p:cNvPr id="99" name="Google Shape;99;p4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28"/>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28"/>
          <p:cNvSpPr txBox="1"/>
          <p:nvPr>
            <p:ph idx="1" type="body"/>
          </p:nvPr>
        </p:nvSpPr>
        <p:spPr>
          <a:xfrm>
            <a:off x="86197" y="782321"/>
            <a:ext cx="8953500" cy="5976288"/>
          </a:xfrm>
          <a:prstGeom prst="rect">
            <a:avLst/>
          </a:prstGeom>
          <a:noFill/>
          <a:ln>
            <a:noFill/>
          </a:ln>
        </p:spPr>
        <p:txBody>
          <a:bodyPr anchorCtr="0" anchor="t" bIns="45700" lIns="91425" spcFirstLastPara="1" rIns="91425" wrap="square" tIns="45700">
            <a:noAutofit/>
          </a:bodyPr>
          <a:lstStyle>
            <a:lvl1pPr indent="-371475" lvl="0" marL="457200" algn="just">
              <a:lnSpc>
                <a:spcPct val="150000"/>
              </a:lnSpc>
              <a:spcBef>
                <a:spcPts val="630"/>
              </a:spcBef>
              <a:spcAft>
                <a:spcPts val="0"/>
              </a:spcAft>
              <a:buSzPts val="2250"/>
              <a:buChar char="•"/>
              <a:defRPr sz="1800">
                <a:latin typeface="Helvetica Neue"/>
                <a:ea typeface="Helvetica Neue"/>
                <a:cs typeface="Helvetica Neue"/>
                <a:sym typeface="Helvetica Neue"/>
              </a:defRPr>
            </a:lvl1pPr>
            <a:lvl2pPr indent="-330200" lvl="1" marL="914400" algn="just">
              <a:lnSpc>
                <a:spcPct val="150000"/>
              </a:lnSpc>
              <a:spcBef>
                <a:spcPts val="560"/>
              </a:spcBef>
              <a:spcAft>
                <a:spcPts val="0"/>
              </a:spcAft>
              <a:buSzPts val="1600"/>
              <a:buChar char="o"/>
              <a:defRPr sz="1600">
                <a:latin typeface="Helvetica Neue"/>
                <a:ea typeface="Helvetica Neue"/>
                <a:cs typeface="Helvetica Neue"/>
                <a:sym typeface="Helvetica Neue"/>
              </a:defRPr>
            </a:lvl2pPr>
            <a:lvl3pPr indent="-304800" lvl="2" marL="1371600" algn="just">
              <a:lnSpc>
                <a:spcPct val="150000"/>
              </a:lnSpc>
              <a:spcBef>
                <a:spcPts val="560"/>
              </a:spcBef>
              <a:spcAft>
                <a:spcPts val="0"/>
              </a:spcAft>
              <a:buSzPts val="1200"/>
              <a:buChar char="4"/>
              <a:defRPr sz="1600">
                <a:latin typeface="Helvetica Neue"/>
                <a:ea typeface="Helvetica Neue"/>
                <a:cs typeface="Helvetica Neue"/>
                <a:sym typeface="Helvetica Neue"/>
              </a:defRPr>
            </a:lvl3pPr>
            <a:lvl4pPr indent="-304800" lvl="3" marL="18288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4pPr>
            <a:lvl5pPr indent="-304800" lvl="4" marL="22860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cxnSp>
        <p:nvCxnSpPr>
          <p:cNvPr id="22" name="Google Shape;22;p28"/>
          <p:cNvCxnSpPr/>
          <p:nvPr/>
        </p:nvCxnSpPr>
        <p:spPr>
          <a:xfrm>
            <a:off x="579120" y="6658235"/>
            <a:ext cx="7934960" cy="0"/>
          </a:xfrm>
          <a:prstGeom prst="straightConnector1">
            <a:avLst/>
          </a:prstGeom>
          <a:solidFill>
            <a:schemeClr val="accent1"/>
          </a:solidFill>
          <a:ln cap="flat" cmpd="sng" w="9525">
            <a:solidFill>
              <a:srgbClr val="005493"/>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30"/>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0"/>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3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3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32"/>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2"/>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3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3"/>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3"/>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34"/>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4"/>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34"/>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4"/>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34"/>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35"/>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3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3.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30480" y="27846"/>
            <a:ext cx="8328751"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lvl="0" marR="0" rtl="0" algn="l">
              <a:spcBef>
                <a:spcPts val="0"/>
              </a:spcBef>
              <a:spcAft>
                <a:spcPts val="0"/>
              </a:spcAft>
              <a:buSzPts val="1400"/>
              <a:buNone/>
              <a:defRPr b="1" i="0" sz="2400" u="none" cap="none" strike="noStrike">
                <a:solidFill>
                  <a:schemeClr val="lt1"/>
                </a:solidFill>
                <a:latin typeface="Helvetica Neue"/>
                <a:ea typeface="Helvetica Neue"/>
                <a:cs typeface="Helvetica Neue"/>
                <a:sym typeface="Helvetica Neue"/>
              </a:defRPr>
            </a:lvl1pPr>
            <a:lvl2pPr lvl="1" marR="0" rtl="0" algn="l">
              <a:spcBef>
                <a:spcPts val="0"/>
              </a:spcBef>
              <a:spcAft>
                <a:spcPts val="0"/>
              </a:spcAft>
              <a:buSzPts val="1400"/>
              <a:buNone/>
              <a:defRPr b="0" i="0" sz="2400" u="none" cap="none" strike="noStrike">
                <a:solidFill>
                  <a:schemeClr val="lt1"/>
                </a:solidFill>
                <a:latin typeface="Helvetica Neue"/>
                <a:ea typeface="Helvetica Neue"/>
                <a:cs typeface="Helvetica Neue"/>
                <a:sym typeface="Helvetica Neue"/>
              </a:defRPr>
            </a:lvl2pPr>
            <a:lvl3pPr lvl="2" marR="0" rtl="0" algn="l">
              <a:spcBef>
                <a:spcPts val="0"/>
              </a:spcBef>
              <a:spcAft>
                <a:spcPts val="0"/>
              </a:spcAft>
              <a:buSzPts val="1400"/>
              <a:buNone/>
              <a:defRPr b="0" i="0" sz="2400" u="none" cap="none" strike="noStrike">
                <a:solidFill>
                  <a:schemeClr val="lt1"/>
                </a:solidFill>
                <a:latin typeface="Helvetica Neue"/>
                <a:ea typeface="Helvetica Neue"/>
                <a:cs typeface="Helvetica Neue"/>
                <a:sym typeface="Helvetica Neue"/>
              </a:defRPr>
            </a:lvl3pPr>
            <a:lvl4pPr lvl="3" marR="0" rtl="0" algn="l">
              <a:spcBef>
                <a:spcPts val="0"/>
              </a:spcBef>
              <a:spcAft>
                <a:spcPts val="0"/>
              </a:spcAft>
              <a:buSzPts val="1400"/>
              <a:buNone/>
              <a:defRPr b="0" i="0" sz="2400" u="none" cap="none" strike="noStrike">
                <a:solidFill>
                  <a:schemeClr val="lt1"/>
                </a:solidFill>
                <a:latin typeface="Helvetica Neue"/>
                <a:ea typeface="Helvetica Neue"/>
                <a:cs typeface="Helvetica Neue"/>
                <a:sym typeface="Helvetica Neue"/>
              </a:defRPr>
            </a:lvl4pPr>
            <a:lvl5pPr lvl="4" marR="0" rtl="0" algn="l">
              <a:spcBef>
                <a:spcPts val="0"/>
              </a:spcBef>
              <a:spcAft>
                <a:spcPts val="0"/>
              </a:spcAft>
              <a:buSzPts val="1400"/>
              <a:buNone/>
              <a:defRPr b="0" i="0" sz="2400" u="none" cap="none" strike="noStrike">
                <a:solidFill>
                  <a:schemeClr val="lt1"/>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11" name="Google Shape;11;p26"/>
          <p:cNvSpPr txBox="1"/>
          <p:nvPr>
            <p:ph idx="1" type="body"/>
          </p:nvPr>
        </p:nvSpPr>
        <p:spPr>
          <a:xfrm>
            <a:off x="86197" y="782321"/>
            <a:ext cx="8953500" cy="5831590"/>
          </a:xfrm>
          <a:prstGeom prst="rect">
            <a:avLst/>
          </a:prstGeom>
          <a:noFill/>
          <a:ln>
            <a:noFill/>
          </a:ln>
        </p:spPr>
        <p:txBody>
          <a:bodyPr anchorCtr="0" anchor="t" bIns="45700" lIns="91425" spcFirstLastPara="1" rIns="91425" wrap="square" tIns="45700">
            <a:noAutofit/>
          </a:bodyPr>
          <a:lstStyle>
            <a:lvl1pPr indent="-371475" lvl="0" marL="457200" marR="0" rtl="0" algn="just">
              <a:lnSpc>
                <a:spcPct val="150000"/>
              </a:lnSpc>
              <a:spcBef>
                <a:spcPts val="630"/>
              </a:spcBef>
              <a:spcAft>
                <a:spcPts val="0"/>
              </a:spcAft>
              <a:buClr>
                <a:schemeClr val="dk1"/>
              </a:buClr>
              <a:buSzPts val="2250"/>
              <a:buFont typeface="Arial"/>
              <a:buChar char="•"/>
              <a:defRPr b="0" i="0" sz="1800" u="none" cap="none" strike="noStrike">
                <a:solidFill>
                  <a:schemeClr val="dk1"/>
                </a:solidFill>
                <a:latin typeface="Helvetica Neue"/>
                <a:ea typeface="Helvetica Neue"/>
                <a:cs typeface="Helvetica Neue"/>
                <a:sym typeface="Helvetica Neue"/>
              </a:defRPr>
            </a:lvl1pPr>
            <a:lvl2pPr indent="-330200" lvl="1" marL="914400" marR="0" rtl="0" algn="just">
              <a:lnSpc>
                <a:spcPct val="150000"/>
              </a:lnSpc>
              <a:spcBef>
                <a:spcPts val="560"/>
              </a:spcBef>
              <a:spcAft>
                <a:spcPts val="0"/>
              </a:spcAft>
              <a:buClr>
                <a:schemeClr val="dk1"/>
              </a:buClr>
              <a:buSzPts val="1600"/>
              <a:buFont typeface="Courier New"/>
              <a:buChar char="o"/>
              <a:defRPr b="0" i="0" sz="1600" u="none" cap="none" strike="noStrike">
                <a:solidFill>
                  <a:schemeClr val="dk1"/>
                </a:solidFill>
                <a:latin typeface="Helvetica Neue"/>
                <a:ea typeface="Helvetica Neue"/>
                <a:cs typeface="Helvetica Neue"/>
                <a:sym typeface="Helvetica Neue"/>
              </a:defRPr>
            </a:lvl2pPr>
            <a:lvl3pPr indent="-304800" lvl="2" marL="1371600" marR="0" rtl="0" algn="just">
              <a:lnSpc>
                <a:spcPct val="150000"/>
              </a:lnSpc>
              <a:spcBef>
                <a:spcPts val="560"/>
              </a:spcBef>
              <a:spcAft>
                <a:spcPts val="0"/>
              </a:spcAft>
              <a:buClr>
                <a:srgbClr val="009900"/>
              </a:buClr>
              <a:buSzPts val="1200"/>
              <a:buFont typeface="Arimo"/>
              <a:buChar char="4"/>
              <a:defRPr b="0" i="0" sz="1600" u="none" cap="none" strike="noStrike">
                <a:solidFill>
                  <a:schemeClr val="dk1"/>
                </a:solidFill>
                <a:latin typeface="Helvetica Neue"/>
                <a:ea typeface="Helvetica Neue"/>
                <a:cs typeface="Helvetica Neue"/>
                <a:sym typeface="Helvetica Neue"/>
              </a:defRPr>
            </a:lvl3pPr>
            <a:lvl4pPr indent="-304800" lvl="3" marL="1828800" marR="0" rtl="0" algn="just">
              <a:lnSpc>
                <a:spcPct val="150000"/>
              </a:lnSpc>
              <a:spcBef>
                <a:spcPts val="560"/>
              </a:spcBef>
              <a:spcAft>
                <a:spcPts val="0"/>
              </a:spcAft>
              <a:buClr>
                <a:schemeClr val="hlink"/>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4pPr>
            <a:lvl5pPr indent="-304800" lvl="4" marL="2286000" marR="0" rtl="0" algn="just">
              <a:lnSpc>
                <a:spcPct val="150000"/>
              </a:lnSpc>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2" name="Google Shape;12;p26"/>
          <p:cNvSpPr txBox="1"/>
          <p:nvPr/>
        </p:nvSpPr>
        <p:spPr>
          <a:xfrm>
            <a:off x="4259263" y="6126163"/>
            <a:ext cx="1928812" cy="2460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1000" u="none" cap="none" strike="noStrike">
                <a:solidFill>
                  <a:schemeClr val="lt1"/>
                </a:solidFill>
                <a:latin typeface="Helvetica Neue"/>
                <a:ea typeface="Helvetica Neue"/>
                <a:cs typeface="Helvetica Neue"/>
                <a:sym typeface="Helvetica Neue"/>
              </a:rPr>
              <a:t>Sunday, April 27, 2025</a:t>
            </a:r>
            <a:endParaRPr b="1" i="0" sz="1000" u="none" cap="none" strike="noStrike">
              <a:solidFill>
                <a:schemeClr val="lt1"/>
              </a:solidFill>
              <a:latin typeface="Helvetica Neue"/>
              <a:ea typeface="Helvetica Neue"/>
              <a:cs typeface="Helvetica Neue"/>
              <a:sym typeface="Helvetica Neue"/>
            </a:endParaRPr>
          </a:p>
        </p:txBody>
      </p:sp>
      <p:pic>
        <p:nvPicPr>
          <p:cNvPr descr="JUIT Office Photos | Glassdoor" id="13" name="Google Shape;13;p26"/>
          <p:cNvPicPr preferRelativeResize="0"/>
          <p:nvPr/>
        </p:nvPicPr>
        <p:blipFill rotWithShape="1">
          <a:blip r:embed="rId1">
            <a:alphaModFix/>
          </a:blip>
          <a:srcRect b="0" l="0" r="0" t="0"/>
          <a:stretch/>
        </p:blipFill>
        <p:spPr>
          <a:xfrm>
            <a:off x="8349072" y="42901"/>
            <a:ext cx="815248" cy="679009"/>
          </a:xfrm>
          <a:prstGeom prst="rect">
            <a:avLst/>
          </a:prstGeom>
          <a:noFill/>
          <a:ln>
            <a:noFill/>
          </a:ln>
        </p:spPr>
      </p:pic>
      <p:sp>
        <p:nvSpPr>
          <p:cNvPr id="14" name="Google Shape;14;p26"/>
          <p:cNvSpPr txBox="1"/>
          <p:nvPr/>
        </p:nvSpPr>
        <p:spPr>
          <a:xfrm>
            <a:off x="123673" y="6687228"/>
            <a:ext cx="8694256" cy="195391"/>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0" i="0" lang="en-IN" sz="950" u="none" cap="none" strike="noStrike">
                <a:solidFill>
                  <a:srgbClr val="002060"/>
                </a:solidFill>
                <a:latin typeface="Palatino"/>
                <a:ea typeface="Palatino"/>
                <a:cs typeface="Palatino"/>
                <a:sym typeface="Palatino"/>
              </a:rPr>
              <a:t>       </a:t>
            </a:r>
            <a:r>
              <a:rPr b="0" i="0" lang="en-IN" sz="900" u="none" cap="none" strike="noStrike">
                <a:solidFill>
                  <a:srgbClr val="002060"/>
                </a:solidFill>
                <a:latin typeface="Palatino"/>
                <a:ea typeface="Palatino"/>
                <a:cs typeface="Palatino"/>
                <a:sym typeface="Palatino"/>
              </a:rPr>
              <a:t>Major Project – II (18B19CI891) End-Term Evaluation | Department of CSE &amp; IT | AY 2024-25. </a:t>
            </a:r>
            <a:endParaRPr/>
          </a:p>
        </p:txBody>
      </p:sp>
      <p:sp>
        <p:nvSpPr>
          <p:cNvPr id="15" name="Google Shape;15;p26"/>
          <p:cNvSpPr txBox="1"/>
          <p:nvPr/>
        </p:nvSpPr>
        <p:spPr>
          <a:xfrm>
            <a:off x="8798560" y="6613912"/>
            <a:ext cx="259243" cy="24606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b="0" i="0" sz="950" u="none" cap="none" strike="noStrike">
              <a:solidFill>
                <a:srgbClr val="002060"/>
              </a:solidFill>
              <a:latin typeface="Palatino"/>
              <a:ea typeface="Palatino"/>
              <a:cs typeface="Palatino"/>
              <a:sym typeface="Palatino"/>
            </a:endParaRPr>
          </a:p>
        </p:txBody>
      </p:sp>
      <p:sp>
        <p:nvSpPr>
          <p:cNvPr id="16" name="Google Shape;16;p26"/>
          <p:cNvSpPr txBox="1"/>
          <p:nvPr/>
        </p:nvSpPr>
        <p:spPr>
          <a:xfrm>
            <a:off x="8798560" y="6644391"/>
            <a:ext cx="36576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b="0" i="0" lang="en-IN" sz="900" u="none" cap="none" strike="noStrike">
                <a:solidFill>
                  <a:srgbClr val="005493"/>
                </a:solidFill>
                <a:latin typeface="Palatino"/>
                <a:ea typeface="Palatino"/>
                <a:cs typeface="Palatino"/>
                <a:sym typeface="Palatino"/>
              </a:rPr>
              <a:t>‹#›</a:t>
            </a:fld>
            <a:r>
              <a:rPr b="0" i="0" lang="en-IN" sz="900" u="none" cap="none" strike="noStrike">
                <a:solidFill>
                  <a:srgbClr val="005493"/>
                </a:solidFill>
                <a:latin typeface="Palatino"/>
                <a:ea typeface="Palatino"/>
                <a:cs typeface="Palatino"/>
                <a:sym typeface="Palatino"/>
              </a:rPr>
              <a:t>.</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29"/>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2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2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27" name="Google Shape;27;p2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28" name="Google Shape;28;p2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Verdana"/>
                <a:ea typeface="Verdana"/>
                <a:cs typeface="Verdana"/>
                <a:sym typeface="Verdana"/>
              </a:defRPr>
            </a:lvl1pPr>
            <a:lvl2pPr indent="0" lvl="1" marL="0" marR="0" rtl="0" algn="r">
              <a:spcBef>
                <a:spcPts val="0"/>
              </a:spcBef>
              <a:spcAft>
                <a:spcPts val="0"/>
              </a:spcAft>
              <a:buNone/>
              <a:defRPr sz="1200">
                <a:solidFill>
                  <a:srgbClr val="888888"/>
                </a:solidFill>
                <a:latin typeface="Verdana"/>
                <a:ea typeface="Verdana"/>
                <a:cs typeface="Verdana"/>
                <a:sym typeface="Verdana"/>
              </a:defRPr>
            </a:lvl2pPr>
            <a:lvl3pPr indent="0" lvl="2" marL="0" marR="0" rtl="0" algn="r">
              <a:spcBef>
                <a:spcPts val="0"/>
              </a:spcBef>
              <a:spcAft>
                <a:spcPts val="0"/>
              </a:spcAft>
              <a:buNone/>
              <a:defRPr sz="1200">
                <a:solidFill>
                  <a:srgbClr val="888888"/>
                </a:solidFill>
                <a:latin typeface="Verdana"/>
                <a:ea typeface="Verdana"/>
                <a:cs typeface="Verdana"/>
                <a:sym typeface="Verdana"/>
              </a:defRPr>
            </a:lvl3pPr>
            <a:lvl4pPr indent="0" lvl="3" marL="0" marR="0" rtl="0" algn="r">
              <a:spcBef>
                <a:spcPts val="0"/>
              </a:spcBef>
              <a:spcAft>
                <a:spcPts val="0"/>
              </a:spcAft>
              <a:buNone/>
              <a:defRPr sz="1200">
                <a:solidFill>
                  <a:srgbClr val="888888"/>
                </a:solidFill>
                <a:latin typeface="Verdana"/>
                <a:ea typeface="Verdana"/>
                <a:cs typeface="Verdana"/>
                <a:sym typeface="Verdana"/>
              </a:defRPr>
            </a:lvl4pPr>
            <a:lvl5pPr indent="0" lvl="4" marL="0" marR="0" rtl="0" algn="r">
              <a:spcBef>
                <a:spcPts val="0"/>
              </a:spcBef>
              <a:spcAft>
                <a:spcPts val="0"/>
              </a:spcAft>
              <a:buNone/>
              <a:defRPr sz="1200">
                <a:solidFill>
                  <a:srgbClr val="888888"/>
                </a:solidFill>
                <a:latin typeface="Verdana"/>
                <a:ea typeface="Verdana"/>
                <a:cs typeface="Verdana"/>
                <a:sym typeface="Verdana"/>
              </a:defRPr>
            </a:lvl5pPr>
            <a:lvl6pPr indent="0" lvl="5" marL="0" marR="0" rtl="0" algn="r">
              <a:spcBef>
                <a:spcPts val="0"/>
              </a:spcBef>
              <a:spcAft>
                <a:spcPts val="0"/>
              </a:spcAft>
              <a:buNone/>
              <a:defRPr sz="1200">
                <a:solidFill>
                  <a:srgbClr val="888888"/>
                </a:solidFill>
                <a:latin typeface="Verdana"/>
                <a:ea typeface="Verdana"/>
                <a:cs typeface="Verdana"/>
                <a:sym typeface="Verdana"/>
              </a:defRPr>
            </a:lvl6pPr>
            <a:lvl7pPr indent="0" lvl="6" marL="0" marR="0" rtl="0" algn="r">
              <a:spcBef>
                <a:spcPts val="0"/>
              </a:spcBef>
              <a:spcAft>
                <a:spcPts val="0"/>
              </a:spcAft>
              <a:buNone/>
              <a:defRPr sz="1200">
                <a:solidFill>
                  <a:srgbClr val="888888"/>
                </a:solidFill>
                <a:latin typeface="Verdana"/>
                <a:ea typeface="Verdana"/>
                <a:cs typeface="Verdana"/>
                <a:sym typeface="Verdana"/>
              </a:defRPr>
            </a:lvl7pPr>
            <a:lvl8pPr indent="0" lvl="7" marL="0" marR="0" rtl="0" algn="r">
              <a:spcBef>
                <a:spcPts val="0"/>
              </a:spcBef>
              <a:spcAft>
                <a:spcPts val="0"/>
              </a:spcAft>
              <a:buNone/>
              <a:defRPr sz="1200">
                <a:solidFill>
                  <a:srgbClr val="888888"/>
                </a:solidFill>
                <a:latin typeface="Verdana"/>
                <a:ea typeface="Verdana"/>
                <a:cs typeface="Verdana"/>
                <a:sym typeface="Verdana"/>
              </a:defRPr>
            </a:lvl8pPr>
            <a:lvl9pPr indent="0" lvl="8" marL="0" marR="0" rtl="0" algn="r">
              <a:spcBef>
                <a:spcPts val="0"/>
              </a:spcBef>
              <a:spcAft>
                <a:spcPts val="0"/>
              </a:spcAft>
              <a:buNone/>
              <a:defRPr sz="1200">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help.sap.com/viewer/product/SMARTFORMS" TargetMode="External"/><Relationship Id="rId4" Type="http://schemas.openxmlformats.org/officeDocument/2006/relationships/hyperlink" Target="https://help.sap.com/viewer/product/SMARTFORM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
          <p:cNvSpPr txBox="1"/>
          <p:nvPr>
            <p:ph type="ctrTitle"/>
          </p:nvPr>
        </p:nvSpPr>
        <p:spPr>
          <a:xfrm>
            <a:off x="0" y="3511380"/>
            <a:ext cx="9144000" cy="759871"/>
          </a:xfrm>
          <a:prstGeom prst="rect">
            <a:avLst/>
          </a:prstGeom>
          <a:solidFill>
            <a:srgbClr val="0037A4"/>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b="1" lang="en-IN" sz="2800"/>
              <a:t> </a:t>
            </a:r>
            <a:r>
              <a:rPr lang="en-IN" sz="2800"/>
              <a:t>SAP Automated Sales Workflow System</a:t>
            </a:r>
            <a:endParaRPr b="1" sz="1400"/>
          </a:p>
        </p:txBody>
      </p:sp>
      <p:sp>
        <p:nvSpPr>
          <p:cNvPr id="108" name="Google Shape;108;p1"/>
          <p:cNvSpPr/>
          <p:nvPr/>
        </p:nvSpPr>
        <p:spPr>
          <a:xfrm>
            <a:off x="1397314" y="2108091"/>
            <a:ext cx="6349367" cy="106952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n-IN" sz="2400" u="none" cap="none" strike="noStrike">
                <a:solidFill>
                  <a:schemeClr val="dk1"/>
                </a:solidFill>
                <a:latin typeface="Palatino"/>
                <a:ea typeface="Palatino"/>
                <a:cs typeface="Palatino"/>
                <a:sym typeface="Palatino"/>
              </a:rPr>
              <a:t>Major Project - II (18B19CI891) | AY 2024-25</a:t>
            </a:r>
            <a:endParaRPr/>
          </a:p>
          <a:p>
            <a:pPr indent="0" lvl="0" marL="0" marR="0" rtl="0" algn="ctr">
              <a:lnSpc>
                <a:spcPct val="150000"/>
              </a:lnSpc>
              <a:spcBef>
                <a:spcPts val="0"/>
              </a:spcBef>
              <a:spcAft>
                <a:spcPts val="0"/>
              </a:spcAft>
              <a:buNone/>
            </a:pPr>
            <a:r>
              <a:rPr b="1" i="0" lang="en-IN" sz="2000" u="none" cap="none" strike="noStrike">
                <a:solidFill>
                  <a:schemeClr val="dk1"/>
                </a:solidFill>
                <a:latin typeface="Palatino"/>
                <a:ea typeface="Palatino"/>
                <a:cs typeface="Palatino"/>
                <a:sym typeface="Palatino"/>
              </a:rPr>
              <a:t>End-Term Evaluation | May 16-17, 2025.</a:t>
            </a:r>
            <a:endParaRPr/>
          </a:p>
        </p:txBody>
      </p:sp>
      <p:sp>
        <p:nvSpPr>
          <p:cNvPr id="109" name="Google Shape;109;p1"/>
          <p:cNvSpPr txBox="1"/>
          <p:nvPr/>
        </p:nvSpPr>
        <p:spPr>
          <a:xfrm>
            <a:off x="517798" y="4498606"/>
            <a:ext cx="3620700" cy="158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none" cap="none" strike="noStrike">
                <a:solidFill>
                  <a:schemeClr val="dk1"/>
                </a:solidFill>
                <a:latin typeface="Helvetica Neue"/>
                <a:ea typeface="Helvetica Neue"/>
                <a:cs typeface="Helvetica Neue"/>
                <a:sym typeface="Helvetica Neue"/>
              </a:rPr>
              <a:t>Group No.: </a:t>
            </a:r>
            <a:r>
              <a:rPr b="1" lang="en-IN" sz="1800">
                <a:solidFill>
                  <a:schemeClr val="dk1"/>
                </a:solidFill>
                <a:latin typeface="Helvetica Neue"/>
                <a:ea typeface="Helvetica Neue"/>
                <a:cs typeface="Helvetica Neue"/>
                <a:sym typeface="Helvetica Neue"/>
              </a:rPr>
              <a:t> G11C</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lnSpc>
                <a:spcPct val="114000"/>
              </a:lnSpc>
              <a:spcBef>
                <a:spcPts val="0"/>
              </a:spcBef>
              <a:spcAft>
                <a:spcPts val="0"/>
              </a:spcAft>
              <a:buNone/>
            </a:pPr>
            <a:r>
              <a:rPr b="1" lang="en-IN" sz="1600">
                <a:solidFill>
                  <a:schemeClr val="dk1"/>
                </a:solidFill>
                <a:latin typeface="Helvetica Neue"/>
                <a:ea typeface="Helvetica Neue"/>
                <a:cs typeface="Helvetica Neue"/>
                <a:sym typeface="Helvetica Neue"/>
              </a:rPr>
              <a:t>Team Member (s)</a:t>
            </a:r>
            <a:endParaRPr b="1" sz="1600">
              <a:solidFill>
                <a:schemeClr val="dk1"/>
              </a:solidFill>
              <a:latin typeface="Helvetica Neue"/>
              <a:ea typeface="Helvetica Neue"/>
              <a:cs typeface="Helvetica Neue"/>
              <a:sym typeface="Helvetica Neue"/>
            </a:endParaRPr>
          </a:p>
          <a:p>
            <a:pPr indent="-285750" lvl="0" marL="285750" marR="0" rtl="0" algn="l">
              <a:lnSpc>
                <a:spcPct val="125000"/>
              </a:lnSpc>
              <a:spcBef>
                <a:spcPts val="1200"/>
              </a:spcBef>
              <a:spcAft>
                <a:spcPts val="0"/>
              </a:spcAft>
              <a:buClr>
                <a:schemeClr val="dk1"/>
              </a:buClr>
              <a:buSzPts val="1500"/>
              <a:buFont typeface="Arial"/>
              <a:buChar char="•"/>
            </a:pPr>
            <a:r>
              <a:rPr lang="en-IN" sz="1500">
                <a:solidFill>
                  <a:schemeClr val="dk1"/>
                </a:solidFill>
                <a:latin typeface="Tahoma"/>
                <a:ea typeface="Tahoma"/>
                <a:cs typeface="Tahoma"/>
                <a:sym typeface="Tahoma"/>
              </a:rPr>
              <a:t>Tanisha Chaubey (211312)</a:t>
            </a:r>
            <a:endParaRPr/>
          </a:p>
          <a:p>
            <a:pPr indent="0" lvl="0" marL="0" marR="0" rtl="0" algn="ctr">
              <a:spcBef>
                <a:spcPts val="0"/>
              </a:spcBef>
              <a:spcAft>
                <a:spcPts val="0"/>
              </a:spcAft>
              <a:buNone/>
            </a:pPr>
            <a:r>
              <a:t/>
            </a:r>
            <a:endParaRPr sz="1600">
              <a:solidFill>
                <a:schemeClr val="dk1"/>
              </a:solidFill>
              <a:latin typeface="Helvetica Neue"/>
              <a:ea typeface="Helvetica Neue"/>
              <a:cs typeface="Helvetica Neue"/>
              <a:sym typeface="Helvetica Neue"/>
            </a:endParaRPr>
          </a:p>
        </p:txBody>
      </p:sp>
      <p:sp>
        <p:nvSpPr>
          <p:cNvPr id="110" name="Google Shape;110;p1"/>
          <p:cNvSpPr txBox="1"/>
          <p:nvPr/>
        </p:nvSpPr>
        <p:spPr>
          <a:xfrm>
            <a:off x="4871438" y="5041029"/>
            <a:ext cx="4118400" cy="158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a:solidFill>
                  <a:schemeClr val="dk1"/>
                </a:solidFill>
                <a:latin typeface="Helvetica Neue"/>
                <a:ea typeface="Helvetica Neue"/>
                <a:cs typeface="Helvetica Neue"/>
                <a:sym typeface="Helvetica Neue"/>
              </a:rPr>
              <a:t>Supervisor (s)</a:t>
            </a:r>
            <a:endParaRPr/>
          </a:p>
          <a:p>
            <a:pPr indent="-342900" lvl="0" marL="342900" marR="0" rtl="0" algn="l">
              <a:lnSpc>
                <a:spcPct val="125000"/>
              </a:lnSpc>
              <a:spcBef>
                <a:spcPts val="1200"/>
              </a:spcBef>
              <a:spcAft>
                <a:spcPts val="0"/>
              </a:spcAft>
              <a:buClr>
                <a:schemeClr val="dk1"/>
              </a:buClr>
              <a:buSzPts val="1500"/>
              <a:buFont typeface="Arial"/>
              <a:buChar char="•"/>
            </a:pPr>
            <a:r>
              <a:rPr lang="en-IN" sz="1500">
                <a:solidFill>
                  <a:schemeClr val="dk1"/>
                </a:solidFill>
                <a:latin typeface="Tahoma"/>
                <a:ea typeface="Tahoma"/>
                <a:cs typeface="Tahoma"/>
                <a:sym typeface="Tahoma"/>
              </a:rPr>
              <a:t>Dr. Anita </a:t>
            </a:r>
            <a:endParaRPr sz="1500">
              <a:solidFill>
                <a:schemeClr val="dk1"/>
              </a:solidFill>
              <a:latin typeface="Tahoma"/>
              <a:ea typeface="Tahoma"/>
              <a:cs typeface="Tahoma"/>
              <a:sym typeface="Tahoma"/>
            </a:endParaRPr>
          </a:p>
          <a:p>
            <a:pPr indent="0" lvl="0" marL="355600" rtl="0" algn="l">
              <a:lnSpc>
                <a:spcPct val="125000"/>
              </a:lnSpc>
              <a:spcBef>
                <a:spcPts val="0"/>
              </a:spcBef>
              <a:spcAft>
                <a:spcPts val="0"/>
              </a:spcAft>
              <a:buNone/>
            </a:pPr>
            <a:r>
              <a:rPr lang="en-IN" sz="1500">
                <a:solidFill>
                  <a:schemeClr val="dk1"/>
                </a:solidFill>
                <a:latin typeface="Tahoma"/>
                <a:ea typeface="Tahoma"/>
                <a:cs typeface="Tahoma"/>
                <a:sym typeface="Tahoma"/>
              </a:rPr>
              <a:t>Assistant Professor (SG)</a:t>
            </a:r>
            <a:endParaRPr sz="1500">
              <a:solidFill>
                <a:schemeClr val="dk1"/>
              </a:solidFill>
              <a:latin typeface="Tahoma"/>
              <a:ea typeface="Tahoma"/>
              <a:cs typeface="Tahoma"/>
              <a:sym typeface="Tahoma"/>
            </a:endParaRPr>
          </a:p>
          <a:p>
            <a:pPr indent="0" lvl="0" marL="0" marR="0" rtl="0" algn="l">
              <a:lnSpc>
                <a:spcPct val="125000"/>
              </a:lnSpc>
              <a:spcBef>
                <a:spcPts val="0"/>
              </a:spcBef>
              <a:spcAft>
                <a:spcPts val="0"/>
              </a:spcAft>
              <a:buNone/>
            </a:pPr>
            <a:r>
              <a:rPr lang="en-IN" sz="1500">
                <a:solidFill>
                  <a:schemeClr val="dk1"/>
                </a:solidFill>
                <a:latin typeface="Tahoma"/>
                <a:ea typeface="Tahoma"/>
                <a:cs typeface="Tahoma"/>
                <a:sym typeface="Tahoma"/>
              </a:rPr>
              <a:t>      </a:t>
            </a:r>
            <a:r>
              <a:rPr lang="en-IN" sz="1500">
                <a:solidFill>
                  <a:schemeClr val="dk1"/>
                </a:solidFill>
                <a:latin typeface="Tahoma"/>
                <a:ea typeface="Tahoma"/>
                <a:cs typeface="Tahoma"/>
                <a:sym typeface="Tahoma"/>
              </a:rPr>
              <a:t>CSE </a:t>
            </a:r>
            <a:r>
              <a:rPr lang="en-IN" sz="1500">
                <a:solidFill>
                  <a:schemeClr val="dk1"/>
                </a:solidFill>
                <a:latin typeface="Tahoma"/>
                <a:ea typeface="Tahoma"/>
                <a:cs typeface="Tahoma"/>
                <a:sym typeface="Tahoma"/>
              </a:rPr>
              <a:t>&amp; IT</a:t>
            </a:r>
            <a:endParaRPr/>
          </a:p>
          <a:p>
            <a:pPr indent="0" lvl="0" marL="0" marR="0" rtl="0" algn="l">
              <a:lnSpc>
                <a:spcPct val="125000"/>
              </a:lnSpc>
              <a:spcBef>
                <a:spcPts val="0"/>
              </a:spcBef>
              <a:spcAft>
                <a:spcPts val="0"/>
              </a:spcAft>
              <a:buNone/>
            </a:pPr>
            <a:r>
              <a:rPr lang="en-IN" sz="1500">
                <a:solidFill>
                  <a:schemeClr val="dk1"/>
                </a:solidFill>
                <a:latin typeface="Tahoma"/>
                <a:ea typeface="Tahoma"/>
                <a:cs typeface="Tahoma"/>
                <a:sym typeface="Tahoma"/>
              </a:rPr>
              <a:t> </a:t>
            </a:r>
            <a:endParaRPr/>
          </a:p>
        </p:txBody>
      </p:sp>
      <p:pic>
        <p:nvPicPr>
          <p:cNvPr id="111" name="Google Shape;111;p1"/>
          <p:cNvPicPr preferRelativeResize="0"/>
          <p:nvPr/>
        </p:nvPicPr>
        <p:blipFill rotWithShape="1">
          <a:blip r:embed="rId3">
            <a:alphaModFix/>
          </a:blip>
          <a:srcRect b="0" l="0" r="0" t="0"/>
          <a:stretch/>
        </p:blipFill>
        <p:spPr>
          <a:xfrm>
            <a:off x="6852492" y="-165253"/>
            <a:ext cx="1178805" cy="895833"/>
          </a:xfrm>
          <a:prstGeom prst="rect">
            <a:avLst/>
          </a:prstGeom>
          <a:noFill/>
          <a:ln>
            <a:noFill/>
          </a:ln>
        </p:spPr>
      </p:pic>
      <p:pic>
        <p:nvPicPr>
          <p:cNvPr id="112" name="Google Shape;112;p1"/>
          <p:cNvPicPr preferRelativeResize="0"/>
          <p:nvPr/>
        </p:nvPicPr>
        <p:blipFill rotWithShape="1">
          <a:blip r:embed="rId4">
            <a:alphaModFix/>
          </a:blip>
          <a:srcRect b="0" l="0" r="0" t="0"/>
          <a:stretch/>
        </p:blipFill>
        <p:spPr>
          <a:xfrm>
            <a:off x="8054901" y="160424"/>
            <a:ext cx="1015707" cy="345492"/>
          </a:xfrm>
          <a:prstGeom prst="rect">
            <a:avLst/>
          </a:prstGeom>
          <a:noFill/>
          <a:ln>
            <a:noFill/>
          </a:ln>
        </p:spPr>
      </p:pic>
      <p:pic>
        <p:nvPicPr>
          <p:cNvPr descr="JUIT Office Photos | Glassdoor" id="113" name="Google Shape;113;p1"/>
          <p:cNvPicPr preferRelativeResize="0"/>
          <p:nvPr/>
        </p:nvPicPr>
        <p:blipFill rotWithShape="1">
          <a:blip r:embed="rId5">
            <a:alphaModFix/>
          </a:blip>
          <a:srcRect b="0" l="0" r="0" t="0"/>
          <a:stretch/>
        </p:blipFill>
        <p:spPr>
          <a:xfrm>
            <a:off x="11017" y="93342"/>
            <a:ext cx="815248" cy="679009"/>
          </a:xfrm>
          <a:prstGeom prst="rect">
            <a:avLst/>
          </a:prstGeom>
          <a:noFill/>
          <a:ln>
            <a:noFill/>
          </a:ln>
        </p:spPr>
      </p:pic>
      <p:sp>
        <p:nvSpPr>
          <p:cNvPr id="114" name="Google Shape;114;p1"/>
          <p:cNvSpPr txBox="1"/>
          <p:nvPr/>
        </p:nvSpPr>
        <p:spPr>
          <a:xfrm>
            <a:off x="-2" y="601361"/>
            <a:ext cx="9144000" cy="1411285"/>
          </a:xfrm>
          <a:prstGeom prst="rect">
            <a:avLst/>
          </a:prstGeom>
          <a:noFill/>
          <a:ln>
            <a:noFill/>
          </a:ln>
        </p:spPr>
        <p:txBody>
          <a:bodyPr anchorCtr="0" anchor="b" bIns="45700" lIns="91425" spcFirstLastPara="1" rIns="91425" wrap="square" tIns="45700">
            <a:noAutofit/>
          </a:bodyPr>
          <a:lstStyle/>
          <a:p>
            <a:pPr indent="0" lvl="0" marL="0" marR="0" rtl="0" algn="ctr">
              <a:lnSpc>
                <a:spcPct val="121428"/>
              </a:lnSpc>
              <a:spcBef>
                <a:spcPts val="0"/>
              </a:spcBef>
              <a:spcAft>
                <a:spcPts val="0"/>
              </a:spcAft>
              <a:buNone/>
            </a:pPr>
            <a:r>
              <a:rPr b="1" i="0" lang="en-IN" sz="2800" u="none" strike="noStrike">
                <a:solidFill>
                  <a:srgbClr val="000099"/>
                </a:solidFill>
                <a:latin typeface="Palatino"/>
                <a:ea typeface="Palatino"/>
                <a:cs typeface="Palatino"/>
                <a:sym typeface="Palatino"/>
              </a:rPr>
              <a:t>Jaypee University of Information Technology</a:t>
            </a:r>
            <a:endParaRPr/>
          </a:p>
          <a:p>
            <a:pPr indent="0" lvl="0" marL="0" marR="0" rtl="0" algn="ctr">
              <a:lnSpc>
                <a:spcPct val="130769"/>
              </a:lnSpc>
              <a:spcBef>
                <a:spcPts val="0"/>
              </a:spcBef>
              <a:spcAft>
                <a:spcPts val="0"/>
              </a:spcAft>
              <a:buClr>
                <a:srgbClr val="000099"/>
              </a:buClr>
              <a:buSzPts val="2600"/>
              <a:buFont typeface="Palatino"/>
              <a:buNone/>
            </a:pPr>
            <a:r>
              <a:rPr b="1" i="0" lang="en-IN" sz="2600" u="none" strike="noStrike">
                <a:solidFill>
                  <a:srgbClr val="000099"/>
                </a:solidFill>
                <a:latin typeface="Palatino"/>
                <a:ea typeface="Palatino"/>
                <a:cs typeface="Palatino"/>
                <a:sym typeface="Palatino"/>
              </a:rPr>
              <a:t>Department of Computer Science and Engineering and Information Technology</a:t>
            </a:r>
            <a:endParaRPr b="1" i="0" sz="2600" u="none" strike="noStrike">
              <a:solidFill>
                <a:srgbClr val="002060"/>
              </a:solidFill>
              <a:latin typeface="Palatino"/>
              <a:ea typeface="Palatino"/>
              <a:cs typeface="Palatino"/>
              <a:sym typeface="Palati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Implementation</a:t>
            </a:r>
            <a:endParaRPr/>
          </a:p>
        </p:txBody>
      </p:sp>
      <p:pic>
        <p:nvPicPr>
          <p:cNvPr id="172" name="Google Shape;172;p10"/>
          <p:cNvPicPr preferRelativeResize="0"/>
          <p:nvPr/>
        </p:nvPicPr>
        <p:blipFill>
          <a:blip r:embed="rId3">
            <a:alphaModFix/>
          </a:blip>
          <a:stretch>
            <a:fillRect/>
          </a:stretch>
        </p:blipFill>
        <p:spPr>
          <a:xfrm>
            <a:off x="1823049" y="724550"/>
            <a:ext cx="5221376" cy="2465298"/>
          </a:xfrm>
          <a:prstGeom prst="rect">
            <a:avLst/>
          </a:prstGeom>
          <a:noFill/>
          <a:ln>
            <a:noFill/>
          </a:ln>
        </p:spPr>
      </p:pic>
      <p:sp>
        <p:nvSpPr>
          <p:cNvPr id="173" name="Google Shape;173;p10"/>
          <p:cNvSpPr txBox="1"/>
          <p:nvPr/>
        </p:nvSpPr>
        <p:spPr>
          <a:xfrm>
            <a:off x="1746250" y="3121800"/>
            <a:ext cx="51192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300">
                <a:solidFill>
                  <a:schemeClr val="dk1"/>
                </a:solidFill>
                <a:latin typeface="Times New Roman"/>
                <a:ea typeface="Times New Roman"/>
                <a:cs typeface="Times New Roman"/>
                <a:sym typeface="Times New Roman"/>
              </a:rPr>
              <a:t>Figure 4: Data Declaration for different screens</a:t>
            </a:r>
            <a:endParaRPr sz="1300">
              <a:solidFill>
                <a:schemeClr val="dk1"/>
              </a:solidFill>
              <a:latin typeface="Times New Roman"/>
              <a:ea typeface="Times New Roman"/>
              <a:cs typeface="Times New Roman"/>
              <a:sym typeface="Times New Roman"/>
            </a:endParaRPr>
          </a:p>
        </p:txBody>
      </p:sp>
      <p:pic>
        <p:nvPicPr>
          <p:cNvPr id="174" name="Google Shape;174;p10"/>
          <p:cNvPicPr preferRelativeResize="0"/>
          <p:nvPr/>
        </p:nvPicPr>
        <p:blipFill>
          <a:blip r:embed="rId4">
            <a:alphaModFix/>
          </a:blip>
          <a:stretch>
            <a:fillRect/>
          </a:stretch>
        </p:blipFill>
        <p:spPr>
          <a:xfrm>
            <a:off x="1950950" y="3522025"/>
            <a:ext cx="4965599" cy="2762775"/>
          </a:xfrm>
          <a:prstGeom prst="rect">
            <a:avLst/>
          </a:prstGeom>
          <a:noFill/>
          <a:ln>
            <a:noFill/>
          </a:ln>
        </p:spPr>
      </p:pic>
      <p:sp>
        <p:nvSpPr>
          <p:cNvPr id="175" name="Google Shape;175;p10"/>
          <p:cNvSpPr txBox="1"/>
          <p:nvPr/>
        </p:nvSpPr>
        <p:spPr>
          <a:xfrm>
            <a:off x="1874138" y="6284800"/>
            <a:ext cx="51192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300">
                <a:solidFill>
                  <a:schemeClr val="dk1"/>
                </a:solidFill>
                <a:latin typeface="Times New Roman"/>
                <a:ea typeface="Times New Roman"/>
                <a:cs typeface="Times New Roman"/>
                <a:sym typeface="Times New Roman"/>
              </a:rPr>
              <a:t>Figure 5: </a:t>
            </a:r>
            <a:r>
              <a:rPr lang="en-IN" sz="1200">
                <a:solidFill>
                  <a:schemeClr val="dk1"/>
                </a:solidFill>
                <a:latin typeface="Times New Roman"/>
                <a:ea typeface="Times New Roman"/>
                <a:cs typeface="Times New Roman"/>
                <a:sym typeface="Times New Roman"/>
              </a:rPr>
              <a:t>PBO (Process Before Output) Module for Screen 1.</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Implementation </a:t>
            </a:r>
            <a:r>
              <a:rPr b="0" lang="en-IN" sz="2400"/>
              <a:t>(cont…)</a:t>
            </a:r>
            <a:endParaRPr b="0"/>
          </a:p>
        </p:txBody>
      </p:sp>
      <p:pic>
        <p:nvPicPr>
          <p:cNvPr id="181" name="Google Shape;181;p11"/>
          <p:cNvPicPr preferRelativeResize="0"/>
          <p:nvPr/>
        </p:nvPicPr>
        <p:blipFill>
          <a:blip r:embed="rId3">
            <a:alphaModFix/>
          </a:blip>
          <a:stretch>
            <a:fillRect/>
          </a:stretch>
        </p:blipFill>
        <p:spPr>
          <a:xfrm>
            <a:off x="125700" y="877625"/>
            <a:ext cx="4317801" cy="2416127"/>
          </a:xfrm>
          <a:prstGeom prst="rect">
            <a:avLst/>
          </a:prstGeom>
          <a:noFill/>
          <a:ln>
            <a:noFill/>
          </a:ln>
        </p:spPr>
      </p:pic>
      <p:pic>
        <p:nvPicPr>
          <p:cNvPr id="182" name="Google Shape;182;p11"/>
          <p:cNvPicPr preferRelativeResize="0"/>
          <p:nvPr/>
        </p:nvPicPr>
        <p:blipFill rotWithShape="1">
          <a:blip r:embed="rId4">
            <a:alphaModFix/>
          </a:blip>
          <a:srcRect b="0" l="0" r="35283" t="0"/>
          <a:stretch/>
        </p:blipFill>
        <p:spPr>
          <a:xfrm>
            <a:off x="4540700" y="1130080"/>
            <a:ext cx="4450226" cy="3840620"/>
          </a:xfrm>
          <a:prstGeom prst="rect">
            <a:avLst/>
          </a:prstGeom>
          <a:noFill/>
          <a:ln>
            <a:noFill/>
          </a:ln>
        </p:spPr>
      </p:pic>
      <p:sp>
        <p:nvSpPr>
          <p:cNvPr id="183" name="Google Shape;183;p11"/>
          <p:cNvSpPr txBox="1"/>
          <p:nvPr/>
        </p:nvSpPr>
        <p:spPr>
          <a:xfrm>
            <a:off x="125650" y="3275850"/>
            <a:ext cx="43179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300">
                <a:solidFill>
                  <a:schemeClr val="dk1"/>
                </a:solidFill>
                <a:latin typeface="Times New Roman"/>
                <a:ea typeface="Times New Roman"/>
                <a:cs typeface="Times New Roman"/>
                <a:sym typeface="Times New Roman"/>
              </a:rPr>
              <a:t>Figure 6: </a:t>
            </a:r>
            <a:r>
              <a:rPr lang="en-IN" sz="1200">
                <a:solidFill>
                  <a:schemeClr val="dk1"/>
                </a:solidFill>
                <a:latin typeface="Times New Roman"/>
                <a:ea typeface="Times New Roman"/>
                <a:cs typeface="Times New Roman"/>
                <a:sym typeface="Times New Roman"/>
              </a:rPr>
              <a:t>PAI (Process After Input) Module for Screen 1</a:t>
            </a:r>
            <a:r>
              <a:rPr lang="en-IN" sz="1200">
                <a:solidFill>
                  <a:schemeClr val="dk1"/>
                </a:solidFill>
              </a:rPr>
              <a:t>.</a:t>
            </a:r>
            <a:endParaRPr sz="1200">
              <a:solidFill>
                <a:schemeClr val="dk1"/>
              </a:solidFill>
            </a:endParaRPr>
          </a:p>
          <a:p>
            <a:pPr indent="0" lvl="0" marL="0" rtl="0" algn="ctr">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sp>
        <p:nvSpPr>
          <p:cNvPr id="184" name="Google Shape;184;p11"/>
          <p:cNvSpPr txBox="1"/>
          <p:nvPr/>
        </p:nvSpPr>
        <p:spPr>
          <a:xfrm>
            <a:off x="4606863" y="4970700"/>
            <a:ext cx="43179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300">
                <a:solidFill>
                  <a:schemeClr val="dk1"/>
                </a:solidFill>
                <a:latin typeface="Times New Roman"/>
                <a:ea typeface="Times New Roman"/>
                <a:cs typeface="Times New Roman"/>
                <a:sym typeface="Times New Roman"/>
              </a:rPr>
              <a:t>Figure 8: </a:t>
            </a:r>
            <a:r>
              <a:rPr lang="en-IN" sz="1200">
                <a:solidFill>
                  <a:schemeClr val="dk1"/>
                </a:solidFill>
                <a:latin typeface="Times New Roman"/>
                <a:ea typeface="Times New Roman"/>
                <a:cs typeface="Times New Roman"/>
                <a:sym typeface="Times New Roman"/>
              </a:rPr>
              <a:t>Form-Routines Module for Auto Populate the customer ID.</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I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pic>
        <p:nvPicPr>
          <p:cNvPr id="185" name="Google Shape;185;p11"/>
          <p:cNvPicPr preferRelativeResize="0"/>
          <p:nvPr/>
        </p:nvPicPr>
        <p:blipFill>
          <a:blip r:embed="rId5">
            <a:alphaModFix/>
          </a:blip>
          <a:stretch>
            <a:fillRect/>
          </a:stretch>
        </p:blipFill>
        <p:spPr>
          <a:xfrm>
            <a:off x="152400" y="3734550"/>
            <a:ext cx="4317899" cy="2429972"/>
          </a:xfrm>
          <a:prstGeom prst="rect">
            <a:avLst/>
          </a:prstGeom>
          <a:noFill/>
          <a:ln>
            <a:noFill/>
          </a:ln>
        </p:spPr>
      </p:pic>
      <p:sp>
        <p:nvSpPr>
          <p:cNvPr id="186" name="Google Shape;186;p11"/>
          <p:cNvSpPr txBox="1"/>
          <p:nvPr/>
        </p:nvSpPr>
        <p:spPr>
          <a:xfrm>
            <a:off x="152400" y="6164525"/>
            <a:ext cx="43179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300">
                <a:solidFill>
                  <a:schemeClr val="dk1"/>
                </a:solidFill>
                <a:latin typeface="Times New Roman"/>
                <a:ea typeface="Times New Roman"/>
                <a:cs typeface="Times New Roman"/>
                <a:sym typeface="Times New Roman"/>
              </a:rPr>
              <a:t>Figure 7: </a:t>
            </a:r>
            <a:r>
              <a:rPr lang="en-IN" sz="1200">
                <a:solidFill>
                  <a:schemeClr val="dk1"/>
                </a:solidFill>
                <a:latin typeface="Times New Roman"/>
                <a:ea typeface="Times New Roman"/>
                <a:cs typeface="Times New Roman"/>
                <a:sym typeface="Times New Roman"/>
              </a:rPr>
              <a:t>Form-Routines Module for ALV Display.</a:t>
            </a:r>
            <a:endParaRPr sz="1200">
              <a:solidFill>
                <a:schemeClr val="dk1"/>
              </a:solidFill>
            </a:endParaRPr>
          </a:p>
          <a:p>
            <a:pPr indent="0" lvl="0" marL="0" rtl="0" algn="ctr">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Implementation </a:t>
            </a:r>
            <a:r>
              <a:rPr b="0" lang="en-IN" sz="2400"/>
              <a:t>(cont…)</a:t>
            </a:r>
            <a:endParaRPr b="0"/>
          </a:p>
        </p:txBody>
      </p:sp>
      <p:pic>
        <p:nvPicPr>
          <p:cNvPr id="192" name="Google Shape;192;p12"/>
          <p:cNvPicPr preferRelativeResize="0"/>
          <p:nvPr/>
        </p:nvPicPr>
        <p:blipFill rotWithShape="1">
          <a:blip r:embed="rId3">
            <a:alphaModFix/>
          </a:blip>
          <a:srcRect b="0" l="0" r="0" t="14763"/>
          <a:stretch/>
        </p:blipFill>
        <p:spPr>
          <a:xfrm>
            <a:off x="1577600" y="724550"/>
            <a:ext cx="5926749" cy="2794575"/>
          </a:xfrm>
          <a:prstGeom prst="rect">
            <a:avLst/>
          </a:prstGeom>
          <a:noFill/>
          <a:ln>
            <a:noFill/>
          </a:ln>
        </p:spPr>
      </p:pic>
      <p:sp>
        <p:nvSpPr>
          <p:cNvPr id="193" name="Google Shape;193;p12"/>
          <p:cNvSpPr txBox="1"/>
          <p:nvPr/>
        </p:nvSpPr>
        <p:spPr>
          <a:xfrm>
            <a:off x="2194063" y="3434075"/>
            <a:ext cx="43179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300">
                <a:solidFill>
                  <a:schemeClr val="dk1"/>
                </a:solidFill>
                <a:latin typeface="Times New Roman"/>
                <a:ea typeface="Times New Roman"/>
                <a:cs typeface="Times New Roman"/>
                <a:sym typeface="Times New Roman"/>
              </a:rPr>
              <a:t>Figure 9: </a:t>
            </a:r>
            <a:r>
              <a:rPr lang="en-IN" sz="1200">
                <a:solidFill>
                  <a:schemeClr val="dk1"/>
                </a:solidFill>
                <a:latin typeface="Times New Roman"/>
                <a:ea typeface="Times New Roman"/>
                <a:cs typeface="Times New Roman"/>
                <a:sym typeface="Times New Roman"/>
              </a:rPr>
              <a:t>Form-Routines Module for Fetching Data.</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pic>
        <p:nvPicPr>
          <p:cNvPr id="194" name="Google Shape;194;p12"/>
          <p:cNvPicPr preferRelativeResize="0"/>
          <p:nvPr/>
        </p:nvPicPr>
        <p:blipFill>
          <a:blip r:embed="rId4">
            <a:alphaModFix/>
          </a:blip>
          <a:stretch>
            <a:fillRect/>
          </a:stretch>
        </p:blipFill>
        <p:spPr>
          <a:xfrm>
            <a:off x="2284025" y="3825425"/>
            <a:ext cx="4513892" cy="2506651"/>
          </a:xfrm>
          <a:prstGeom prst="rect">
            <a:avLst/>
          </a:prstGeom>
          <a:noFill/>
          <a:ln>
            <a:noFill/>
          </a:ln>
        </p:spPr>
      </p:pic>
      <p:sp>
        <p:nvSpPr>
          <p:cNvPr id="195" name="Google Shape;195;p12"/>
          <p:cNvSpPr txBox="1"/>
          <p:nvPr/>
        </p:nvSpPr>
        <p:spPr>
          <a:xfrm>
            <a:off x="2382013" y="6247025"/>
            <a:ext cx="43179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300">
                <a:solidFill>
                  <a:schemeClr val="dk1"/>
                </a:solidFill>
                <a:latin typeface="Times New Roman"/>
                <a:ea typeface="Times New Roman"/>
                <a:cs typeface="Times New Roman"/>
                <a:sym typeface="Times New Roman"/>
              </a:rPr>
              <a:t>Figure 10: </a:t>
            </a:r>
            <a:r>
              <a:rPr lang="en-IN" sz="1200">
                <a:solidFill>
                  <a:schemeClr val="dk1"/>
                </a:solidFill>
                <a:latin typeface="Times New Roman"/>
                <a:ea typeface="Times New Roman"/>
                <a:cs typeface="Times New Roman"/>
                <a:sym typeface="Times New Roman"/>
              </a:rPr>
              <a:t>Form-Routines Module for Build_Display_table.</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Experimental Results and Evaluation</a:t>
            </a:r>
            <a:endParaRPr/>
          </a:p>
        </p:txBody>
      </p:sp>
      <p:sp>
        <p:nvSpPr>
          <p:cNvPr id="201" name="Google Shape;201;p13"/>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371475" lvl="0" marL="457200" rtl="0" algn="just">
              <a:lnSpc>
                <a:spcPct val="115000"/>
              </a:lnSpc>
              <a:spcBef>
                <a:spcPts val="630"/>
              </a:spcBef>
              <a:spcAft>
                <a:spcPts val="0"/>
              </a:spcAft>
              <a:buClr>
                <a:schemeClr val="dk1"/>
              </a:buClr>
              <a:buSzPts val="2250"/>
              <a:buFont typeface="Times New Roman"/>
              <a:buChar char="•"/>
            </a:pPr>
            <a:r>
              <a:rPr lang="en-IN" sz="1800">
                <a:solidFill>
                  <a:schemeClr val="dk1"/>
                </a:solidFill>
                <a:latin typeface="Times New Roman"/>
                <a:ea typeface="Times New Roman"/>
                <a:cs typeface="Times New Roman"/>
                <a:sym typeface="Times New Roman"/>
              </a:rPr>
              <a:t>Created and tested five custom tables for managing customers, products, inquiries, quotations, and order statuses.</a:t>
            </a:r>
            <a:endParaRPr sz="1800">
              <a:solidFill>
                <a:schemeClr val="dk1"/>
              </a:solidFill>
              <a:latin typeface="Times New Roman"/>
              <a:ea typeface="Times New Roman"/>
              <a:cs typeface="Times New Roman"/>
              <a:sym typeface="Times New Roman"/>
            </a:endParaRPr>
          </a:p>
          <a:p>
            <a:pPr indent="-371475" lvl="0" marL="457200" rtl="0" algn="just">
              <a:lnSpc>
                <a:spcPct val="115000"/>
              </a:lnSpc>
              <a:spcBef>
                <a:spcPts val="630"/>
              </a:spcBef>
              <a:spcAft>
                <a:spcPts val="0"/>
              </a:spcAft>
              <a:buClr>
                <a:schemeClr val="dk1"/>
              </a:buClr>
              <a:buSzPts val="2250"/>
              <a:buFont typeface="Times New Roman"/>
              <a:buChar char="•"/>
            </a:pPr>
            <a:r>
              <a:rPr lang="en-IN" sz="1800">
                <a:solidFill>
                  <a:schemeClr val="dk1"/>
                </a:solidFill>
                <a:latin typeface="Times New Roman"/>
                <a:ea typeface="Times New Roman"/>
                <a:cs typeface="Times New Roman"/>
                <a:sym typeface="Times New Roman"/>
              </a:rPr>
              <a:t>Verified CRUD operations and data flow using module pool screens, ALV grids, and BDC uploads.</a:t>
            </a:r>
            <a:endParaRPr sz="1800">
              <a:solidFill>
                <a:schemeClr val="dk1"/>
              </a:solidFill>
              <a:latin typeface="Times New Roman"/>
              <a:ea typeface="Times New Roman"/>
              <a:cs typeface="Times New Roman"/>
              <a:sym typeface="Times New Roman"/>
            </a:endParaRPr>
          </a:p>
          <a:p>
            <a:pPr indent="-371475" lvl="0" marL="457200" rtl="0" algn="just">
              <a:lnSpc>
                <a:spcPct val="115000"/>
              </a:lnSpc>
              <a:spcBef>
                <a:spcPts val="630"/>
              </a:spcBef>
              <a:spcAft>
                <a:spcPts val="0"/>
              </a:spcAft>
              <a:buClr>
                <a:schemeClr val="dk1"/>
              </a:buClr>
              <a:buSzPts val="2250"/>
              <a:buFont typeface="Times New Roman"/>
              <a:buChar char="•"/>
            </a:pPr>
            <a:r>
              <a:rPr lang="en-IN" sz="1800">
                <a:solidFill>
                  <a:schemeClr val="dk1"/>
                </a:solidFill>
                <a:latin typeface="Times New Roman"/>
                <a:ea typeface="Times New Roman"/>
                <a:cs typeface="Times New Roman"/>
                <a:sym typeface="Times New Roman"/>
              </a:rPr>
              <a:t>Smartforms and CL_BCS email triggers worked accurately for all workflow events.</a:t>
            </a:r>
            <a:endParaRPr sz="1800">
              <a:solidFill>
                <a:schemeClr val="dk1"/>
              </a:solidFill>
              <a:latin typeface="Times New Roman"/>
              <a:ea typeface="Times New Roman"/>
              <a:cs typeface="Times New Roman"/>
              <a:sym typeface="Times New Roman"/>
            </a:endParaRPr>
          </a:p>
          <a:p>
            <a:pPr indent="0" lvl="0" marL="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p:txBody>
      </p:sp>
      <p:pic>
        <p:nvPicPr>
          <p:cNvPr id="202" name="Google Shape;202;p13"/>
          <p:cNvPicPr preferRelativeResize="0"/>
          <p:nvPr/>
        </p:nvPicPr>
        <p:blipFill rotWithShape="1">
          <a:blip r:embed="rId3">
            <a:alphaModFix/>
          </a:blip>
          <a:srcRect b="14646" l="0" r="42902" t="0"/>
          <a:stretch/>
        </p:blipFill>
        <p:spPr>
          <a:xfrm>
            <a:off x="77125" y="3213200"/>
            <a:ext cx="4317901" cy="2695710"/>
          </a:xfrm>
          <a:prstGeom prst="rect">
            <a:avLst/>
          </a:prstGeom>
          <a:noFill/>
          <a:ln>
            <a:noFill/>
          </a:ln>
        </p:spPr>
      </p:pic>
      <p:sp>
        <p:nvSpPr>
          <p:cNvPr id="203" name="Google Shape;203;p13"/>
          <p:cNvSpPr txBox="1"/>
          <p:nvPr/>
        </p:nvSpPr>
        <p:spPr>
          <a:xfrm>
            <a:off x="77113" y="5908900"/>
            <a:ext cx="43179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300">
                <a:solidFill>
                  <a:schemeClr val="dk1"/>
                </a:solidFill>
                <a:latin typeface="Times New Roman"/>
                <a:ea typeface="Times New Roman"/>
                <a:cs typeface="Times New Roman"/>
                <a:sym typeface="Times New Roman"/>
              </a:rPr>
              <a:t>Figure 11:</a:t>
            </a:r>
            <a:r>
              <a:rPr lang="en-IN" sz="1200">
                <a:solidFill>
                  <a:schemeClr val="dk1"/>
                </a:solidFill>
                <a:latin typeface="Times New Roman"/>
                <a:ea typeface="Times New Roman"/>
                <a:cs typeface="Times New Roman"/>
                <a:sym typeface="Times New Roman"/>
              </a:rPr>
              <a:t> Project’s Login Screen</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pic>
        <p:nvPicPr>
          <p:cNvPr id="204" name="Google Shape;204;p13"/>
          <p:cNvPicPr preferRelativeResize="0"/>
          <p:nvPr/>
        </p:nvPicPr>
        <p:blipFill rotWithShape="1">
          <a:blip r:embed="rId4">
            <a:alphaModFix/>
          </a:blip>
          <a:srcRect b="3688" l="0" r="22779" t="0"/>
          <a:stretch/>
        </p:blipFill>
        <p:spPr>
          <a:xfrm>
            <a:off x="4689025" y="2989413"/>
            <a:ext cx="4160326" cy="3143275"/>
          </a:xfrm>
          <a:prstGeom prst="rect">
            <a:avLst/>
          </a:prstGeom>
          <a:noFill/>
          <a:ln>
            <a:noFill/>
          </a:ln>
        </p:spPr>
      </p:pic>
      <p:sp>
        <p:nvSpPr>
          <p:cNvPr id="205" name="Google Shape;205;p13"/>
          <p:cNvSpPr txBox="1"/>
          <p:nvPr/>
        </p:nvSpPr>
        <p:spPr>
          <a:xfrm>
            <a:off x="4610225" y="6215200"/>
            <a:ext cx="43179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300">
                <a:solidFill>
                  <a:schemeClr val="dk1"/>
                </a:solidFill>
                <a:latin typeface="Times New Roman"/>
                <a:ea typeface="Times New Roman"/>
                <a:cs typeface="Times New Roman"/>
                <a:sym typeface="Times New Roman"/>
              </a:rPr>
              <a:t>Figure 12:</a:t>
            </a:r>
            <a:r>
              <a:rPr lang="en-IN" sz="1200">
                <a:solidFill>
                  <a:schemeClr val="dk1"/>
                </a:solidFill>
                <a:latin typeface="Times New Roman"/>
                <a:ea typeface="Times New Roman"/>
                <a:cs typeface="Times New Roman"/>
                <a:sym typeface="Times New Roman"/>
              </a:rPr>
              <a:t> New Registration Screen</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Experimental Results and Evaluation </a:t>
            </a:r>
            <a:r>
              <a:rPr b="0" lang="en-IN" sz="2400"/>
              <a:t>(cont…)</a:t>
            </a:r>
            <a:endParaRPr b="0"/>
          </a:p>
        </p:txBody>
      </p:sp>
      <p:pic>
        <p:nvPicPr>
          <p:cNvPr id="211" name="Google Shape;211;p14"/>
          <p:cNvPicPr preferRelativeResize="0"/>
          <p:nvPr/>
        </p:nvPicPr>
        <p:blipFill rotWithShape="1">
          <a:blip r:embed="rId3">
            <a:alphaModFix/>
          </a:blip>
          <a:srcRect b="0" l="0" r="31884" t="0"/>
          <a:stretch/>
        </p:blipFill>
        <p:spPr>
          <a:xfrm>
            <a:off x="226575" y="724550"/>
            <a:ext cx="4148124" cy="2599000"/>
          </a:xfrm>
          <a:prstGeom prst="rect">
            <a:avLst/>
          </a:prstGeom>
          <a:noFill/>
          <a:ln>
            <a:noFill/>
          </a:ln>
        </p:spPr>
      </p:pic>
      <p:sp>
        <p:nvSpPr>
          <p:cNvPr id="212" name="Google Shape;212;p14"/>
          <p:cNvSpPr txBox="1"/>
          <p:nvPr/>
        </p:nvSpPr>
        <p:spPr>
          <a:xfrm>
            <a:off x="40650" y="3275850"/>
            <a:ext cx="43179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300">
                <a:solidFill>
                  <a:schemeClr val="dk1"/>
                </a:solidFill>
                <a:latin typeface="Times New Roman"/>
                <a:ea typeface="Times New Roman"/>
                <a:cs typeface="Times New Roman"/>
                <a:sym typeface="Times New Roman"/>
              </a:rPr>
              <a:t>Figure 13:</a:t>
            </a:r>
            <a:r>
              <a:rPr lang="en-IN" sz="1200">
                <a:solidFill>
                  <a:schemeClr val="dk1"/>
                </a:solidFill>
                <a:latin typeface="Times New Roman"/>
                <a:ea typeface="Times New Roman"/>
                <a:cs typeface="Times New Roman"/>
                <a:sym typeface="Times New Roman"/>
              </a:rPr>
              <a:t> Admin  Screen with Open Orders</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pic>
        <p:nvPicPr>
          <p:cNvPr id="213" name="Google Shape;213;p14"/>
          <p:cNvPicPr preferRelativeResize="0"/>
          <p:nvPr/>
        </p:nvPicPr>
        <p:blipFill rotWithShape="1">
          <a:blip r:embed="rId4">
            <a:alphaModFix/>
          </a:blip>
          <a:srcRect b="12526" l="0" r="9592" t="0"/>
          <a:stretch/>
        </p:blipFill>
        <p:spPr>
          <a:xfrm>
            <a:off x="4676775" y="724550"/>
            <a:ext cx="4148126" cy="2551300"/>
          </a:xfrm>
          <a:prstGeom prst="rect">
            <a:avLst/>
          </a:prstGeom>
          <a:noFill/>
          <a:ln>
            <a:noFill/>
          </a:ln>
        </p:spPr>
      </p:pic>
      <p:sp>
        <p:nvSpPr>
          <p:cNvPr id="214" name="Google Shape;214;p14"/>
          <p:cNvSpPr txBox="1"/>
          <p:nvPr/>
        </p:nvSpPr>
        <p:spPr>
          <a:xfrm>
            <a:off x="4676775" y="3275850"/>
            <a:ext cx="43179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300">
                <a:solidFill>
                  <a:schemeClr val="dk1"/>
                </a:solidFill>
                <a:latin typeface="Times New Roman"/>
                <a:ea typeface="Times New Roman"/>
                <a:cs typeface="Times New Roman"/>
                <a:sym typeface="Times New Roman"/>
              </a:rPr>
              <a:t>Figure 14:</a:t>
            </a:r>
            <a:r>
              <a:rPr lang="en-IN" sz="1200">
                <a:solidFill>
                  <a:schemeClr val="dk1"/>
                </a:solidFill>
                <a:latin typeface="Times New Roman"/>
                <a:ea typeface="Times New Roman"/>
                <a:cs typeface="Times New Roman"/>
                <a:sym typeface="Times New Roman"/>
              </a:rPr>
              <a:t> Admin  Screen with Cancelled Orders</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pic>
        <p:nvPicPr>
          <p:cNvPr id="215" name="Google Shape;215;p14"/>
          <p:cNvPicPr preferRelativeResize="0"/>
          <p:nvPr/>
        </p:nvPicPr>
        <p:blipFill rotWithShape="1">
          <a:blip r:embed="rId5">
            <a:alphaModFix/>
          </a:blip>
          <a:srcRect b="21098" l="0" r="7390" t="0"/>
          <a:stretch/>
        </p:blipFill>
        <p:spPr>
          <a:xfrm>
            <a:off x="226575" y="3700700"/>
            <a:ext cx="4148125" cy="2480350"/>
          </a:xfrm>
          <a:prstGeom prst="rect">
            <a:avLst/>
          </a:prstGeom>
          <a:noFill/>
          <a:ln>
            <a:noFill/>
          </a:ln>
        </p:spPr>
      </p:pic>
      <p:sp>
        <p:nvSpPr>
          <p:cNvPr id="216" name="Google Shape;216;p14"/>
          <p:cNvSpPr txBox="1"/>
          <p:nvPr/>
        </p:nvSpPr>
        <p:spPr>
          <a:xfrm>
            <a:off x="226575" y="6181050"/>
            <a:ext cx="43179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300">
                <a:solidFill>
                  <a:schemeClr val="dk1"/>
                </a:solidFill>
                <a:latin typeface="Times New Roman"/>
                <a:ea typeface="Times New Roman"/>
                <a:cs typeface="Times New Roman"/>
                <a:sym typeface="Times New Roman"/>
              </a:rPr>
              <a:t>Figure 15:</a:t>
            </a:r>
            <a:r>
              <a:rPr lang="en-IN" sz="1200">
                <a:solidFill>
                  <a:schemeClr val="dk1"/>
                </a:solidFill>
                <a:latin typeface="Times New Roman"/>
                <a:ea typeface="Times New Roman"/>
                <a:cs typeface="Times New Roman"/>
                <a:sym typeface="Times New Roman"/>
              </a:rPr>
              <a:t> Admin  Screen with Completed Orders</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pic>
        <p:nvPicPr>
          <p:cNvPr id="217" name="Google Shape;217;p14"/>
          <p:cNvPicPr preferRelativeResize="0"/>
          <p:nvPr/>
        </p:nvPicPr>
        <p:blipFill rotWithShape="1">
          <a:blip r:embed="rId6">
            <a:alphaModFix/>
          </a:blip>
          <a:srcRect b="7347" l="0" r="13464" t="0"/>
          <a:stretch/>
        </p:blipFill>
        <p:spPr>
          <a:xfrm>
            <a:off x="5123100" y="3700700"/>
            <a:ext cx="3235575" cy="2551300"/>
          </a:xfrm>
          <a:prstGeom prst="rect">
            <a:avLst/>
          </a:prstGeom>
          <a:noFill/>
          <a:ln>
            <a:noFill/>
          </a:ln>
        </p:spPr>
      </p:pic>
      <p:sp>
        <p:nvSpPr>
          <p:cNvPr id="218" name="Google Shape;218;p14"/>
          <p:cNvSpPr txBox="1"/>
          <p:nvPr/>
        </p:nvSpPr>
        <p:spPr>
          <a:xfrm>
            <a:off x="4581938" y="6252000"/>
            <a:ext cx="43179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300">
                <a:solidFill>
                  <a:schemeClr val="dk1"/>
                </a:solidFill>
                <a:latin typeface="Times New Roman"/>
                <a:ea typeface="Times New Roman"/>
                <a:cs typeface="Times New Roman"/>
                <a:sym typeface="Times New Roman"/>
              </a:rPr>
              <a:t>Figure 16:</a:t>
            </a:r>
            <a:r>
              <a:rPr lang="en-IN" sz="1200">
                <a:solidFill>
                  <a:schemeClr val="dk1"/>
                </a:solidFill>
                <a:latin typeface="Times New Roman"/>
                <a:ea typeface="Times New Roman"/>
                <a:cs typeface="Times New Roman"/>
                <a:sym typeface="Times New Roman"/>
              </a:rPr>
              <a:t> Update Profile Screen</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5"/>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Experimental Results and Evaluation </a:t>
            </a:r>
            <a:r>
              <a:rPr b="0" lang="en-IN" sz="2400"/>
              <a:t>(cont…)</a:t>
            </a:r>
            <a:endParaRPr b="0"/>
          </a:p>
        </p:txBody>
      </p:sp>
      <p:pic>
        <p:nvPicPr>
          <p:cNvPr id="224" name="Google Shape;224;p15"/>
          <p:cNvPicPr preferRelativeResize="0"/>
          <p:nvPr/>
        </p:nvPicPr>
        <p:blipFill rotWithShape="1">
          <a:blip r:embed="rId3">
            <a:alphaModFix/>
          </a:blip>
          <a:srcRect b="0" l="0" r="6785" t="0"/>
          <a:stretch/>
        </p:blipFill>
        <p:spPr>
          <a:xfrm>
            <a:off x="135400" y="1030025"/>
            <a:ext cx="4477426" cy="4623724"/>
          </a:xfrm>
          <a:prstGeom prst="rect">
            <a:avLst/>
          </a:prstGeom>
          <a:noFill/>
          <a:ln>
            <a:noFill/>
          </a:ln>
        </p:spPr>
      </p:pic>
      <p:pic>
        <p:nvPicPr>
          <p:cNvPr id="225" name="Google Shape;225;p15"/>
          <p:cNvPicPr preferRelativeResize="0"/>
          <p:nvPr/>
        </p:nvPicPr>
        <p:blipFill>
          <a:blip r:embed="rId4">
            <a:alphaModFix/>
          </a:blip>
          <a:stretch>
            <a:fillRect/>
          </a:stretch>
        </p:blipFill>
        <p:spPr>
          <a:xfrm>
            <a:off x="4731901" y="1571557"/>
            <a:ext cx="4209373" cy="3064463"/>
          </a:xfrm>
          <a:prstGeom prst="rect">
            <a:avLst/>
          </a:prstGeom>
          <a:noFill/>
          <a:ln>
            <a:noFill/>
          </a:ln>
        </p:spPr>
      </p:pic>
      <p:sp>
        <p:nvSpPr>
          <p:cNvPr id="226" name="Google Shape;226;p15"/>
          <p:cNvSpPr txBox="1"/>
          <p:nvPr/>
        </p:nvSpPr>
        <p:spPr>
          <a:xfrm>
            <a:off x="215150" y="5741750"/>
            <a:ext cx="43179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300">
                <a:solidFill>
                  <a:schemeClr val="dk1"/>
                </a:solidFill>
                <a:latin typeface="Times New Roman"/>
                <a:ea typeface="Times New Roman"/>
                <a:cs typeface="Times New Roman"/>
                <a:sym typeface="Times New Roman"/>
              </a:rPr>
              <a:t>Figure 17:</a:t>
            </a:r>
            <a:r>
              <a:rPr lang="en-IN" sz="1200">
                <a:solidFill>
                  <a:schemeClr val="dk1"/>
                </a:solidFill>
                <a:latin typeface="Times New Roman"/>
                <a:ea typeface="Times New Roman"/>
                <a:cs typeface="Times New Roman"/>
                <a:sym typeface="Times New Roman"/>
              </a:rPr>
              <a:t> Smartforms Quotation Details</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sp>
        <p:nvSpPr>
          <p:cNvPr id="227" name="Google Shape;227;p15"/>
          <p:cNvSpPr txBox="1"/>
          <p:nvPr/>
        </p:nvSpPr>
        <p:spPr>
          <a:xfrm>
            <a:off x="4677638" y="5230800"/>
            <a:ext cx="43179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300">
                <a:solidFill>
                  <a:schemeClr val="dk1"/>
                </a:solidFill>
                <a:latin typeface="Times New Roman"/>
                <a:ea typeface="Times New Roman"/>
                <a:cs typeface="Times New Roman"/>
                <a:sym typeface="Times New Roman"/>
              </a:rPr>
              <a:t>Figure 18:</a:t>
            </a:r>
            <a:r>
              <a:rPr lang="en-IN" sz="1200">
                <a:solidFill>
                  <a:schemeClr val="dk1"/>
                </a:solidFill>
                <a:latin typeface="Times New Roman"/>
                <a:ea typeface="Times New Roman"/>
                <a:cs typeface="Times New Roman"/>
                <a:sym typeface="Times New Roman"/>
              </a:rPr>
              <a:t> Smartforms Invoice  Details</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6"/>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Key Learnings</a:t>
            </a:r>
            <a:endParaRPr/>
          </a:p>
        </p:txBody>
      </p:sp>
      <p:sp>
        <p:nvSpPr>
          <p:cNvPr id="233" name="Google Shape;233;p16"/>
          <p:cNvSpPr txBox="1"/>
          <p:nvPr/>
        </p:nvSpPr>
        <p:spPr>
          <a:xfrm>
            <a:off x="93643" y="960806"/>
            <a:ext cx="8956800" cy="5794800"/>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630"/>
              </a:spcBef>
              <a:spcAft>
                <a:spcPts val="0"/>
              </a:spcAft>
              <a:buClr>
                <a:schemeClr val="dk1"/>
              </a:buClr>
              <a:buSzPts val="1800"/>
              <a:buChar char="•"/>
            </a:pPr>
            <a:r>
              <a:rPr lang="en-IN" sz="1800">
                <a:solidFill>
                  <a:schemeClr val="dk1"/>
                </a:solidFill>
                <a:latin typeface="Times New Roman"/>
                <a:ea typeface="Times New Roman"/>
                <a:cs typeface="Times New Roman"/>
                <a:sym typeface="Times New Roman"/>
              </a:rPr>
              <a:t>Gained hands-on experience in </a:t>
            </a:r>
            <a:r>
              <a:rPr b="1" lang="en-IN" sz="1800">
                <a:solidFill>
                  <a:schemeClr val="dk1"/>
                </a:solidFill>
                <a:latin typeface="Times New Roman"/>
                <a:ea typeface="Times New Roman"/>
                <a:cs typeface="Times New Roman"/>
                <a:sym typeface="Times New Roman"/>
              </a:rPr>
              <a:t>SAP Module Pool Programming</a:t>
            </a:r>
            <a:r>
              <a:rPr lang="en-IN" sz="1800">
                <a:solidFill>
                  <a:schemeClr val="dk1"/>
                </a:solidFill>
                <a:latin typeface="Times New Roman"/>
                <a:ea typeface="Times New Roman"/>
                <a:cs typeface="Times New Roman"/>
                <a:sym typeface="Times New Roman"/>
              </a:rPr>
              <a:t>, including dynpro design, PBO/PAI logic, and screen navigation.</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630"/>
              </a:spcBef>
              <a:spcAft>
                <a:spcPts val="0"/>
              </a:spcAft>
              <a:buClr>
                <a:schemeClr val="dk1"/>
              </a:buClr>
              <a:buSzPts val="1800"/>
              <a:buChar char="•"/>
            </a:pPr>
            <a:r>
              <a:rPr lang="en-IN" sz="1800">
                <a:solidFill>
                  <a:schemeClr val="dk1"/>
                </a:solidFill>
                <a:latin typeface="Times New Roman"/>
                <a:ea typeface="Times New Roman"/>
                <a:cs typeface="Times New Roman"/>
                <a:sym typeface="Times New Roman"/>
              </a:rPr>
              <a:t>Learned to create and manage </a:t>
            </a:r>
            <a:r>
              <a:rPr b="1" lang="en-IN" sz="1800">
                <a:solidFill>
                  <a:schemeClr val="dk1"/>
                </a:solidFill>
                <a:latin typeface="Times New Roman"/>
                <a:ea typeface="Times New Roman"/>
                <a:cs typeface="Times New Roman"/>
                <a:sym typeface="Times New Roman"/>
              </a:rPr>
              <a:t>custom database tables</a:t>
            </a:r>
            <a:r>
              <a:rPr lang="en-IN" sz="1800">
                <a:solidFill>
                  <a:schemeClr val="dk1"/>
                </a:solidFill>
                <a:latin typeface="Times New Roman"/>
                <a:ea typeface="Times New Roman"/>
                <a:cs typeface="Times New Roman"/>
                <a:sym typeface="Times New Roman"/>
              </a:rPr>
              <a:t> using the Data Dictionary (SE11) for structured backend data handling.</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630"/>
              </a:spcBef>
              <a:spcAft>
                <a:spcPts val="0"/>
              </a:spcAft>
              <a:buClr>
                <a:schemeClr val="dk1"/>
              </a:buClr>
              <a:buSzPts val="1800"/>
              <a:buChar char="•"/>
            </a:pPr>
            <a:r>
              <a:rPr lang="en-IN" sz="1800">
                <a:solidFill>
                  <a:schemeClr val="dk1"/>
                </a:solidFill>
                <a:latin typeface="Times New Roman"/>
                <a:ea typeface="Times New Roman"/>
                <a:cs typeface="Times New Roman"/>
                <a:sym typeface="Times New Roman"/>
              </a:rPr>
              <a:t>Understood the implementation of </a:t>
            </a:r>
            <a:r>
              <a:rPr b="1" lang="en-IN" sz="1800">
                <a:solidFill>
                  <a:schemeClr val="dk1"/>
                </a:solidFill>
                <a:latin typeface="Times New Roman"/>
                <a:ea typeface="Times New Roman"/>
                <a:cs typeface="Times New Roman"/>
                <a:sym typeface="Times New Roman"/>
              </a:rPr>
              <a:t>SAP Workflow and CL_BCS</a:t>
            </a:r>
            <a:r>
              <a:rPr lang="en-IN" sz="1800">
                <a:solidFill>
                  <a:schemeClr val="dk1"/>
                </a:solidFill>
                <a:latin typeface="Times New Roman"/>
                <a:ea typeface="Times New Roman"/>
                <a:cs typeface="Times New Roman"/>
                <a:sym typeface="Times New Roman"/>
              </a:rPr>
              <a:t> for real-time email communication based on user actions.</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630"/>
              </a:spcBef>
              <a:spcAft>
                <a:spcPts val="0"/>
              </a:spcAft>
              <a:buClr>
                <a:schemeClr val="dk1"/>
              </a:buClr>
              <a:buSzPts val="1800"/>
              <a:buChar char="•"/>
            </a:pPr>
            <a:r>
              <a:rPr lang="en-IN" sz="1800">
                <a:solidFill>
                  <a:schemeClr val="dk1"/>
                </a:solidFill>
                <a:latin typeface="Times New Roman"/>
                <a:ea typeface="Times New Roman"/>
                <a:cs typeface="Times New Roman"/>
                <a:sym typeface="Times New Roman"/>
              </a:rPr>
              <a:t>Explored the usage of </a:t>
            </a:r>
            <a:r>
              <a:rPr b="1" lang="en-IN" sz="1800">
                <a:solidFill>
                  <a:schemeClr val="dk1"/>
                </a:solidFill>
                <a:latin typeface="Times New Roman"/>
                <a:ea typeface="Times New Roman"/>
                <a:cs typeface="Times New Roman"/>
                <a:sym typeface="Times New Roman"/>
              </a:rPr>
              <a:t>ALV Grids</a:t>
            </a:r>
            <a:r>
              <a:rPr lang="en-IN" sz="1800">
                <a:solidFill>
                  <a:schemeClr val="dk1"/>
                </a:solidFill>
                <a:latin typeface="Times New Roman"/>
                <a:ea typeface="Times New Roman"/>
                <a:cs typeface="Times New Roman"/>
                <a:sym typeface="Times New Roman"/>
              </a:rPr>
              <a:t> for interactive data display and selection-based operations in customer/admin dashboards.</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630"/>
              </a:spcBef>
              <a:spcAft>
                <a:spcPts val="0"/>
              </a:spcAft>
              <a:buClr>
                <a:schemeClr val="dk1"/>
              </a:buClr>
              <a:buSzPts val="1800"/>
              <a:buChar char="•"/>
            </a:pPr>
            <a:r>
              <a:rPr lang="en-IN" sz="1800">
                <a:solidFill>
                  <a:schemeClr val="dk1"/>
                </a:solidFill>
                <a:latin typeface="Times New Roman"/>
                <a:ea typeface="Times New Roman"/>
                <a:cs typeface="Times New Roman"/>
                <a:sym typeface="Times New Roman"/>
              </a:rPr>
              <a:t>Developed skills in </a:t>
            </a:r>
            <a:r>
              <a:rPr b="1" lang="en-IN" sz="1800">
                <a:solidFill>
                  <a:schemeClr val="dk1"/>
                </a:solidFill>
                <a:latin typeface="Times New Roman"/>
                <a:ea typeface="Times New Roman"/>
                <a:cs typeface="Times New Roman"/>
                <a:sym typeface="Times New Roman"/>
              </a:rPr>
              <a:t>Smartform design and integration</a:t>
            </a:r>
            <a:r>
              <a:rPr lang="en-IN" sz="1800">
                <a:solidFill>
                  <a:schemeClr val="dk1"/>
                </a:solidFill>
                <a:latin typeface="Times New Roman"/>
                <a:ea typeface="Times New Roman"/>
                <a:cs typeface="Times New Roman"/>
                <a:sym typeface="Times New Roman"/>
              </a:rPr>
              <a:t>, enabling automated document generation and PDF emailing</a:t>
            </a:r>
            <a:endParaRPr sz="1800">
              <a:solidFill>
                <a:schemeClr val="dk1"/>
              </a:solidFill>
              <a:latin typeface="Times New Roman"/>
              <a:ea typeface="Times New Roman"/>
              <a:cs typeface="Times New Roman"/>
              <a:sym typeface="Times New Roman"/>
            </a:endParaRPr>
          </a:p>
          <a:p>
            <a:pPr indent="0" lvl="0" marL="457200" marR="0" rtl="0" algn="just">
              <a:lnSpc>
                <a:spcPct val="150000"/>
              </a:lnSpc>
              <a:spcBef>
                <a:spcPts val="63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7"/>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Future Work</a:t>
            </a:r>
            <a:endParaRPr b="0"/>
          </a:p>
        </p:txBody>
      </p:sp>
      <p:sp>
        <p:nvSpPr>
          <p:cNvPr id="239" name="Google Shape;239;p17"/>
          <p:cNvSpPr txBox="1"/>
          <p:nvPr/>
        </p:nvSpPr>
        <p:spPr>
          <a:xfrm>
            <a:off x="93643" y="1063131"/>
            <a:ext cx="8956800" cy="5794800"/>
          </a:xfrm>
          <a:prstGeom prst="rect">
            <a:avLst/>
          </a:prstGeom>
          <a:noFill/>
          <a:ln>
            <a:noFill/>
          </a:ln>
        </p:spPr>
        <p:txBody>
          <a:bodyPr anchorCtr="0" anchor="t" bIns="45700" lIns="91425" spcFirstLastPara="1" rIns="91425" wrap="square" tIns="45700">
            <a:noAutofit/>
          </a:bodyPr>
          <a:lstStyle/>
          <a:p>
            <a:pPr indent="-342900" lvl="0" marL="457200" rtl="0" algn="just">
              <a:lnSpc>
                <a:spcPct val="115000"/>
              </a:lnSpc>
              <a:spcBef>
                <a:spcPts val="120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Future enhancements can include integrating the application with SAP Fiori or UI5 to provide a more modern, mobile-friendly user experience. Implementing role-based authorization will help ensure secure access control based on user roles, improving the system's overall reliability</a:t>
            </a:r>
            <a:r>
              <a:rPr lang="en-I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900">
              <a:solidFill>
                <a:schemeClr val="dk1"/>
              </a:solidFill>
              <a:latin typeface="Times New Roman"/>
              <a:ea typeface="Times New Roman"/>
              <a:cs typeface="Times New Roman"/>
              <a:sym typeface="Times New Roman"/>
            </a:endParaRPr>
          </a:p>
          <a:p>
            <a:pPr indent="-342900" lvl="0" marL="457200" rtl="0" algn="just">
              <a:lnSpc>
                <a:spcPct val="115000"/>
              </a:lnSpc>
              <a:spcBef>
                <a:spcPts val="120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Additional improvements may involve adding reporting and analytics for better business insights and expanding communication with SMS or push notifications. Optimizing the application for larger data volumes will also help scale it for broader enterprise use.</a:t>
            </a:r>
            <a:endParaRPr sz="1800">
              <a:solidFill>
                <a:schemeClr val="dk1"/>
              </a:solidFill>
              <a:latin typeface="Times New Roman"/>
              <a:ea typeface="Times New Roman"/>
              <a:cs typeface="Times New Roman"/>
              <a:sym typeface="Times New Roman"/>
            </a:endParaRPr>
          </a:p>
          <a:p>
            <a:pPr indent="0" lvl="0" marL="0" marR="0" rtl="0" algn="just">
              <a:lnSpc>
                <a:spcPct val="150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8"/>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200"/>
              <a:t>Work Contribution and Other Details</a:t>
            </a:r>
            <a:endParaRPr b="0" sz="1600"/>
          </a:p>
        </p:txBody>
      </p:sp>
      <p:sp>
        <p:nvSpPr>
          <p:cNvPr id="245" name="Google Shape;245;p18"/>
          <p:cNvSpPr txBox="1"/>
          <p:nvPr/>
        </p:nvSpPr>
        <p:spPr>
          <a:xfrm>
            <a:off x="77118" y="804231"/>
            <a:ext cx="8956714" cy="5172419"/>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sz="1800">
              <a:solidFill>
                <a:schemeClr val="dk1"/>
              </a:solidFill>
              <a:latin typeface="Helvetica Neue"/>
              <a:ea typeface="Helvetica Neue"/>
              <a:cs typeface="Helvetica Neue"/>
              <a:sym typeface="Helvetica Neue"/>
            </a:endParaRPr>
          </a:p>
        </p:txBody>
      </p:sp>
      <p:graphicFrame>
        <p:nvGraphicFramePr>
          <p:cNvPr id="246" name="Google Shape;246;p18"/>
          <p:cNvGraphicFramePr/>
          <p:nvPr/>
        </p:nvGraphicFramePr>
        <p:xfrm>
          <a:off x="93642" y="804225"/>
          <a:ext cx="3000000" cy="3000000"/>
        </p:xfrm>
        <a:graphic>
          <a:graphicData uri="http://schemas.openxmlformats.org/drawingml/2006/table">
            <a:tbl>
              <a:tblPr bandRow="1" firstRow="1">
                <a:noFill/>
                <a:tableStyleId>{C98BAFFE-6A7E-4AA3-99E4-110CD3A8542D}</a:tableStyleId>
              </a:tblPr>
              <a:tblGrid>
                <a:gridCol w="751450"/>
                <a:gridCol w="189125"/>
                <a:gridCol w="922375"/>
                <a:gridCol w="336925"/>
                <a:gridCol w="1993875"/>
                <a:gridCol w="1322650"/>
                <a:gridCol w="1522375"/>
                <a:gridCol w="1917925"/>
              </a:tblGrid>
              <a:tr h="481475">
                <a:tc gridSpan="2">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Roll No.</a:t>
                      </a:r>
                      <a:endParaRPr/>
                    </a:p>
                  </a:txBody>
                  <a:tcPr marT="45725" marB="45725" marR="91450" marL="91450">
                    <a:solidFill>
                      <a:srgbClr val="D5D59B"/>
                    </a:solidFill>
                  </a:tcPr>
                </a:tc>
                <a:tc hMerge="1"/>
                <a:tc gridSpan="2">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Start Date</a:t>
                      </a:r>
                      <a:endParaRPr/>
                    </a:p>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(dd/mm/2025)</a:t>
                      </a:r>
                      <a:endParaRPr/>
                    </a:p>
                  </a:txBody>
                  <a:tcPr marT="45725" marB="45725" marR="91450" marL="91450">
                    <a:solidFill>
                      <a:srgbClr val="D5D59B"/>
                    </a:solidFill>
                  </a:tcPr>
                </a:tc>
                <a:tc hMerge="1"/>
                <a:tc>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Organization &amp; </a:t>
                      </a:r>
                      <a:endParaRPr/>
                    </a:p>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Location</a:t>
                      </a:r>
                      <a:endParaRPr sz="1800" u="none" cap="none" strike="noStrike"/>
                    </a:p>
                  </a:txBody>
                  <a:tcPr marT="45725" marB="45725" marR="91450" marL="91450">
                    <a:solidFill>
                      <a:srgbClr val="D5D59B"/>
                    </a:solidFill>
                  </a:tcPr>
                </a:tc>
                <a:tc>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Work Mode</a:t>
                      </a:r>
                      <a:endParaRPr/>
                    </a:p>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(Online/Offline)</a:t>
                      </a:r>
                      <a:endParaRPr sz="1800" u="none" cap="none" strike="noStrike"/>
                    </a:p>
                  </a:txBody>
                  <a:tcPr marT="45725" marB="45725" marR="91450" marL="91450">
                    <a:solidFill>
                      <a:srgbClr val="D5D59B"/>
                    </a:solidFill>
                  </a:tcPr>
                </a:tc>
                <a:tc>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Work Nature</a:t>
                      </a:r>
                      <a:br>
                        <a:rPr b="0" i="0" lang="en-IN" sz="1300" u="none" cap="none" strike="noStrike">
                          <a:solidFill>
                            <a:schemeClr val="dk1"/>
                          </a:solidFill>
                          <a:latin typeface="Helvetica Neue"/>
                          <a:ea typeface="Helvetica Neue"/>
                          <a:cs typeface="Helvetica Neue"/>
                          <a:sym typeface="Helvetica Neue"/>
                        </a:rPr>
                      </a:br>
                      <a:r>
                        <a:rPr b="0" i="0" lang="en-IN" sz="1300" u="none" cap="none" strike="noStrike">
                          <a:solidFill>
                            <a:schemeClr val="dk1"/>
                          </a:solidFill>
                          <a:latin typeface="Helvetica Neue"/>
                          <a:ea typeface="Helvetica Neue"/>
                          <a:cs typeface="Helvetica Neue"/>
                          <a:sym typeface="Helvetica Neue"/>
                        </a:rPr>
                        <a:t>(Tech./Non-Tech.)</a:t>
                      </a:r>
                      <a:endParaRPr sz="1800" u="none" cap="none" strike="noStrike"/>
                    </a:p>
                  </a:txBody>
                  <a:tcPr marT="45725" marB="45725" marR="91450" marL="91450">
                    <a:solidFill>
                      <a:srgbClr val="D5D59B"/>
                    </a:solidFill>
                  </a:tcPr>
                </a:tc>
                <a:tc>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Work Domain</a:t>
                      </a:r>
                      <a:endParaRPr/>
                    </a:p>
                  </a:txBody>
                  <a:tcPr marT="45725" marB="45725" marR="91450" marL="91450">
                    <a:solidFill>
                      <a:srgbClr val="D5D59B"/>
                    </a:solidFill>
                  </a:tcPr>
                </a:tc>
              </a:tr>
              <a:tr h="410775">
                <a:tc gridSpan="2">
                  <a:txBody>
                    <a:bodyPr/>
                    <a:lstStyle/>
                    <a:p>
                      <a:pPr indent="0" lvl="0" marL="0" marR="0" rtl="0" algn="ctr">
                        <a:spcBef>
                          <a:spcPts val="0"/>
                        </a:spcBef>
                        <a:spcAft>
                          <a:spcPts val="0"/>
                        </a:spcAft>
                        <a:buNone/>
                      </a:pPr>
                      <a:r>
                        <a:rPr lang="en-IN" sz="1300">
                          <a:latin typeface="Helvetica Neue"/>
                          <a:ea typeface="Helvetica Neue"/>
                          <a:cs typeface="Helvetica Neue"/>
                          <a:sym typeface="Helvetica Neue"/>
                        </a:rPr>
                        <a:t>211312</a:t>
                      </a:r>
                      <a:endParaRPr b="0" i="0" sz="1300" u="none" cap="none" strike="noStrike">
                        <a:solidFill>
                          <a:schemeClr val="dk1"/>
                        </a:solidFill>
                        <a:latin typeface="Helvetica Neue"/>
                        <a:ea typeface="Helvetica Neue"/>
                        <a:cs typeface="Helvetica Neue"/>
                        <a:sym typeface="Helvetica Neue"/>
                      </a:endParaRPr>
                    </a:p>
                  </a:txBody>
                  <a:tcPr marT="45725" marB="45725" marR="91450" marL="91450">
                    <a:solidFill>
                      <a:srgbClr val="F4F9ED"/>
                    </a:solidFill>
                  </a:tcPr>
                </a:tc>
                <a:tc hMerge="1"/>
                <a:tc gridSpan="2">
                  <a:txBody>
                    <a:bodyPr/>
                    <a:lstStyle/>
                    <a:p>
                      <a:pPr indent="0" lvl="0" marL="0" marR="0" rtl="0" algn="ctr">
                        <a:spcBef>
                          <a:spcPts val="0"/>
                        </a:spcBef>
                        <a:spcAft>
                          <a:spcPts val="0"/>
                        </a:spcAft>
                        <a:buNone/>
                      </a:pPr>
                      <a:r>
                        <a:rPr lang="en-IN" sz="1300">
                          <a:latin typeface="Helvetica Neue"/>
                          <a:ea typeface="Helvetica Neue"/>
                          <a:cs typeface="Helvetica Neue"/>
                          <a:sym typeface="Helvetica Neue"/>
                        </a:rPr>
                        <a:t>10/03/2025</a:t>
                      </a:r>
                      <a:endParaRPr b="0" i="0" sz="1300" u="none" cap="none" strike="noStrike">
                        <a:solidFill>
                          <a:schemeClr val="dk1"/>
                        </a:solidFill>
                        <a:latin typeface="Helvetica Neue"/>
                        <a:ea typeface="Helvetica Neue"/>
                        <a:cs typeface="Helvetica Neue"/>
                        <a:sym typeface="Helvetica Neue"/>
                      </a:endParaRPr>
                    </a:p>
                  </a:txBody>
                  <a:tcPr marT="45725" marB="45725" marR="91450" marL="91450">
                    <a:solidFill>
                      <a:srgbClr val="F4F9ED"/>
                    </a:solidFill>
                  </a:tcPr>
                </a:tc>
                <a:tc hMerge="1"/>
                <a:tc>
                  <a:txBody>
                    <a:bodyPr/>
                    <a:lstStyle/>
                    <a:p>
                      <a:pPr indent="0" lvl="0" marL="0" marR="0" rtl="0" algn="l">
                        <a:spcBef>
                          <a:spcPts val="0"/>
                        </a:spcBef>
                        <a:spcAft>
                          <a:spcPts val="0"/>
                        </a:spcAft>
                        <a:buNone/>
                      </a:pPr>
                      <a:r>
                        <a:rPr lang="en-IN" sz="1300">
                          <a:latin typeface="Helvetica Neue"/>
                          <a:ea typeface="Helvetica Neue"/>
                          <a:cs typeface="Helvetica Neue"/>
                          <a:sym typeface="Helvetica Neue"/>
                        </a:rPr>
                        <a:t>smartShift &amp; Bangalore</a:t>
                      </a:r>
                      <a:endParaRPr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None/>
                      </a:pPr>
                      <a:r>
                        <a:rPr lang="en-IN" sz="1300"/>
                        <a:t>Offline</a:t>
                      </a:r>
                      <a:endParaRPr sz="1300">
                        <a:solidFill>
                          <a:schemeClr val="dk1"/>
                        </a:solidFill>
                      </a:endParaRPr>
                    </a:p>
                  </a:txBody>
                  <a:tcPr marT="45725" marB="45725" marR="91450" marL="91450">
                    <a:solidFill>
                      <a:srgbClr val="F4F9ED"/>
                    </a:solidFill>
                  </a:tcPr>
                </a:tc>
                <a:tc>
                  <a:txBody>
                    <a:bodyPr/>
                    <a:lstStyle/>
                    <a:p>
                      <a:pPr indent="0" lvl="0" marL="0" marR="0" rtl="0" algn="ctr">
                        <a:spcBef>
                          <a:spcPts val="0"/>
                        </a:spcBef>
                        <a:spcAft>
                          <a:spcPts val="0"/>
                        </a:spcAft>
                        <a:buNone/>
                      </a:pPr>
                      <a:r>
                        <a:rPr lang="en-IN" sz="1300"/>
                        <a:t>Tech.</a:t>
                      </a:r>
                      <a:endParaRPr sz="1300">
                        <a:solidFill>
                          <a:schemeClr val="dk1"/>
                        </a:solidFill>
                      </a:endParaRPr>
                    </a:p>
                  </a:txBody>
                  <a:tcPr marT="45725" marB="45725" marR="91450" marL="91450">
                    <a:solidFill>
                      <a:srgbClr val="F4F9ED"/>
                    </a:solidFill>
                  </a:tcPr>
                </a:tc>
                <a:tc>
                  <a:txBody>
                    <a:bodyPr/>
                    <a:lstStyle/>
                    <a:p>
                      <a:pPr indent="-88900" lvl="0" marL="17145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SAP ABAP</a:t>
                      </a:r>
                      <a:endParaRPr b="0" i="0" sz="1300">
                        <a:solidFill>
                          <a:schemeClr val="dk1"/>
                        </a:solidFill>
                        <a:latin typeface="Helvetica Neue"/>
                        <a:ea typeface="Helvetica Neue"/>
                        <a:cs typeface="Helvetica Neue"/>
                        <a:sym typeface="Helvetica Neue"/>
                      </a:endParaRPr>
                    </a:p>
                  </a:txBody>
                  <a:tcPr marT="45725" marB="45725" marR="91450" marL="91450">
                    <a:solidFill>
                      <a:srgbClr val="F4F9ED"/>
                    </a:solidFill>
                  </a:tcPr>
                </a:tc>
              </a:tr>
              <a:tr h="470000">
                <a:tc gridSpan="8">
                  <a:txBody>
                    <a:bodyPr/>
                    <a:lstStyle/>
                    <a:p>
                      <a:pPr indent="0" lvl="0" marL="0" marR="0" rtl="0" algn="l">
                        <a:lnSpc>
                          <a:spcPct val="150000"/>
                        </a:lnSpc>
                        <a:spcBef>
                          <a:spcPts val="0"/>
                        </a:spcBef>
                        <a:spcAft>
                          <a:spcPts val="0"/>
                        </a:spcAft>
                        <a:buNone/>
                      </a:pPr>
                      <a:r>
                        <a:rPr b="1" i="0" lang="en-IN" sz="1300">
                          <a:latin typeface="Helvetica Neue"/>
                          <a:ea typeface="Helvetica Neue"/>
                          <a:cs typeface="Helvetica Neue"/>
                          <a:sym typeface="Helvetica Neue"/>
                        </a:rPr>
                        <a:t>GitHub Repository URL: </a:t>
                      </a:r>
                      <a:endParaRPr/>
                    </a:p>
                  </a:txBody>
                  <a:tcPr marT="45725" marB="45725" marR="91450" marL="91450" anchor="ctr">
                    <a:solidFill>
                      <a:srgbClr val="D5D59B"/>
                    </a:solidFill>
                  </a:tcPr>
                </a:tc>
                <a:tc hMerge="1"/>
                <a:tc hMerge="1"/>
                <a:tc hMerge="1"/>
                <a:tc hMerge="1"/>
                <a:tc hMerge="1"/>
                <a:tc hMerge="1"/>
                <a:tc hMerge="1"/>
              </a:tr>
              <a:tr h="453425">
                <a:tc gridSpan="8">
                  <a:txBody>
                    <a:bodyPr/>
                    <a:lstStyle/>
                    <a:p>
                      <a:pPr indent="0" lvl="0" marL="0" marR="0" rtl="0" algn="ctr">
                        <a:lnSpc>
                          <a:spcPct val="153846"/>
                        </a:lnSpc>
                        <a:spcBef>
                          <a:spcPts val="0"/>
                        </a:spcBef>
                        <a:spcAft>
                          <a:spcPts val="0"/>
                        </a:spcAft>
                        <a:buNone/>
                      </a:pPr>
                      <a:r>
                        <a:rPr b="0" i="0" lang="en-IN" sz="1300">
                          <a:latin typeface="Helvetica Neue"/>
                          <a:ea typeface="Helvetica Neue"/>
                          <a:cs typeface="Helvetica Neue"/>
                          <a:sym typeface="Helvetica Neue"/>
                        </a:rPr>
                        <a:t>Work Contribution</a:t>
                      </a:r>
                      <a:br>
                        <a:rPr b="0" i="0" lang="en-IN" sz="1300">
                          <a:latin typeface="Helvetica Neue"/>
                          <a:ea typeface="Helvetica Neue"/>
                          <a:cs typeface="Helvetica Neue"/>
                          <a:sym typeface="Helvetica Neue"/>
                        </a:rPr>
                      </a:br>
                      <a:r>
                        <a:rPr b="0" i="0" lang="en-IN" sz="1300">
                          <a:latin typeface="Helvetica Neue"/>
                          <a:ea typeface="Helvetica Neue"/>
                          <a:cs typeface="Helvetica Neue"/>
                          <a:sym typeface="Helvetica Neue"/>
                        </a:rPr>
                        <a:t>(provide week-wise work details)</a:t>
                      </a:r>
                      <a:endParaRPr/>
                    </a:p>
                  </a:txBody>
                  <a:tcPr marT="45725" marB="45725" marR="91450" marL="91450">
                    <a:solidFill>
                      <a:srgbClr val="D5D59B"/>
                    </a:solidFill>
                  </a:tcPr>
                </a:tc>
                <a:tc hMerge="1"/>
                <a:tc hMerge="1"/>
                <a:tc hMerge="1"/>
                <a:tc hMerge="1"/>
                <a:tc hMerge="1"/>
                <a:tc hMerge="1"/>
                <a:tc hMerge="1"/>
              </a:tr>
              <a:tr h="907300">
                <a:tc>
                  <a:txBody>
                    <a:bodyPr/>
                    <a:lstStyle/>
                    <a:p>
                      <a:pPr indent="0" lvl="0" marL="0" marR="0" rtl="0" algn="ctr">
                        <a:spcBef>
                          <a:spcPts val="0"/>
                        </a:spcBef>
                        <a:spcAft>
                          <a:spcPts val="0"/>
                        </a:spcAft>
                        <a:buNone/>
                      </a:pPr>
                      <a:r>
                        <a:rPr b="0" i="0" lang="en-IN" sz="1300">
                          <a:latin typeface="Helvetica Neue"/>
                          <a:ea typeface="Helvetica Neue"/>
                          <a:cs typeface="Helvetica Neue"/>
                          <a:sym typeface="Helvetica Neue"/>
                        </a:rPr>
                        <a:t>Week 1</a:t>
                      </a:r>
                      <a:endParaRPr/>
                    </a:p>
                  </a:txBody>
                  <a:tcPr marT="45725" marB="45725" marR="91450" marL="91450">
                    <a:solidFill>
                      <a:srgbClr val="F4F9ED"/>
                    </a:solidFill>
                  </a:tcPr>
                </a:tc>
                <a:tc gridSpan="2">
                  <a:txBody>
                    <a:bodyPr/>
                    <a:lstStyle/>
                    <a:p>
                      <a:pPr indent="0" lvl="0" marL="0" marR="0" rtl="0" algn="ctr">
                        <a:spcBef>
                          <a:spcPts val="0"/>
                        </a:spcBef>
                        <a:spcAft>
                          <a:spcPts val="0"/>
                        </a:spcAft>
                        <a:buNone/>
                      </a:pPr>
                      <a:r>
                        <a:rPr lang="en-IN" sz="1300">
                          <a:latin typeface="Helvetica Neue"/>
                          <a:ea typeface="Helvetica Neue"/>
                          <a:cs typeface="Helvetica Neue"/>
                          <a:sym typeface="Helvetica Neue"/>
                        </a:rPr>
                        <a:t>10/03/2025 to 15/03/2025</a:t>
                      </a:r>
                      <a:endParaRPr/>
                    </a:p>
                  </a:txBody>
                  <a:tcPr marT="45725" marB="45725" marR="91450" marL="91450">
                    <a:solidFill>
                      <a:srgbClr val="F4F9ED"/>
                    </a:solidFill>
                  </a:tcPr>
                </a:tc>
                <a:tc hMerge="1"/>
                <a:tc gridSpan="5">
                  <a:txBody>
                    <a:bodyPr/>
                    <a:lstStyle/>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Understood project scope and finalized requirements.</a:t>
                      </a:r>
                      <a:endParaRPr sz="1300">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Created custom tables for customer, product, inquiry, and quotation using SE11.</a:t>
                      </a:r>
                      <a:endParaRPr sz="1300">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Implemented primary keys, field validations, and foreign key relationships.</a:t>
                      </a:r>
                      <a:endParaRPr sz="1300">
                        <a:latin typeface="Times New Roman"/>
                        <a:ea typeface="Times New Roman"/>
                        <a:cs typeface="Times New Roman"/>
                        <a:sym typeface="Times New Roman"/>
                      </a:endParaRPr>
                    </a:p>
                  </a:txBody>
                  <a:tcPr marT="45725" marB="45725" marR="91450" marL="91450">
                    <a:solidFill>
                      <a:srgbClr val="F4F9ED"/>
                    </a:solidFill>
                  </a:tcPr>
                </a:tc>
                <a:tc hMerge="1"/>
                <a:tc hMerge="1"/>
                <a:tc hMerge="1"/>
                <a:tc hMerge="1"/>
              </a:tr>
              <a:tr h="929750">
                <a:tc>
                  <a:txBody>
                    <a:bodyPr/>
                    <a:lstStyle/>
                    <a:p>
                      <a:pPr indent="0" lvl="0" marL="0" marR="0" rtl="0" algn="ctr">
                        <a:spcBef>
                          <a:spcPts val="0"/>
                        </a:spcBef>
                        <a:spcAft>
                          <a:spcPts val="0"/>
                        </a:spcAft>
                        <a:buNone/>
                      </a:pPr>
                      <a:r>
                        <a:rPr b="0" i="0" lang="en-IN" sz="1300">
                          <a:latin typeface="Helvetica Neue"/>
                          <a:ea typeface="Helvetica Neue"/>
                          <a:cs typeface="Helvetica Neue"/>
                          <a:sym typeface="Helvetica Neue"/>
                        </a:rPr>
                        <a:t>Week 2</a:t>
                      </a:r>
                      <a:endParaRPr/>
                    </a:p>
                  </a:txBody>
                  <a:tcPr marT="45725" marB="45725" marR="91450" marL="91450">
                    <a:solidFill>
                      <a:srgbClr val="F0F0DD"/>
                    </a:solidFill>
                  </a:tcPr>
                </a:tc>
                <a:tc gridSpan="2">
                  <a:txBody>
                    <a:bodyPr/>
                    <a:lstStyle/>
                    <a:p>
                      <a:pPr indent="0" lvl="0" marL="0" marR="0" rtl="0" algn="ctr">
                        <a:spcBef>
                          <a:spcPts val="0"/>
                        </a:spcBef>
                        <a:spcAft>
                          <a:spcPts val="0"/>
                        </a:spcAft>
                        <a:buNone/>
                      </a:pPr>
                      <a:r>
                        <a:rPr lang="en-IN" sz="1300">
                          <a:solidFill>
                            <a:srgbClr val="000000"/>
                          </a:solidFill>
                          <a:latin typeface="Helvetica Neue"/>
                          <a:ea typeface="Helvetica Neue"/>
                          <a:cs typeface="Helvetica Neue"/>
                          <a:sym typeface="Helvetica Neue"/>
                        </a:rPr>
                        <a:t>17/03/2025 to 22/03/2025</a:t>
                      </a:r>
                      <a:endParaRPr b="0" i="0" sz="1300">
                        <a:latin typeface="Helvetica Neue"/>
                        <a:ea typeface="Helvetica Neue"/>
                        <a:cs typeface="Helvetica Neue"/>
                        <a:sym typeface="Helvetica Neue"/>
                      </a:endParaRPr>
                    </a:p>
                  </a:txBody>
                  <a:tcPr marT="45725" marB="45725" marR="91450" marL="91450">
                    <a:solidFill>
                      <a:srgbClr val="F0F0DD"/>
                    </a:solidFill>
                  </a:tcPr>
                </a:tc>
                <a:tc hMerge="1"/>
                <a:tc gridSpan="5">
                  <a:txBody>
                    <a:bodyPr/>
                    <a:lstStyle/>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Designed and created the login and registration screens using Screen Painter and Flow Logic.</a:t>
                      </a:r>
                      <a:endParaRPr sz="1300">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Implemented logic for user authentication and registration validation.</a:t>
                      </a:r>
                      <a:endParaRPr sz="1300">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Developed auto ID generation logic for Customer ID in registration.</a:t>
                      </a:r>
                      <a:endParaRPr sz="1300">
                        <a:latin typeface="Times New Roman"/>
                        <a:ea typeface="Times New Roman"/>
                        <a:cs typeface="Times New Roman"/>
                        <a:sym typeface="Times New Roman"/>
                      </a:endParaRPr>
                    </a:p>
                  </a:txBody>
                  <a:tcPr marT="45725" marB="45725" marR="91450" marL="91450">
                    <a:solidFill>
                      <a:srgbClr val="F0F0DD"/>
                    </a:solidFill>
                  </a:tcPr>
                </a:tc>
                <a:tc hMerge="1"/>
                <a:tc hMerge="1"/>
                <a:tc hMerge="1"/>
                <a:tc hMerge="1"/>
              </a:tr>
              <a:tr h="1011225">
                <a:tc>
                  <a:txBody>
                    <a:bodyPr/>
                    <a:lstStyle/>
                    <a:p>
                      <a:pPr indent="0" lvl="0" marL="0" marR="0" rtl="0" algn="ctr">
                        <a:lnSpc>
                          <a:spcPct val="100000"/>
                        </a:lnSpc>
                        <a:spcBef>
                          <a:spcPts val="0"/>
                        </a:spcBef>
                        <a:spcAft>
                          <a:spcPts val="0"/>
                        </a:spcAft>
                        <a:buClr>
                          <a:srgbClr val="000000"/>
                        </a:buClr>
                        <a:buSzPts val="1300"/>
                        <a:buFont typeface="Helvetica Neue"/>
                        <a:buNone/>
                      </a:pPr>
                      <a:r>
                        <a:rPr b="0" i="0" lang="en-IN" sz="1300" u="none" cap="none" strike="noStrike">
                          <a:solidFill>
                            <a:srgbClr val="000000"/>
                          </a:solidFill>
                          <a:latin typeface="Helvetica Neue"/>
                          <a:ea typeface="Helvetica Neue"/>
                          <a:cs typeface="Helvetica Neue"/>
                          <a:sym typeface="Helvetica Neue"/>
                        </a:rPr>
                        <a:t>Week 3</a:t>
                      </a:r>
                      <a:endParaRPr/>
                    </a:p>
                  </a:txBody>
                  <a:tcPr marT="45725" marB="45725" marR="91450" marL="91450">
                    <a:solidFill>
                      <a:srgbClr val="F4F9ED"/>
                    </a:solidFill>
                  </a:tcPr>
                </a:tc>
                <a:tc gridSpan="2">
                  <a:txBody>
                    <a:bodyPr/>
                    <a:lstStyle/>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24/03/2025 to 29/03/2025</a:t>
                      </a:r>
                      <a:endParaRPr/>
                    </a:p>
                  </a:txBody>
                  <a:tcPr marT="45725" marB="45725" marR="91450" marL="91450">
                    <a:solidFill>
                      <a:srgbClr val="F4F9ED"/>
                    </a:solidFill>
                  </a:tcPr>
                </a:tc>
                <a:tc hMerge="1"/>
                <a:tc gridSpan="5">
                  <a:txBody>
                    <a:bodyPr/>
                    <a:lstStyle/>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Created the customer dashboard screen displaying open orders using ALV Grid.</a:t>
                      </a:r>
                      <a:endParaRPr sz="1300">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Learned ALV field catalog, layout customization, and row selection methods.</a:t>
                      </a:r>
                      <a:endParaRPr sz="1300">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Integrated order selection and Create Inquiry button functionality.</a:t>
                      </a:r>
                      <a:endParaRPr sz="1300">
                        <a:latin typeface="Times New Roman"/>
                        <a:ea typeface="Times New Roman"/>
                        <a:cs typeface="Times New Roman"/>
                        <a:sym typeface="Times New Roman"/>
                      </a:endParaRPr>
                    </a:p>
                  </a:txBody>
                  <a:tcPr marT="45725" marB="45725" marR="91450" marL="91450">
                    <a:solidFill>
                      <a:srgbClr val="F4F9ED"/>
                    </a:solidFill>
                  </a:tcPr>
                </a:tc>
                <a:tc hMerge="1"/>
                <a:tc hMerge="1"/>
                <a:tc hMerge="1"/>
                <a:tc hMerge="1"/>
              </a:tr>
              <a:tr h="882750">
                <a:tc>
                  <a:txBody>
                    <a:bodyPr/>
                    <a:lstStyle/>
                    <a:p>
                      <a:pPr indent="0" lvl="0" marL="0" marR="0" rtl="0" algn="ctr">
                        <a:lnSpc>
                          <a:spcPct val="100000"/>
                        </a:lnSpc>
                        <a:spcBef>
                          <a:spcPts val="0"/>
                        </a:spcBef>
                        <a:spcAft>
                          <a:spcPts val="0"/>
                        </a:spcAft>
                        <a:buClr>
                          <a:srgbClr val="000000"/>
                        </a:buClr>
                        <a:buSzPts val="1300"/>
                        <a:buFont typeface="Helvetica Neue"/>
                        <a:buNone/>
                      </a:pPr>
                      <a:r>
                        <a:rPr b="0" i="0" lang="en-IN" sz="1300" u="none" cap="none" strike="noStrike">
                          <a:solidFill>
                            <a:srgbClr val="000000"/>
                          </a:solidFill>
                          <a:latin typeface="Helvetica Neue"/>
                          <a:ea typeface="Helvetica Neue"/>
                          <a:cs typeface="Helvetica Neue"/>
                          <a:sym typeface="Helvetica Neue"/>
                        </a:rPr>
                        <a:t>Week 4</a:t>
                      </a:r>
                      <a:endParaRPr/>
                    </a:p>
                  </a:txBody>
                  <a:tcPr marT="45725" marB="45725" marR="91450" marL="91450">
                    <a:solidFill>
                      <a:srgbClr val="F0F0DD"/>
                    </a:solidFill>
                  </a:tcPr>
                </a:tc>
                <a:tc gridSpan="2">
                  <a:txBody>
                    <a:bodyPr/>
                    <a:lstStyle/>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31/03/2025 to 05/04/2025</a:t>
                      </a:r>
                      <a:endParaRPr/>
                    </a:p>
                    <a:p>
                      <a:pPr indent="0" lvl="0" marL="0" marR="0" rtl="0" algn="ctr">
                        <a:lnSpc>
                          <a:spcPct val="100000"/>
                        </a:lnSpc>
                        <a:spcBef>
                          <a:spcPts val="0"/>
                        </a:spcBef>
                        <a:spcAft>
                          <a:spcPts val="0"/>
                        </a:spcAft>
                        <a:buClr>
                          <a:schemeClr val="dk1"/>
                        </a:buClr>
                        <a:buSzPts val="1300"/>
                        <a:buFont typeface="Helvetica Neue"/>
                        <a:buNone/>
                      </a:pPr>
                      <a:r>
                        <a:t/>
                      </a:r>
                      <a:endParaRPr b="0" i="0" sz="1300" u="none" cap="none" strike="noStrike">
                        <a:solidFill>
                          <a:srgbClr val="000000"/>
                        </a:solidFill>
                        <a:latin typeface="Helvetica Neue"/>
                        <a:ea typeface="Helvetica Neue"/>
                        <a:cs typeface="Helvetica Neue"/>
                        <a:sym typeface="Helvetica Neue"/>
                      </a:endParaRPr>
                    </a:p>
                  </a:txBody>
                  <a:tcPr marT="45725" marB="45725" marR="91450" marL="91450">
                    <a:solidFill>
                      <a:srgbClr val="F0F0DD"/>
                    </a:solidFill>
                  </a:tcPr>
                </a:tc>
                <a:tc hMerge="1"/>
                <a:tc gridSpan="5">
                  <a:txBody>
                    <a:bodyPr/>
                    <a:lstStyle/>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Developed functionality for Follow-Up and Cancel buttons with row-wise selection logic in ALV.</a:t>
                      </a:r>
                      <a:endParaRPr sz="1300">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Implemented internal table processing to update order statuses in the database.</a:t>
                      </a:r>
                      <a:endParaRPr sz="1300">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Created a custom module to trigger workflow event for selected actions.</a:t>
                      </a:r>
                      <a:endParaRPr sz="1300">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1300"/>
                        <a:buFont typeface="Arial"/>
                        <a:buNone/>
                      </a:pPr>
                      <a:r>
                        <a:t/>
                      </a:r>
                      <a:endParaRPr i="0" sz="1300">
                        <a:latin typeface="Times New Roman"/>
                        <a:ea typeface="Times New Roman"/>
                        <a:cs typeface="Times New Roman"/>
                        <a:sym typeface="Times New Roman"/>
                      </a:endParaRPr>
                    </a:p>
                  </a:txBody>
                  <a:tcPr marT="45725" marB="45725" marR="91450" marL="91450">
                    <a:solidFill>
                      <a:srgbClr val="F0F0DD"/>
                    </a:solidFill>
                  </a:tcPr>
                </a:tc>
                <a:tc hMerge="1"/>
                <a:tc hMerge="1"/>
                <a:tc hMerge="1"/>
                <a:tc hMerge="1"/>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9"/>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200"/>
              <a:t>Work Contribution and Other Details </a:t>
            </a:r>
            <a:r>
              <a:rPr b="0" lang="en-IN" sz="2200"/>
              <a:t>(cont…)</a:t>
            </a:r>
            <a:endParaRPr b="0" sz="1600"/>
          </a:p>
        </p:txBody>
      </p:sp>
      <p:sp>
        <p:nvSpPr>
          <p:cNvPr id="252" name="Google Shape;252;p19"/>
          <p:cNvSpPr txBox="1"/>
          <p:nvPr/>
        </p:nvSpPr>
        <p:spPr>
          <a:xfrm>
            <a:off x="77118" y="804231"/>
            <a:ext cx="8956714" cy="5172419"/>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sz="1800">
              <a:solidFill>
                <a:schemeClr val="dk1"/>
              </a:solidFill>
              <a:latin typeface="Helvetica Neue"/>
              <a:ea typeface="Helvetica Neue"/>
              <a:cs typeface="Helvetica Neue"/>
              <a:sym typeface="Helvetica Neue"/>
            </a:endParaRPr>
          </a:p>
        </p:txBody>
      </p:sp>
      <p:graphicFrame>
        <p:nvGraphicFramePr>
          <p:cNvPr id="253" name="Google Shape;253;p19"/>
          <p:cNvGraphicFramePr/>
          <p:nvPr/>
        </p:nvGraphicFramePr>
        <p:xfrm>
          <a:off x="110167" y="881350"/>
          <a:ext cx="3000000" cy="3000000"/>
        </p:xfrm>
        <a:graphic>
          <a:graphicData uri="http://schemas.openxmlformats.org/drawingml/2006/table">
            <a:tbl>
              <a:tblPr bandRow="1" firstRow="1">
                <a:noFill/>
                <a:tableStyleId>{C98BAFFE-6A7E-4AA3-99E4-110CD3A8542D}</a:tableStyleId>
              </a:tblPr>
              <a:tblGrid>
                <a:gridCol w="876425"/>
                <a:gridCol w="1315450"/>
                <a:gridCol w="6764850"/>
              </a:tblGrid>
              <a:tr h="572650">
                <a:tc gridSpan="3">
                  <a:txBody>
                    <a:bodyPr/>
                    <a:lstStyle/>
                    <a:p>
                      <a:pPr indent="0" lvl="0" marL="0" marR="0" rtl="0" algn="ctr">
                        <a:lnSpc>
                          <a:spcPct val="150000"/>
                        </a:lnSpc>
                        <a:spcBef>
                          <a:spcPts val="0"/>
                        </a:spcBef>
                        <a:spcAft>
                          <a:spcPts val="0"/>
                        </a:spcAft>
                        <a:buNone/>
                      </a:pPr>
                      <a:r>
                        <a:rPr b="0" i="0" lang="en-IN" sz="1300">
                          <a:solidFill>
                            <a:schemeClr val="dk1"/>
                          </a:solidFill>
                          <a:latin typeface="Helvetica Neue"/>
                          <a:ea typeface="Helvetica Neue"/>
                          <a:cs typeface="Helvetica Neue"/>
                          <a:sym typeface="Helvetica Neue"/>
                        </a:rPr>
                        <a:t>Work Contribution</a:t>
                      </a:r>
                      <a:br>
                        <a:rPr b="0" i="0" lang="en-IN" sz="1300">
                          <a:solidFill>
                            <a:schemeClr val="dk1"/>
                          </a:solidFill>
                          <a:latin typeface="Helvetica Neue"/>
                          <a:ea typeface="Helvetica Neue"/>
                          <a:cs typeface="Helvetica Neue"/>
                          <a:sym typeface="Helvetica Neue"/>
                        </a:rPr>
                      </a:br>
                      <a:r>
                        <a:rPr b="0" i="0" lang="en-IN" sz="1300">
                          <a:solidFill>
                            <a:schemeClr val="dk1"/>
                          </a:solidFill>
                          <a:latin typeface="Helvetica Neue"/>
                          <a:ea typeface="Helvetica Neue"/>
                          <a:cs typeface="Helvetica Neue"/>
                          <a:sym typeface="Helvetica Neue"/>
                        </a:rPr>
                        <a:t>(provide week-wise work details)</a:t>
                      </a:r>
                      <a:endParaRPr/>
                    </a:p>
                  </a:txBody>
                  <a:tcPr marT="45725" marB="45725" marR="91450" marL="91450">
                    <a:solidFill>
                      <a:srgbClr val="D5D59B"/>
                    </a:solidFill>
                  </a:tcPr>
                </a:tc>
                <a:tc hMerge="1"/>
                <a:tc hMerge="1"/>
              </a:tr>
              <a:tr h="828000">
                <a:tc>
                  <a:txBody>
                    <a:bodyPr/>
                    <a:lstStyle/>
                    <a:p>
                      <a:pPr indent="0" lvl="0" marL="0" marR="0" rtl="0" algn="ctr">
                        <a:spcBef>
                          <a:spcPts val="0"/>
                        </a:spcBef>
                        <a:spcAft>
                          <a:spcPts val="0"/>
                        </a:spcAft>
                        <a:buNone/>
                      </a:pPr>
                      <a:r>
                        <a:rPr b="0" i="0" lang="en-IN" sz="1300">
                          <a:latin typeface="Helvetica Neue"/>
                          <a:ea typeface="Helvetica Neue"/>
                          <a:cs typeface="Helvetica Neue"/>
                          <a:sym typeface="Helvetica Neue"/>
                        </a:rPr>
                        <a:t>Week 5</a:t>
                      </a:r>
                      <a:endParaRPr/>
                    </a:p>
                  </a:txBody>
                  <a:tcPr marT="45725" marB="45725" marR="91450" marL="91450">
                    <a:solidFill>
                      <a:srgbClr val="F4F9ED"/>
                    </a:solidFill>
                  </a:tcPr>
                </a:tc>
                <a:tc>
                  <a:txBody>
                    <a:bodyPr/>
                    <a:lstStyle/>
                    <a:p>
                      <a:pPr indent="0" lvl="0" marL="0" marR="0" rtl="0" algn="ctr">
                        <a:spcBef>
                          <a:spcPts val="0"/>
                        </a:spcBef>
                        <a:spcAft>
                          <a:spcPts val="0"/>
                        </a:spcAft>
                        <a:buNone/>
                      </a:pPr>
                      <a:r>
                        <a:rPr lang="en-IN" sz="1300">
                          <a:latin typeface="Helvetica Neue"/>
                          <a:ea typeface="Helvetica Neue"/>
                          <a:cs typeface="Helvetica Neue"/>
                          <a:sym typeface="Helvetica Neue"/>
                        </a:rPr>
                        <a:t>07/04/2025</a:t>
                      </a:r>
                      <a:endParaRPr sz="1300">
                        <a:latin typeface="Helvetica Neue"/>
                        <a:ea typeface="Helvetica Neue"/>
                        <a:cs typeface="Helvetica Neue"/>
                        <a:sym typeface="Helvetica Neue"/>
                      </a:endParaRPr>
                    </a:p>
                    <a:p>
                      <a:pPr indent="0" lvl="0" marL="0" marR="0" rtl="0" algn="ctr">
                        <a:spcBef>
                          <a:spcPts val="0"/>
                        </a:spcBef>
                        <a:spcAft>
                          <a:spcPts val="0"/>
                        </a:spcAft>
                        <a:buNone/>
                      </a:pPr>
                      <a:r>
                        <a:rPr lang="en-IN" sz="1300">
                          <a:latin typeface="Helvetica Neue"/>
                          <a:ea typeface="Helvetica Neue"/>
                          <a:cs typeface="Helvetica Neue"/>
                          <a:sym typeface="Helvetica Neue"/>
                        </a:rPr>
                        <a:t> to</a:t>
                      </a:r>
                      <a:endParaRPr sz="1300">
                        <a:latin typeface="Helvetica Neue"/>
                        <a:ea typeface="Helvetica Neue"/>
                        <a:cs typeface="Helvetica Neue"/>
                        <a:sym typeface="Helvetica Neue"/>
                      </a:endParaRPr>
                    </a:p>
                    <a:p>
                      <a:pPr indent="0" lvl="0" marL="0" marR="0" rtl="0" algn="ctr">
                        <a:spcBef>
                          <a:spcPts val="0"/>
                        </a:spcBef>
                        <a:spcAft>
                          <a:spcPts val="0"/>
                        </a:spcAft>
                        <a:buNone/>
                      </a:pPr>
                      <a:r>
                        <a:rPr lang="en-IN" sz="1300">
                          <a:latin typeface="Helvetica Neue"/>
                          <a:ea typeface="Helvetica Neue"/>
                          <a:cs typeface="Helvetica Neue"/>
                          <a:sym typeface="Helvetica Neue"/>
                        </a:rPr>
                        <a:t> 12/04/2025</a:t>
                      </a:r>
                      <a:endParaRPr/>
                    </a:p>
                  </a:txBody>
                  <a:tcPr marT="45725" marB="45725" marR="91450" marL="91450">
                    <a:solidFill>
                      <a:srgbClr val="F4F9ED"/>
                    </a:solidFill>
                  </a:tcPr>
                </a:tc>
                <a:tc>
                  <a:txBody>
                    <a:bodyPr/>
                    <a:lstStyle/>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Built the admin dashboard with dropdown filters for order status (Open, Cancelled, Completed).</a:t>
                      </a:r>
                      <a:endParaRPr sz="1300">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Designed hierarchical display of orders with multiple line items.</a:t>
                      </a:r>
                      <a:endParaRPr sz="1300">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Implemented logic for stock checking and quotation creation using popup screen.</a:t>
                      </a:r>
                      <a:endParaRPr sz="1300">
                        <a:latin typeface="Times New Roman"/>
                        <a:ea typeface="Times New Roman"/>
                        <a:cs typeface="Times New Roman"/>
                        <a:sym typeface="Times New Roman"/>
                      </a:endParaRPr>
                    </a:p>
                  </a:txBody>
                  <a:tcPr marT="45725" marB="45725" marR="91450" marL="91450">
                    <a:solidFill>
                      <a:srgbClr val="F4F9ED"/>
                    </a:solidFill>
                  </a:tcPr>
                </a:tc>
              </a:tr>
              <a:tr h="780000">
                <a:tc>
                  <a:txBody>
                    <a:bodyPr/>
                    <a:lstStyle/>
                    <a:p>
                      <a:pPr indent="0" lvl="0" marL="0" marR="0" rtl="0" algn="ctr">
                        <a:spcBef>
                          <a:spcPts val="0"/>
                        </a:spcBef>
                        <a:spcAft>
                          <a:spcPts val="0"/>
                        </a:spcAft>
                        <a:buNone/>
                      </a:pPr>
                      <a:r>
                        <a:rPr b="0" i="0" lang="en-IN" sz="1300">
                          <a:latin typeface="Helvetica Neue"/>
                          <a:ea typeface="Helvetica Neue"/>
                          <a:cs typeface="Helvetica Neue"/>
                          <a:sym typeface="Helvetica Neue"/>
                        </a:rPr>
                        <a:t>Week 6</a:t>
                      </a:r>
                      <a:endParaRPr/>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14/04/2025</a:t>
                      </a:r>
                      <a:endParaRPr sz="1300">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 to</a:t>
                      </a:r>
                      <a:endParaRPr sz="1300">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 19/04/2025</a:t>
                      </a:r>
                      <a:endParaRPr b="0" i="0" sz="1300">
                        <a:latin typeface="Helvetica Neue"/>
                        <a:ea typeface="Helvetica Neue"/>
                        <a:cs typeface="Helvetica Neue"/>
                        <a:sym typeface="Helvetica Neue"/>
                      </a:endParaRPr>
                    </a:p>
                  </a:txBody>
                  <a:tcPr marT="45725" marB="45725" marR="91450" marL="91450">
                    <a:solidFill>
                      <a:srgbClr val="F0F0DD"/>
                    </a:solidFill>
                  </a:tcPr>
                </a:tc>
                <a:tc>
                  <a:txBody>
                    <a:bodyPr/>
                    <a:lstStyle/>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Integrated Smartforms for quotation generation in PDF format.</a:t>
                      </a:r>
                      <a:endParaRPr sz="1300">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Triggered quotation email to customer using CL_BCS.</a:t>
                      </a:r>
                      <a:endParaRPr sz="1300">
                        <a:latin typeface="Times New Roman"/>
                        <a:ea typeface="Times New Roman"/>
                        <a:cs typeface="Times New Roman"/>
                        <a:sym typeface="Times New Roman"/>
                      </a:endParaRPr>
                    </a:p>
                  </a:txBody>
                  <a:tcPr marT="45725" marB="45725" marR="91450" marL="91450">
                    <a:solidFill>
                      <a:srgbClr val="F0F0DD"/>
                    </a:solidFill>
                  </a:tcPr>
                </a:tc>
              </a:tr>
              <a:tr h="828000">
                <a:tc>
                  <a:txBody>
                    <a:bodyPr/>
                    <a:lstStyle/>
                    <a:p>
                      <a:pPr indent="0" lvl="0" marL="0" marR="0" rtl="0" algn="ctr">
                        <a:lnSpc>
                          <a:spcPct val="100000"/>
                        </a:lnSpc>
                        <a:spcBef>
                          <a:spcPts val="0"/>
                        </a:spcBef>
                        <a:spcAft>
                          <a:spcPts val="0"/>
                        </a:spcAft>
                        <a:buClr>
                          <a:srgbClr val="000000"/>
                        </a:buClr>
                        <a:buSzPts val="1300"/>
                        <a:buFont typeface="Helvetica Neue"/>
                        <a:buNone/>
                      </a:pPr>
                      <a:r>
                        <a:rPr b="0" i="0" lang="en-IN" sz="1300" u="none" cap="none" strike="noStrike">
                          <a:solidFill>
                            <a:srgbClr val="000000"/>
                          </a:solidFill>
                          <a:latin typeface="Helvetica Neue"/>
                          <a:ea typeface="Helvetica Neue"/>
                          <a:cs typeface="Helvetica Neue"/>
                          <a:sym typeface="Helvetica Neue"/>
                        </a:rPr>
                        <a:t>Week 7</a:t>
                      </a:r>
                      <a:endParaRPr/>
                    </a:p>
                  </a:txBody>
                  <a:tcPr marT="45725" marB="45725" marR="91450" marL="91450">
                    <a:solidFill>
                      <a:srgbClr val="F4F9ED"/>
                    </a:solidFill>
                  </a:tcPr>
                </a:tc>
                <a:tc>
                  <a:txBody>
                    <a:bodyPr/>
                    <a:lstStyle/>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21/04/2025 </a:t>
                      </a:r>
                      <a:endParaRPr sz="1300">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to</a:t>
                      </a:r>
                      <a:endParaRPr sz="1300">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 26/04/2025</a:t>
                      </a:r>
                      <a:endParaRPr/>
                    </a:p>
                  </a:txBody>
                  <a:tcPr marT="45725" marB="45725" marR="91450" marL="91450">
                    <a:solidFill>
                      <a:srgbClr val="F4F9ED"/>
                    </a:solidFill>
                  </a:tcPr>
                </a:tc>
                <a:tc>
                  <a:txBody>
                    <a:bodyPr/>
                    <a:lstStyle/>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Created logic for quotation acceptance/rejection by customer with status update.</a:t>
                      </a:r>
                      <a:endParaRPr sz="1300">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Handled event-triggered email notification to admin team on each action.</a:t>
                      </a:r>
                      <a:endParaRPr sz="1300">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Designed invoice Smartform to generate and email final bill after order completion.</a:t>
                      </a:r>
                      <a:endParaRPr sz="1300">
                        <a:latin typeface="Times New Roman"/>
                        <a:ea typeface="Times New Roman"/>
                        <a:cs typeface="Times New Roman"/>
                        <a:sym typeface="Times New Roman"/>
                      </a:endParaRPr>
                    </a:p>
                  </a:txBody>
                  <a:tcPr marT="45725" marB="45725" marR="91450" marL="91450">
                    <a:solidFill>
                      <a:srgbClr val="F4F9ED"/>
                    </a:solidFill>
                  </a:tcPr>
                </a:tc>
              </a:tr>
              <a:tr h="828000">
                <a:tc>
                  <a:txBody>
                    <a:bodyPr/>
                    <a:lstStyle/>
                    <a:p>
                      <a:pPr indent="0" lvl="0" marL="0" marR="0" rtl="0" algn="ctr">
                        <a:lnSpc>
                          <a:spcPct val="100000"/>
                        </a:lnSpc>
                        <a:spcBef>
                          <a:spcPts val="0"/>
                        </a:spcBef>
                        <a:spcAft>
                          <a:spcPts val="0"/>
                        </a:spcAft>
                        <a:buClr>
                          <a:srgbClr val="000000"/>
                        </a:buClr>
                        <a:buSzPts val="1300"/>
                        <a:buFont typeface="Helvetica Neue"/>
                        <a:buNone/>
                      </a:pPr>
                      <a:r>
                        <a:rPr b="0" i="0" lang="en-IN" sz="1300" u="none" cap="none" strike="noStrike">
                          <a:solidFill>
                            <a:srgbClr val="000000"/>
                          </a:solidFill>
                          <a:latin typeface="Helvetica Neue"/>
                          <a:ea typeface="Helvetica Neue"/>
                          <a:cs typeface="Helvetica Neue"/>
                          <a:sym typeface="Helvetica Neue"/>
                        </a:rPr>
                        <a:t>Week 8</a:t>
                      </a:r>
                      <a:endParaRPr/>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28/04/2025</a:t>
                      </a:r>
                      <a:endParaRPr sz="1300">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 to</a:t>
                      </a:r>
                      <a:endParaRPr sz="1300">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 03/05/2025</a:t>
                      </a:r>
                      <a:endParaRPr/>
                    </a:p>
                    <a:p>
                      <a:pPr indent="0" lvl="0" marL="0" marR="0" rtl="0" algn="ctr">
                        <a:lnSpc>
                          <a:spcPct val="100000"/>
                        </a:lnSpc>
                        <a:spcBef>
                          <a:spcPts val="0"/>
                        </a:spcBef>
                        <a:spcAft>
                          <a:spcPts val="0"/>
                        </a:spcAft>
                        <a:buClr>
                          <a:schemeClr val="dk1"/>
                        </a:buClr>
                        <a:buSzPts val="1300"/>
                        <a:buFont typeface="Helvetica Neue"/>
                        <a:buNone/>
                      </a:pPr>
                      <a:r>
                        <a:t/>
                      </a:r>
                      <a:endParaRPr b="0" i="0" sz="1300" u="none" cap="none" strike="noStrike">
                        <a:solidFill>
                          <a:srgbClr val="000000"/>
                        </a:solidFill>
                        <a:latin typeface="Helvetica Neue"/>
                        <a:ea typeface="Helvetica Neue"/>
                        <a:cs typeface="Helvetica Neue"/>
                        <a:sym typeface="Helvetica Neue"/>
                      </a:endParaRPr>
                    </a:p>
                  </a:txBody>
                  <a:tcPr marT="45725" marB="45725" marR="91450" marL="91450">
                    <a:solidFill>
                      <a:srgbClr val="F0F0DD"/>
                    </a:solidFill>
                  </a:tcPr>
                </a:tc>
                <a:tc>
                  <a:txBody>
                    <a:bodyPr/>
                    <a:lstStyle/>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Added Screen 500 for profile update functionality post customer login.</a:t>
                      </a:r>
                      <a:endParaRPr sz="1300">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Enabled modification of customer name, password, and security answer with validations.</a:t>
                      </a:r>
                      <a:endParaRPr sz="1300">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Updated changes directly in the ZCUSTOMER_DETAILS table after saving.</a:t>
                      </a:r>
                      <a:endParaRPr i="0" sz="1300">
                        <a:latin typeface="Times New Roman"/>
                        <a:ea typeface="Times New Roman"/>
                        <a:cs typeface="Times New Roman"/>
                        <a:sym typeface="Times New Roman"/>
                      </a:endParaRPr>
                    </a:p>
                  </a:txBody>
                  <a:tcPr marT="45725" marB="45725" marR="91450" marL="91450">
                    <a:solidFill>
                      <a:srgbClr val="F0F0DD"/>
                    </a:solidFill>
                  </a:tcPr>
                </a:tc>
              </a:tr>
              <a:tr h="828000">
                <a:tc>
                  <a:txBody>
                    <a:bodyPr/>
                    <a:lstStyle/>
                    <a:p>
                      <a:pPr indent="0" lvl="0" marL="0" marR="0" rtl="0" algn="ctr">
                        <a:lnSpc>
                          <a:spcPct val="100000"/>
                        </a:lnSpc>
                        <a:spcBef>
                          <a:spcPts val="0"/>
                        </a:spcBef>
                        <a:spcAft>
                          <a:spcPts val="0"/>
                        </a:spcAft>
                        <a:buClr>
                          <a:srgbClr val="000000"/>
                        </a:buClr>
                        <a:buSzPts val="1300"/>
                        <a:buFont typeface="Helvetica Neue"/>
                        <a:buNone/>
                      </a:pPr>
                      <a:r>
                        <a:rPr b="0" i="0" lang="en-IN" sz="1300" u="none" cap="none" strike="noStrike">
                          <a:solidFill>
                            <a:srgbClr val="000000"/>
                          </a:solidFill>
                          <a:latin typeface="Helvetica Neue"/>
                          <a:ea typeface="Helvetica Neue"/>
                          <a:cs typeface="Helvetica Neue"/>
                          <a:sym typeface="Helvetica Neue"/>
                        </a:rPr>
                        <a:t>Week 9</a:t>
                      </a:r>
                      <a:endParaRPr/>
                    </a:p>
                  </a:txBody>
                  <a:tcPr marT="45725" marB="45725" marR="91450" marL="91450">
                    <a:solidFill>
                      <a:srgbClr val="F4F9ED"/>
                    </a:solidFill>
                  </a:tcPr>
                </a:tc>
                <a:tc>
                  <a:txBody>
                    <a:bodyPr/>
                    <a:lstStyle/>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05/05/2025 </a:t>
                      </a:r>
                      <a:endParaRPr sz="1300">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to</a:t>
                      </a:r>
                      <a:endParaRPr sz="1300">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 10/05/2025</a:t>
                      </a:r>
                      <a:endParaRPr/>
                    </a:p>
                  </a:txBody>
                  <a:tcPr marT="45725" marB="45725" marR="91450" marL="91450">
                    <a:solidFill>
                      <a:srgbClr val="F4F9ED"/>
                    </a:solidFill>
                  </a:tcPr>
                </a:tc>
                <a:tc>
                  <a:txBody>
                    <a:bodyPr/>
                    <a:lstStyle/>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Performed full system testing and validated email and Smartform flows.</a:t>
                      </a:r>
                      <a:endParaRPr sz="1300">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Char char="•"/>
                      </a:pPr>
                      <a:r>
                        <a:rPr lang="en-IN" sz="1300">
                          <a:latin typeface="Times New Roman"/>
                          <a:ea typeface="Times New Roman"/>
                          <a:cs typeface="Times New Roman"/>
                          <a:sym typeface="Times New Roman"/>
                        </a:rPr>
                        <a:t>Debugged ALV selections, workflows, and screen navigation.</a:t>
                      </a:r>
                      <a:endParaRPr sz="1300">
                        <a:latin typeface="Times New Roman"/>
                        <a:ea typeface="Times New Roman"/>
                        <a:cs typeface="Times New Roman"/>
                        <a:sym typeface="Times New Roman"/>
                      </a:endParaRPr>
                    </a:p>
                    <a:p>
                      <a:pPr indent="-203200" lvl="0" marL="285750" marR="0" rtl="0" algn="just">
                        <a:spcBef>
                          <a:spcPts val="0"/>
                        </a:spcBef>
                        <a:spcAft>
                          <a:spcPts val="0"/>
                        </a:spcAft>
                        <a:buClr>
                          <a:schemeClr val="dk1"/>
                        </a:buClr>
                        <a:buSzPts val="1300"/>
                        <a:buFont typeface="Arial"/>
                        <a:buNone/>
                      </a:pPr>
                      <a:r>
                        <a:t/>
                      </a:r>
                      <a:endParaRPr i="0" sz="1300">
                        <a:latin typeface="Times New Roman"/>
                        <a:ea typeface="Times New Roman"/>
                        <a:cs typeface="Times New Roman"/>
                        <a:sym typeface="Times New Roman"/>
                      </a:endParaRPr>
                    </a:p>
                  </a:txBody>
                  <a:tcPr marT="45725" marB="45725" marR="91450" marL="91450">
                    <a:solidFill>
                      <a:srgbClr val="F4F9ED"/>
                    </a:solidFill>
                  </a:tcPr>
                </a:tc>
              </a:tr>
              <a:tr h="828000">
                <a:tc>
                  <a:txBody>
                    <a:bodyPr/>
                    <a:lstStyle/>
                    <a:p>
                      <a:pPr indent="0" lvl="0" marL="0" marR="0" rtl="0" algn="ctr">
                        <a:lnSpc>
                          <a:spcPct val="100000"/>
                        </a:lnSpc>
                        <a:spcBef>
                          <a:spcPts val="0"/>
                        </a:spcBef>
                        <a:spcAft>
                          <a:spcPts val="0"/>
                        </a:spcAft>
                        <a:buClr>
                          <a:srgbClr val="000000"/>
                        </a:buClr>
                        <a:buSzPts val="1300"/>
                        <a:buFont typeface="Helvetica Neue"/>
                        <a:buNone/>
                      </a:pPr>
                      <a:r>
                        <a:rPr b="0" i="0" lang="en-IN" sz="1300" u="none" cap="none" strike="noStrike">
                          <a:solidFill>
                            <a:srgbClr val="000000"/>
                          </a:solidFill>
                          <a:latin typeface="Helvetica Neue"/>
                          <a:ea typeface="Helvetica Neue"/>
                          <a:cs typeface="Helvetica Neue"/>
                          <a:sym typeface="Helvetica Neue"/>
                        </a:rPr>
                        <a:t>Week 10</a:t>
                      </a:r>
                      <a:endParaRPr/>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12/05/2025 </a:t>
                      </a:r>
                      <a:endParaRPr sz="1300">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to</a:t>
                      </a:r>
                      <a:endParaRPr sz="1300">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 17/05/2025</a:t>
                      </a:r>
                      <a:endParaRPr/>
                    </a:p>
                  </a:txBody>
                  <a:tcPr marT="45725" marB="45725" marR="91450" marL="91450">
                    <a:solidFill>
                      <a:srgbClr val="F0F0DD"/>
                    </a:solidFill>
                  </a:tcPr>
                </a:tc>
                <a:tc>
                  <a:txBody>
                    <a:bodyPr/>
                    <a:lstStyle/>
                    <a:p>
                      <a:pPr indent="-298450" lvl="0" marL="457200" rtl="0" algn="l">
                        <a:lnSpc>
                          <a:spcPct val="115000"/>
                        </a:lnSpc>
                        <a:spcBef>
                          <a:spcPts val="1200"/>
                        </a:spcBef>
                        <a:spcAft>
                          <a:spcPts val="0"/>
                        </a:spcAft>
                        <a:buClr>
                          <a:schemeClr val="dk1"/>
                        </a:buClr>
                        <a:buSzPts val="1100"/>
                        <a:buFont typeface="Times New Roman"/>
                        <a:buChar char="•"/>
                      </a:pPr>
                      <a:r>
                        <a:rPr lang="en-IN" sz="1300">
                          <a:latin typeface="Times New Roman"/>
                          <a:ea typeface="Times New Roman"/>
                          <a:cs typeface="Times New Roman"/>
                          <a:sym typeface="Times New Roman"/>
                        </a:rPr>
                        <a:t>Finalized complete application workflow from inquiry creation to invoicing.</a:t>
                      </a:r>
                      <a:endParaRPr sz="130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Char char="•"/>
                      </a:pPr>
                      <a:r>
                        <a:rPr lang="en-IN" sz="1300">
                          <a:latin typeface="Times New Roman"/>
                          <a:ea typeface="Times New Roman"/>
                          <a:cs typeface="Times New Roman"/>
                          <a:sym typeface="Times New Roman"/>
                        </a:rPr>
                        <a:t>Compiled screenshots for project documentation and demonstration.</a:t>
                      </a:r>
                      <a:endParaRPr sz="130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Char char="•"/>
                      </a:pPr>
                      <a:r>
                        <a:rPr lang="en-IN" sz="1300">
                          <a:latin typeface="Times New Roman"/>
                          <a:ea typeface="Times New Roman"/>
                          <a:cs typeface="Times New Roman"/>
                          <a:sym typeface="Times New Roman"/>
                        </a:rPr>
                        <a:t>Prepared the project report, completed PPT, and updated weekly contributions.</a:t>
                      </a:r>
                      <a:endParaRPr i="0" sz="1300">
                        <a:latin typeface="Times New Roman"/>
                        <a:ea typeface="Times New Roman"/>
                        <a:cs typeface="Times New Roman"/>
                        <a:sym typeface="Times New Roman"/>
                      </a:endParaRPr>
                    </a:p>
                  </a:txBody>
                  <a:tcPr marT="45725" marB="45725" marR="91450" marL="91450">
                    <a:solidFill>
                      <a:srgbClr val="F0F0DD"/>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a:t>Outline</a:t>
            </a:r>
            <a:endParaRPr/>
          </a:p>
        </p:txBody>
      </p:sp>
      <p:sp>
        <p:nvSpPr>
          <p:cNvPr id="121" name="Google Shape;121;p2"/>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242888" lvl="0" marL="357188" marR="0" rtl="0" algn="just">
              <a:lnSpc>
                <a:spcPct val="140000"/>
              </a:lnSpc>
              <a:spcBef>
                <a:spcPts val="0"/>
              </a:spcBef>
              <a:spcAft>
                <a:spcPts val="0"/>
              </a:spcAft>
              <a:buClr>
                <a:schemeClr val="dk1"/>
              </a:buClr>
              <a:buSzPts val="1950"/>
              <a:buFont typeface="Arial"/>
              <a:buChar char="•"/>
            </a:pPr>
            <a:r>
              <a:rPr lang="en-IN" sz="1500">
                <a:solidFill>
                  <a:schemeClr val="dk1"/>
                </a:solidFill>
                <a:latin typeface="Helvetica Neue"/>
                <a:ea typeface="Helvetica Neue"/>
                <a:cs typeface="Helvetica Neue"/>
                <a:sym typeface="Helvetica Neue"/>
              </a:rPr>
              <a:t>Introduction</a:t>
            </a:r>
            <a:endParaRPr sz="1100"/>
          </a:p>
          <a:p>
            <a:pPr indent="-242888" lvl="0" marL="357188" marR="0" rtl="0" algn="just">
              <a:lnSpc>
                <a:spcPct val="140000"/>
              </a:lnSpc>
              <a:spcBef>
                <a:spcPts val="630"/>
              </a:spcBef>
              <a:spcAft>
                <a:spcPts val="0"/>
              </a:spcAft>
              <a:buClr>
                <a:schemeClr val="dk1"/>
              </a:buClr>
              <a:buSzPts val="1950"/>
              <a:buFont typeface="Arial"/>
              <a:buChar char="•"/>
            </a:pPr>
            <a:r>
              <a:rPr lang="en-IN" sz="1500">
                <a:solidFill>
                  <a:schemeClr val="dk1"/>
                </a:solidFill>
                <a:latin typeface="Helvetica Neue"/>
                <a:ea typeface="Helvetica Neue"/>
                <a:cs typeface="Helvetica Neue"/>
                <a:sym typeface="Helvetica Neue"/>
              </a:rPr>
              <a:t>Problem Statement</a:t>
            </a:r>
            <a:endParaRPr sz="1100"/>
          </a:p>
          <a:p>
            <a:pPr indent="-242888" lvl="0" marL="357188" marR="0" rtl="0" algn="just">
              <a:lnSpc>
                <a:spcPct val="140000"/>
              </a:lnSpc>
              <a:spcBef>
                <a:spcPts val="630"/>
              </a:spcBef>
              <a:spcAft>
                <a:spcPts val="0"/>
              </a:spcAft>
              <a:buClr>
                <a:schemeClr val="dk1"/>
              </a:buClr>
              <a:buSzPts val="1950"/>
              <a:buFont typeface="Arial"/>
              <a:buChar char="•"/>
            </a:pPr>
            <a:r>
              <a:rPr lang="en-IN" sz="1500">
                <a:solidFill>
                  <a:schemeClr val="dk1"/>
                </a:solidFill>
                <a:latin typeface="Helvetica Neue"/>
                <a:ea typeface="Helvetica Neue"/>
                <a:cs typeface="Helvetica Neue"/>
                <a:sym typeface="Helvetica Neue"/>
              </a:rPr>
              <a:t>Objectives</a:t>
            </a:r>
            <a:endParaRPr sz="1100"/>
          </a:p>
          <a:p>
            <a:pPr indent="-242888" lvl="0" marL="357188" marR="0" rtl="0" algn="just">
              <a:lnSpc>
                <a:spcPct val="140000"/>
              </a:lnSpc>
              <a:spcBef>
                <a:spcPts val="630"/>
              </a:spcBef>
              <a:spcAft>
                <a:spcPts val="0"/>
              </a:spcAft>
              <a:buClr>
                <a:schemeClr val="dk1"/>
              </a:buClr>
              <a:buSzPts val="1950"/>
              <a:buFont typeface="Arial"/>
              <a:buChar char="•"/>
            </a:pPr>
            <a:r>
              <a:rPr lang="en-IN" sz="1500">
                <a:solidFill>
                  <a:schemeClr val="dk1"/>
                </a:solidFill>
                <a:latin typeface="Helvetica Neue"/>
                <a:ea typeface="Helvetica Neue"/>
                <a:cs typeface="Helvetica Neue"/>
                <a:sym typeface="Helvetica Neue"/>
              </a:rPr>
              <a:t>Work Done (after Mid-Term Evaluation)</a:t>
            </a:r>
            <a:endParaRPr sz="1100"/>
          </a:p>
          <a:p>
            <a:pPr indent="-242888" lvl="0" marL="357188" marR="0" rtl="0" algn="just">
              <a:lnSpc>
                <a:spcPct val="140000"/>
              </a:lnSpc>
              <a:spcBef>
                <a:spcPts val="630"/>
              </a:spcBef>
              <a:spcAft>
                <a:spcPts val="0"/>
              </a:spcAft>
              <a:buClr>
                <a:schemeClr val="dk1"/>
              </a:buClr>
              <a:buSzPts val="1950"/>
              <a:buFont typeface="Arial"/>
              <a:buChar char="•"/>
            </a:pPr>
            <a:r>
              <a:rPr lang="en-IN" sz="1500">
                <a:solidFill>
                  <a:schemeClr val="dk1"/>
                </a:solidFill>
                <a:latin typeface="Helvetica Neue"/>
                <a:ea typeface="Helvetica Neue"/>
                <a:cs typeface="Helvetica Neue"/>
                <a:sym typeface="Helvetica Neue"/>
              </a:rPr>
              <a:t>Project Design</a:t>
            </a:r>
            <a:endParaRPr sz="1100"/>
          </a:p>
          <a:p>
            <a:pPr indent="-242888" lvl="0" marL="357188" marR="0" rtl="0" algn="just">
              <a:lnSpc>
                <a:spcPct val="140000"/>
              </a:lnSpc>
              <a:spcBef>
                <a:spcPts val="630"/>
              </a:spcBef>
              <a:spcAft>
                <a:spcPts val="0"/>
              </a:spcAft>
              <a:buClr>
                <a:schemeClr val="dk1"/>
              </a:buClr>
              <a:buSzPts val="1950"/>
              <a:buFont typeface="Arial"/>
              <a:buChar char="•"/>
            </a:pPr>
            <a:r>
              <a:rPr lang="en-IN" sz="1500">
                <a:solidFill>
                  <a:schemeClr val="dk1"/>
                </a:solidFill>
                <a:latin typeface="Helvetica Neue"/>
                <a:ea typeface="Helvetica Neue"/>
                <a:cs typeface="Helvetica Neue"/>
                <a:sym typeface="Helvetica Neue"/>
              </a:rPr>
              <a:t>Implementation</a:t>
            </a:r>
            <a:endParaRPr sz="1100"/>
          </a:p>
          <a:p>
            <a:pPr indent="-242888" lvl="0" marL="357188" marR="0" rtl="0" algn="just">
              <a:lnSpc>
                <a:spcPct val="140000"/>
              </a:lnSpc>
              <a:spcBef>
                <a:spcPts val="630"/>
              </a:spcBef>
              <a:spcAft>
                <a:spcPts val="0"/>
              </a:spcAft>
              <a:buClr>
                <a:schemeClr val="dk1"/>
              </a:buClr>
              <a:buSzPts val="1950"/>
              <a:buFont typeface="Arial"/>
              <a:buChar char="•"/>
            </a:pPr>
            <a:r>
              <a:rPr lang="en-IN" sz="1500">
                <a:solidFill>
                  <a:schemeClr val="dk1"/>
                </a:solidFill>
                <a:latin typeface="Helvetica Neue"/>
                <a:ea typeface="Helvetica Neue"/>
                <a:cs typeface="Helvetica Neue"/>
                <a:sym typeface="Helvetica Neue"/>
              </a:rPr>
              <a:t>Experimental Results and Evaluation</a:t>
            </a:r>
            <a:endParaRPr sz="1100"/>
          </a:p>
          <a:p>
            <a:pPr indent="-242888" lvl="0" marL="357188" marR="0" rtl="0" algn="just">
              <a:lnSpc>
                <a:spcPct val="140000"/>
              </a:lnSpc>
              <a:spcBef>
                <a:spcPts val="630"/>
              </a:spcBef>
              <a:spcAft>
                <a:spcPts val="0"/>
              </a:spcAft>
              <a:buClr>
                <a:schemeClr val="dk1"/>
              </a:buClr>
              <a:buSzPts val="1950"/>
              <a:buFont typeface="Arial"/>
              <a:buChar char="•"/>
            </a:pPr>
            <a:r>
              <a:rPr lang="en-IN" sz="1500">
                <a:solidFill>
                  <a:schemeClr val="dk1"/>
                </a:solidFill>
                <a:latin typeface="Helvetica Neue"/>
                <a:ea typeface="Helvetica Neue"/>
                <a:cs typeface="Helvetica Neue"/>
                <a:sym typeface="Helvetica Neue"/>
              </a:rPr>
              <a:t>Key Learnings</a:t>
            </a:r>
            <a:endParaRPr sz="1100"/>
          </a:p>
          <a:p>
            <a:pPr indent="-242888" lvl="0" marL="357188" marR="0" rtl="0" algn="just">
              <a:lnSpc>
                <a:spcPct val="140000"/>
              </a:lnSpc>
              <a:spcBef>
                <a:spcPts val="630"/>
              </a:spcBef>
              <a:spcAft>
                <a:spcPts val="0"/>
              </a:spcAft>
              <a:buClr>
                <a:schemeClr val="dk1"/>
              </a:buClr>
              <a:buSzPts val="1950"/>
              <a:buFont typeface="Arial"/>
              <a:buChar char="•"/>
            </a:pPr>
            <a:r>
              <a:rPr lang="en-IN" sz="1500">
                <a:solidFill>
                  <a:schemeClr val="dk1"/>
                </a:solidFill>
                <a:latin typeface="Helvetica Neue"/>
                <a:ea typeface="Helvetica Neue"/>
                <a:cs typeface="Helvetica Neue"/>
                <a:sym typeface="Helvetica Neue"/>
              </a:rPr>
              <a:t>Future Work</a:t>
            </a:r>
            <a:endParaRPr sz="1100"/>
          </a:p>
          <a:p>
            <a:pPr indent="-242888" lvl="0" marL="357188" marR="0" rtl="0" algn="just">
              <a:lnSpc>
                <a:spcPct val="140000"/>
              </a:lnSpc>
              <a:spcBef>
                <a:spcPts val="630"/>
              </a:spcBef>
              <a:spcAft>
                <a:spcPts val="0"/>
              </a:spcAft>
              <a:buClr>
                <a:schemeClr val="dk1"/>
              </a:buClr>
              <a:buSzPts val="1950"/>
              <a:buFont typeface="Arial"/>
              <a:buChar char="•"/>
            </a:pPr>
            <a:r>
              <a:rPr lang="en-IN" sz="1500">
                <a:solidFill>
                  <a:schemeClr val="dk1"/>
                </a:solidFill>
                <a:latin typeface="Helvetica Neue"/>
                <a:ea typeface="Helvetica Neue"/>
                <a:cs typeface="Helvetica Neue"/>
                <a:sym typeface="Helvetica Neue"/>
              </a:rPr>
              <a:t>Work Contribution and Attendance</a:t>
            </a:r>
            <a:endParaRPr sz="1100"/>
          </a:p>
          <a:p>
            <a:pPr indent="-242888" lvl="0" marL="357188" marR="0" rtl="0" algn="just">
              <a:lnSpc>
                <a:spcPct val="140000"/>
              </a:lnSpc>
              <a:spcBef>
                <a:spcPts val="630"/>
              </a:spcBef>
              <a:spcAft>
                <a:spcPts val="0"/>
              </a:spcAft>
              <a:buClr>
                <a:schemeClr val="dk1"/>
              </a:buClr>
              <a:buSzPts val="1950"/>
              <a:buFont typeface="Arial"/>
              <a:buChar char="•"/>
            </a:pPr>
            <a:r>
              <a:rPr lang="en-IN" sz="1500">
                <a:solidFill>
                  <a:schemeClr val="dk1"/>
                </a:solidFill>
                <a:latin typeface="Helvetica Neue"/>
                <a:ea typeface="Helvetica Neue"/>
                <a:cs typeface="Helvetica Neue"/>
                <a:sym typeface="Helvetica Neue"/>
              </a:rPr>
              <a:t>Supervisor Interactions</a:t>
            </a:r>
            <a:endParaRPr sz="1100"/>
          </a:p>
          <a:p>
            <a:pPr indent="-242888" lvl="0" marL="357188" marR="0" rtl="0" algn="just">
              <a:lnSpc>
                <a:spcPct val="140000"/>
              </a:lnSpc>
              <a:spcBef>
                <a:spcPts val="630"/>
              </a:spcBef>
              <a:spcAft>
                <a:spcPts val="0"/>
              </a:spcAft>
              <a:buClr>
                <a:schemeClr val="dk1"/>
              </a:buClr>
              <a:buSzPts val="1950"/>
              <a:buFont typeface="Arial"/>
              <a:buChar char="•"/>
            </a:pPr>
            <a:r>
              <a:rPr lang="en-IN" sz="1500">
                <a:solidFill>
                  <a:schemeClr val="dk1"/>
                </a:solidFill>
                <a:latin typeface="Helvetica Neue"/>
                <a:ea typeface="Helvetica Neue"/>
                <a:cs typeface="Helvetica Neue"/>
                <a:sym typeface="Helvetica Neue"/>
              </a:rPr>
              <a:t>References</a:t>
            </a:r>
            <a:endParaRPr sz="1100"/>
          </a:p>
          <a:p>
            <a:pPr indent="0" lvl="0" marL="0" marR="0" rtl="0" algn="just">
              <a:lnSpc>
                <a:spcPct val="150000"/>
              </a:lnSpc>
              <a:spcBef>
                <a:spcPts val="595"/>
              </a:spcBef>
              <a:spcAft>
                <a:spcPts val="0"/>
              </a:spcAft>
              <a:buClr>
                <a:schemeClr val="dk1"/>
              </a:buClr>
              <a:buSzPts val="2125"/>
              <a:buFont typeface="Arial"/>
              <a:buNone/>
            </a:pPr>
            <a:r>
              <a:t/>
            </a:r>
            <a:endParaRPr>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0"/>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Supervisor </a:t>
            </a:r>
            <a:r>
              <a:rPr lang="en-IN"/>
              <a:t>Interactions </a:t>
            </a:r>
            <a:r>
              <a:rPr b="0" lang="en-IN"/>
              <a:t>(as mentioned in weekly log)</a:t>
            </a:r>
            <a:endParaRPr b="0"/>
          </a:p>
        </p:txBody>
      </p:sp>
      <p:sp>
        <p:nvSpPr>
          <p:cNvPr id="259" name="Google Shape;259;p20"/>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sz="1800">
              <a:solidFill>
                <a:schemeClr val="dk1"/>
              </a:solidFill>
              <a:latin typeface="Helvetica Neue"/>
              <a:ea typeface="Helvetica Neue"/>
              <a:cs typeface="Helvetica Neue"/>
              <a:sym typeface="Helvetica Neue"/>
            </a:endParaRPr>
          </a:p>
        </p:txBody>
      </p:sp>
      <p:graphicFrame>
        <p:nvGraphicFramePr>
          <p:cNvPr id="260" name="Google Shape;260;p20"/>
          <p:cNvGraphicFramePr/>
          <p:nvPr/>
        </p:nvGraphicFramePr>
        <p:xfrm>
          <a:off x="110168" y="881350"/>
          <a:ext cx="3000000" cy="3000000"/>
        </p:xfrm>
        <a:graphic>
          <a:graphicData uri="http://schemas.openxmlformats.org/drawingml/2006/table">
            <a:tbl>
              <a:tblPr bandRow="1" firstRow="1">
                <a:noFill/>
                <a:tableStyleId>{C98BAFFE-6A7E-4AA3-99E4-110CD3A8542D}</a:tableStyleId>
              </a:tblPr>
              <a:tblGrid>
                <a:gridCol w="651825"/>
                <a:gridCol w="1364250"/>
                <a:gridCol w="5596575"/>
                <a:gridCol w="1222875"/>
              </a:tblGrid>
              <a:tr h="450525">
                <a:tc gridSpan="4">
                  <a:txBody>
                    <a:bodyPr/>
                    <a:lstStyle/>
                    <a:p>
                      <a:pPr indent="0" lvl="0" marL="0" marR="0" rtl="0" algn="ctr">
                        <a:spcBef>
                          <a:spcPts val="0"/>
                        </a:spcBef>
                        <a:spcAft>
                          <a:spcPts val="0"/>
                        </a:spcAft>
                        <a:buNone/>
                      </a:pPr>
                      <a:r>
                        <a:rPr b="1" i="0" lang="en-IN" sz="1300">
                          <a:solidFill>
                            <a:schemeClr val="dk1"/>
                          </a:solidFill>
                          <a:latin typeface="Helvetica Neue"/>
                          <a:ea typeface="Helvetica Neue"/>
                          <a:cs typeface="Helvetica Neue"/>
                          <a:sym typeface="Helvetica Neue"/>
                        </a:rPr>
                        <a:t>No. of Meetings with Supervisor: </a:t>
                      </a:r>
                      <a:endParaRPr/>
                    </a:p>
                  </a:txBody>
                  <a:tcPr marT="45725" marB="45725" marR="91450" marL="91450" anchor="ctr">
                    <a:solidFill>
                      <a:srgbClr val="D5D59B"/>
                    </a:solidFill>
                  </a:tcPr>
                </a:tc>
                <a:tc hMerge="1"/>
                <a:tc hMerge="1"/>
                <a:tc hMerge="1"/>
              </a:tr>
              <a:tr h="536525">
                <a:tc>
                  <a:txBody>
                    <a:bodyPr/>
                    <a:lstStyle/>
                    <a:p>
                      <a:pPr indent="0" lvl="0" marL="0" marR="0" rtl="0" algn="ctr">
                        <a:spcBef>
                          <a:spcPts val="0"/>
                        </a:spcBef>
                        <a:spcAft>
                          <a:spcPts val="0"/>
                        </a:spcAft>
                        <a:buNone/>
                      </a:pPr>
                      <a:r>
                        <a:rPr b="0" i="0" lang="en-IN" sz="1300">
                          <a:solidFill>
                            <a:schemeClr val="dk1"/>
                          </a:solidFill>
                          <a:latin typeface="Helvetica Neue"/>
                          <a:ea typeface="Helvetica Neue"/>
                          <a:cs typeface="Helvetica Neue"/>
                          <a:sym typeface="Helvetica Neue"/>
                        </a:rPr>
                        <a:t>Week No.</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IN" sz="1300">
                          <a:solidFill>
                            <a:schemeClr val="dk1"/>
                          </a:solidFill>
                          <a:latin typeface="Helvetica Neue"/>
                          <a:ea typeface="Helvetica Neue"/>
                          <a:cs typeface="Helvetica Neue"/>
                          <a:sym typeface="Helvetica Neue"/>
                        </a:rPr>
                        <a:t>Duration</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IN" sz="1300">
                          <a:solidFill>
                            <a:schemeClr val="dk1"/>
                          </a:solidFill>
                          <a:latin typeface="Helvetica Neue"/>
                          <a:ea typeface="Helvetica Neue"/>
                          <a:cs typeface="Helvetica Neue"/>
                          <a:sym typeface="Helvetica Neue"/>
                        </a:rPr>
                        <a:t>Remarks (</a:t>
                      </a:r>
                      <a:r>
                        <a:rPr b="1" i="0" lang="en-IN" sz="1300">
                          <a:solidFill>
                            <a:schemeClr val="dk1"/>
                          </a:solidFill>
                          <a:latin typeface="Helvetica Neue"/>
                          <a:ea typeface="Helvetica Neue"/>
                          <a:cs typeface="Helvetica Neue"/>
                          <a:sym typeface="Helvetica Neue"/>
                        </a:rPr>
                        <a:t>as mentioned in the weekly log</a:t>
                      </a:r>
                      <a:r>
                        <a:rPr b="0" i="0" lang="en-IN" sz="1300">
                          <a:solidFill>
                            <a:schemeClr val="dk1"/>
                          </a:solidFill>
                          <a:latin typeface="Helvetica Neue"/>
                          <a:ea typeface="Helvetica Neue"/>
                          <a:cs typeface="Helvetica Neue"/>
                          <a:sym typeface="Helvetica Neue"/>
                        </a:rPr>
                        <a:t>)</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IN" sz="1300">
                          <a:solidFill>
                            <a:schemeClr val="dk1"/>
                          </a:solidFill>
                          <a:latin typeface="Helvetica Neue"/>
                          <a:ea typeface="Helvetica Neue"/>
                          <a:cs typeface="Helvetica Neue"/>
                          <a:sym typeface="Helvetica Neue"/>
                        </a:rPr>
                        <a:t>Incorporated</a:t>
                      </a:r>
                      <a:endParaRPr/>
                    </a:p>
                    <a:p>
                      <a:pPr indent="0" lvl="0" marL="0" marR="0" rtl="0" algn="ctr">
                        <a:spcBef>
                          <a:spcPts val="0"/>
                        </a:spcBef>
                        <a:spcAft>
                          <a:spcPts val="0"/>
                        </a:spcAft>
                        <a:buNone/>
                      </a:pPr>
                      <a:r>
                        <a:rPr b="0" i="0" lang="en-IN" sz="1300">
                          <a:solidFill>
                            <a:schemeClr val="dk1"/>
                          </a:solidFill>
                          <a:latin typeface="Helvetica Neue"/>
                          <a:ea typeface="Helvetica Neue"/>
                          <a:cs typeface="Helvetica Neue"/>
                          <a:sym typeface="Helvetica Neue"/>
                        </a:rPr>
                        <a:t>(Yes/No)</a:t>
                      </a:r>
                      <a:endParaRPr/>
                    </a:p>
                  </a:txBody>
                  <a:tcPr marT="45725" marB="45725" marR="91450" marL="91450">
                    <a:solidFill>
                      <a:srgbClr val="D5D59B"/>
                    </a:solidFill>
                  </a:tcPr>
                </a:tc>
              </a:tr>
              <a:tr h="875525">
                <a:tc>
                  <a:txBody>
                    <a:bodyPr/>
                    <a:lstStyle/>
                    <a:p>
                      <a:pPr indent="0" lvl="0" marL="0" marR="0" rtl="0" algn="ctr">
                        <a:spcBef>
                          <a:spcPts val="0"/>
                        </a:spcBef>
                        <a:spcAft>
                          <a:spcPts val="0"/>
                        </a:spcAft>
                        <a:buNone/>
                      </a:pPr>
                      <a:r>
                        <a:rPr b="0" i="0" lang="en-IN" sz="1300">
                          <a:latin typeface="Helvetica Neue"/>
                          <a:ea typeface="Helvetica Neue"/>
                          <a:cs typeface="Helvetica Neue"/>
                          <a:sym typeface="Helvetica Neue"/>
                        </a:rPr>
                        <a:t>1.</a:t>
                      </a:r>
                      <a:endParaRPr/>
                    </a:p>
                  </a:txBody>
                  <a:tcPr marT="45725" marB="45725" marR="91450" marL="91450">
                    <a:solidFill>
                      <a:srgbClr val="F4F9ED"/>
                    </a:solidFill>
                  </a:tcPr>
                </a:tc>
                <a:tc>
                  <a:txBody>
                    <a:bodyPr/>
                    <a:lstStyle/>
                    <a:p>
                      <a:pPr indent="0" lvl="0" marL="0" rtl="0" algn="ctr">
                        <a:spcBef>
                          <a:spcPts val="0"/>
                        </a:spcBef>
                        <a:spcAft>
                          <a:spcPts val="0"/>
                        </a:spcAft>
                        <a:buClr>
                          <a:schemeClr val="dk1"/>
                        </a:buClr>
                        <a:buFont typeface="Arial"/>
                        <a:buNone/>
                      </a:pPr>
                      <a:r>
                        <a:rPr lang="en-IN" sz="1300">
                          <a:latin typeface="Helvetica Neue"/>
                          <a:ea typeface="Helvetica Neue"/>
                          <a:cs typeface="Helvetica Neue"/>
                          <a:sym typeface="Helvetica Neue"/>
                        </a:rPr>
                        <a:t>10/03/2025 </a:t>
                      </a:r>
                      <a:endParaRPr sz="1300">
                        <a:latin typeface="Helvetica Neue"/>
                        <a:ea typeface="Helvetica Neue"/>
                        <a:cs typeface="Helvetica Neue"/>
                        <a:sym typeface="Helvetica Neue"/>
                      </a:endParaRPr>
                    </a:p>
                    <a:p>
                      <a:pPr indent="0" lvl="0" marL="0" rtl="0" algn="ctr">
                        <a:spcBef>
                          <a:spcPts val="0"/>
                        </a:spcBef>
                        <a:spcAft>
                          <a:spcPts val="0"/>
                        </a:spcAft>
                        <a:buClr>
                          <a:schemeClr val="dk1"/>
                        </a:buClr>
                        <a:buFont typeface="Arial"/>
                        <a:buNone/>
                      </a:pPr>
                      <a:r>
                        <a:rPr lang="en-IN" sz="1300">
                          <a:latin typeface="Helvetica Neue"/>
                          <a:ea typeface="Helvetica Neue"/>
                          <a:cs typeface="Helvetica Neue"/>
                          <a:sym typeface="Helvetica Neue"/>
                        </a:rPr>
                        <a:t>To</a:t>
                      </a:r>
                      <a:endParaRPr sz="1300">
                        <a:latin typeface="Helvetica Neue"/>
                        <a:ea typeface="Helvetica Neue"/>
                        <a:cs typeface="Helvetica Neue"/>
                        <a:sym typeface="Helvetica Neue"/>
                      </a:endParaRPr>
                    </a:p>
                    <a:p>
                      <a:pPr indent="0" lvl="0" marL="0" rtl="0" algn="ctr">
                        <a:spcBef>
                          <a:spcPts val="0"/>
                        </a:spcBef>
                        <a:spcAft>
                          <a:spcPts val="0"/>
                        </a:spcAft>
                        <a:buClr>
                          <a:schemeClr val="dk1"/>
                        </a:buClr>
                        <a:buFont typeface="Arial"/>
                        <a:buNone/>
                      </a:pPr>
                      <a:r>
                        <a:rPr lang="en-IN" sz="1300">
                          <a:latin typeface="Helvetica Neue"/>
                          <a:ea typeface="Helvetica Neue"/>
                          <a:cs typeface="Helvetica Neue"/>
                          <a:sym typeface="Helvetica Neue"/>
                        </a:rPr>
                        <a:t> 15/03/2025</a:t>
                      </a:r>
                      <a:endParaRPr/>
                    </a:p>
                  </a:txBody>
                  <a:tcPr marT="45725" marB="45725" marR="91450" marL="91450">
                    <a:lnB cap="flat" cmpd="sng" w="12700">
                      <a:solidFill>
                        <a:schemeClr val="lt1"/>
                      </a:solidFill>
                      <a:prstDash val="solid"/>
                      <a:round/>
                      <a:headEnd len="sm" w="sm" type="none"/>
                      <a:tailEnd len="sm" w="sm" type="none"/>
                    </a:lnB>
                    <a:solidFill>
                      <a:srgbClr val="F4F9ED"/>
                    </a:solidFill>
                  </a:tcPr>
                </a:tc>
                <a:tc>
                  <a:txBody>
                    <a:bodyPr/>
                    <a:lstStyle/>
                    <a:p>
                      <a:pPr indent="0" lvl="0" marL="0" rtl="0" algn="just">
                        <a:spcBef>
                          <a:spcPts val="0"/>
                        </a:spcBef>
                        <a:spcAft>
                          <a:spcPts val="0"/>
                        </a:spcAft>
                        <a:buClr>
                          <a:schemeClr val="dk1"/>
                        </a:buClr>
                        <a:buSzPts val="1100"/>
                        <a:buFont typeface="Arial"/>
                        <a:buNone/>
                      </a:pPr>
                      <a:r>
                        <a:rPr lang="en-IN" sz="1300">
                          <a:latin typeface="Times New Roman"/>
                          <a:ea typeface="Times New Roman"/>
                          <a:cs typeface="Times New Roman"/>
                          <a:sym typeface="Times New Roman"/>
                        </a:rPr>
                        <a:t>• Finalize custom tables and relationships</a:t>
                      </a:r>
                      <a:endParaRPr sz="13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IN" sz="1300">
                          <a:latin typeface="Times New Roman"/>
                          <a:ea typeface="Times New Roman"/>
                          <a:cs typeface="Times New Roman"/>
                          <a:sym typeface="Times New Roman"/>
                        </a:rPr>
                        <a:t>• Focus on project-specific SD flow</a:t>
                      </a:r>
                      <a:endParaRPr sz="13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IN" sz="1300">
                          <a:latin typeface="Times New Roman"/>
                          <a:ea typeface="Times New Roman"/>
                          <a:cs typeface="Times New Roman"/>
                          <a:sym typeface="Times New Roman"/>
                        </a:rPr>
                        <a:t>• Avoid redundant fields</a:t>
                      </a:r>
                      <a:endParaRPr sz="1300">
                        <a:latin typeface="Times New Roman"/>
                        <a:ea typeface="Times New Roman"/>
                        <a:cs typeface="Times New Roman"/>
                        <a:sym typeface="Times New Roman"/>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b="0" i="0" sz="1300">
                        <a:latin typeface="Helvetica Neue"/>
                        <a:ea typeface="Helvetica Neue"/>
                        <a:cs typeface="Helvetica Neue"/>
                        <a:sym typeface="Helvetica Neue"/>
                      </a:endParaRPr>
                    </a:p>
                  </a:txBody>
                  <a:tcPr marT="45725" marB="45725" marR="91450" marL="91450">
                    <a:solidFill>
                      <a:srgbClr val="F4F9ED"/>
                    </a:solidFill>
                  </a:tcPr>
                </a:tc>
              </a:tr>
              <a:tr h="875525">
                <a:tc>
                  <a:txBody>
                    <a:bodyPr/>
                    <a:lstStyle/>
                    <a:p>
                      <a:pPr indent="0" lvl="0" marL="0" marR="0" rtl="0" algn="ctr">
                        <a:spcBef>
                          <a:spcPts val="0"/>
                        </a:spcBef>
                        <a:spcAft>
                          <a:spcPts val="0"/>
                        </a:spcAft>
                        <a:buNone/>
                      </a:pPr>
                      <a:r>
                        <a:rPr b="0" i="0" lang="en-IN" sz="1300">
                          <a:latin typeface="Helvetica Neue"/>
                          <a:ea typeface="Helvetica Neue"/>
                          <a:cs typeface="Helvetica Neue"/>
                          <a:sym typeface="Helvetica Neue"/>
                        </a:rPr>
                        <a:t>2.</a:t>
                      </a:r>
                      <a:endParaRPr/>
                    </a:p>
                  </a:txBody>
                  <a:tcPr marT="45725" marB="45725" marR="91450" marL="91450">
                    <a:lnR cap="flat" cmpd="sng" w="12700">
                      <a:solidFill>
                        <a:schemeClr val="lt1"/>
                      </a:solidFill>
                      <a:prstDash val="solid"/>
                      <a:round/>
                      <a:headEnd len="sm" w="sm" type="none"/>
                      <a:tailEnd len="sm" w="sm" type="none"/>
                    </a:lnR>
                    <a:solidFill>
                      <a:srgbClr val="F0F0DD"/>
                    </a:solidFill>
                  </a:tcPr>
                </a:tc>
                <a:tc>
                  <a:txBody>
                    <a:bodyPr/>
                    <a:lstStyle/>
                    <a:p>
                      <a:pPr indent="0" lvl="0" marL="0" marR="0" rtl="0" algn="ctr">
                        <a:spcBef>
                          <a:spcPts val="0"/>
                        </a:spcBef>
                        <a:spcAft>
                          <a:spcPts val="0"/>
                        </a:spcAft>
                        <a:buNone/>
                      </a:pPr>
                      <a:r>
                        <a:rPr lang="en-IN" sz="1300">
                          <a:solidFill>
                            <a:srgbClr val="000000"/>
                          </a:solidFill>
                          <a:latin typeface="Helvetica Neue"/>
                          <a:ea typeface="Helvetica Neue"/>
                          <a:cs typeface="Helvetica Neue"/>
                          <a:sym typeface="Helvetica Neue"/>
                        </a:rPr>
                        <a:t>17/03/2025 </a:t>
                      </a:r>
                      <a:endParaRPr sz="1300">
                        <a:solidFill>
                          <a:srgbClr val="000000"/>
                        </a:solidFill>
                        <a:latin typeface="Helvetica Neue"/>
                        <a:ea typeface="Helvetica Neue"/>
                        <a:cs typeface="Helvetica Neue"/>
                        <a:sym typeface="Helvetica Neue"/>
                      </a:endParaRPr>
                    </a:p>
                    <a:p>
                      <a:pPr indent="0" lvl="0" marL="0" marR="0" rtl="0" algn="ctr">
                        <a:spcBef>
                          <a:spcPts val="0"/>
                        </a:spcBef>
                        <a:spcAft>
                          <a:spcPts val="0"/>
                        </a:spcAft>
                        <a:buNone/>
                      </a:pPr>
                      <a:r>
                        <a:rPr lang="en-IN" sz="1300">
                          <a:solidFill>
                            <a:srgbClr val="000000"/>
                          </a:solidFill>
                          <a:latin typeface="Helvetica Neue"/>
                          <a:ea typeface="Helvetica Neue"/>
                          <a:cs typeface="Helvetica Neue"/>
                          <a:sym typeface="Helvetica Neue"/>
                        </a:rPr>
                        <a:t>To</a:t>
                      </a:r>
                      <a:endParaRPr sz="1300">
                        <a:solidFill>
                          <a:srgbClr val="000000"/>
                        </a:solidFill>
                        <a:latin typeface="Helvetica Neue"/>
                        <a:ea typeface="Helvetica Neue"/>
                        <a:cs typeface="Helvetica Neue"/>
                        <a:sym typeface="Helvetica Neue"/>
                      </a:endParaRPr>
                    </a:p>
                    <a:p>
                      <a:pPr indent="0" lvl="0" marL="0" marR="0" rtl="0" algn="ctr">
                        <a:spcBef>
                          <a:spcPts val="0"/>
                        </a:spcBef>
                        <a:spcAft>
                          <a:spcPts val="0"/>
                        </a:spcAft>
                        <a:buNone/>
                      </a:pPr>
                      <a:r>
                        <a:rPr lang="en-IN" sz="1300">
                          <a:solidFill>
                            <a:srgbClr val="000000"/>
                          </a:solidFill>
                          <a:latin typeface="Helvetica Neue"/>
                          <a:ea typeface="Helvetica Neue"/>
                          <a:cs typeface="Helvetica Neue"/>
                          <a:sym typeface="Helvetica Neue"/>
                        </a:rPr>
                        <a:t> 22/03/2025</a:t>
                      </a:r>
                      <a:endParaRPr b="0" i="0" sz="1300">
                        <a:latin typeface="Helvetica Neue"/>
                        <a:ea typeface="Helvetica Neue"/>
                        <a:cs typeface="Helvetica Neue"/>
                        <a:sym typeface="Helvetica Neue"/>
                      </a:endParaRPr>
                    </a:p>
                  </a:txBody>
                  <a:tcPr marT="45725" marB="45725" marR="91450" marL="91450">
                    <a:lnL cap="flat" cmpd="sng" w="12700">
                      <a:solidFill>
                        <a:schemeClr val="lt1"/>
                      </a:solidFill>
                      <a:prstDash val="solid"/>
                      <a:round/>
                      <a:headEnd len="sm" w="sm" type="none"/>
                      <a:tailEnd len="sm" w="sm" type="none"/>
                    </a:lnL>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0F0DD"/>
                    </a:solidFill>
                  </a:tcPr>
                </a:tc>
                <a:tc>
                  <a:txBody>
                    <a:bodyPr/>
                    <a:lstStyle/>
                    <a:p>
                      <a:pPr indent="0" lvl="0" marL="0" rtl="0" algn="just">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 Keep screen layouts clean and SAP-standard</a:t>
                      </a:r>
                      <a:endParaRPr>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 Ensure validation for login</a:t>
                      </a:r>
                      <a:endParaRPr>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IN">
                          <a:latin typeface="Times New Roman"/>
                          <a:ea typeface="Times New Roman"/>
                          <a:cs typeface="Times New Roman"/>
                          <a:sym typeface="Times New Roman"/>
                        </a:rPr>
                        <a:t>• Avoid hardcoding credentials</a:t>
                      </a:r>
                      <a:endParaRPr>
                        <a:latin typeface="Times New Roman"/>
                        <a:ea typeface="Times New Roman"/>
                        <a:cs typeface="Times New Roman"/>
                        <a:sym typeface="Times New Roman"/>
                      </a:endParaRPr>
                    </a:p>
                  </a:txBody>
                  <a:tcPr marT="45725" marB="45725" marR="91450" marL="91450">
                    <a:solidFill>
                      <a:srgbClr val="F0F0DD"/>
                    </a:solidFill>
                  </a:tcPr>
                </a:tc>
                <a:tc>
                  <a:txBody>
                    <a:bodyPr/>
                    <a:lstStyle/>
                    <a:p>
                      <a:pPr indent="0" lvl="0" marL="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b="0" i="0" sz="1300">
                        <a:latin typeface="Helvetica Neue"/>
                        <a:ea typeface="Helvetica Neue"/>
                        <a:cs typeface="Helvetica Neue"/>
                        <a:sym typeface="Helvetica Neue"/>
                      </a:endParaRPr>
                    </a:p>
                  </a:txBody>
                  <a:tcPr marT="45725" marB="45725" marR="91450" marL="91450">
                    <a:solidFill>
                      <a:srgbClr val="F0F0DD"/>
                    </a:solidFill>
                  </a:tcPr>
                </a:tc>
              </a:tr>
              <a:tr h="875525">
                <a:tc>
                  <a:txBody>
                    <a:bodyPr/>
                    <a:lstStyle/>
                    <a:p>
                      <a:pPr indent="0" lvl="0" marL="0" marR="0" rtl="0" algn="ctr">
                        <a:spcBef>
                          <a:spcPts val="0"/>
                        </a:spcBef>
                        <a:spcAft>
                          <a:spcPts val="0"/>
                        </a:spcAft>
                        <a:buNone/>
                      </a:pPr>
                      <a:r>
                        <a:rPr b="0" i="0" lang="en-IN" sz="1300">
                          <a:latin typeface="Helvetica Neue"/>
                          <a:ea typeface="Helvetica Neue"/>
                          <a:cs typeface="Helvetica Neue"/>
                          <a:sym typeface="Helvetica Neue"/>
                        </a:rPr>
                        <a:t>3.</a:t>
                      </a:r>
                      <a:endParaRPr/>
                    </a:p>
                  </a:txBody>
                  <a:tcPr marT="45725" marB="45725" marR="91450" marL="91450">
                    <a:lnR cap="flat" cmpd="sng" w="12700">
                      <a:solidFill>
                        <a:schemeClr val="lt1"/>
                      </a:solidFill>
                      <a:prstDash val="solid"/>
                      <a:round/>
                      <a:headEnd len="sm" w="sm" type="none"/>
                      <a:tailEnd len="sm" w="sm" type="none"/>
                    </a:lnR>
                    <a:solidFill>
                      <a:srgbClr val="F4F9ED"/>
                    </a:solidFill>
                  </a:tcPr>
                </a:tc>
                <a:tc>
                  <a:txBody>
                    <a:bodyPr/>
                    <a:lstStyle/>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24/03/2025 </a:t>
                      </a:r>
                      <a:endParaRPr sz="1300">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To</a:t>
                      </a:r>
                      <a:endParaRPr sz="1300">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 29/03/2025</a:t>
                      </a:r>
                      <a:endParaRPr/>
                    </a:p>
                  </a:txBody>
                  <a:tcPr marT="45725" marB="45725" marR="91450" marL="91450">
                    <a:lnL cap="flat" cmpd="sng" w="12700">
                      <a:solidFill>
                        <a:schemeClr val="lt1"/>
                      </a:solidFill>
                      <a:prstDash val="solid"/>
                      <a:round/>
                      <a:headEnd len="sm" w="sm" type="none"/>
                      <a:tailEnd len="sm" w="sm" type="none"/>
                    </a:lnL>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4F9ED"/>
                    </a:solidFill>
                  </a:tcPr>
                </a:tc>
                <a:tc>
                  <a:txBody>
                    <a:bodyPr/>
                    <a:lstStyle/>
                    <a:p>
                      <a:pPr indent="0" lvl="0" marL="0" rtl="0" algn="just">
                        <a:spcBef>
                          <a:spcPts val="0"/>
                        </a:spcBef>
                        <a:spcAft>
                          <a:spcPts val="0"/>
                        </a:spcAft>
                        <a:buClr>
                          <a:schemeClr val="dk1"/>
                        </a:buClr>
                        <a:buSzPts val="1100"/>
                        <a:buFont typeface="Arial"/>
                        <a:buNone/>
                      </a:pPr>
                      <a:r>
                        <a:rPr lang="en-IN" sz="1300">
                          <a:latin typeface="Times New Roman"/>
                          <a:ea typeface="Times New Roman"/>
                          <a:cs typeface="Times New Roman"/>
                          <a:sym typeface="Times New Roman"/>
                        </a:rPr>
                        <a:t>• Test ALV data fetch and selection</a:t>
                      </a:r>
                      <a:endParaRPr sz="13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IN" sz="1300">
                          <a:latin typeface="Times New Roman"/>
                          <a:ea typeface="Times New Roman"/>
                          <a:cs typeface="Times New Roman"/>
                          <a:sym typeface="Times New Roman"/>
                        </a:rPr>
                        <a:t>• Maintain status codes for orders</a:t>
                      </a:r>
                      <a:endParaRPr sz="13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IN" sz="1300">
                          <a:latin typeface="Times New Roman"/>
                          <a:ea typeface="Times New Roman"/>
                          <a:cs typeface="Times New Roman"/>
                          <a:sym typeface="Times New Roman"/>
                        </a:rPr>
                        <a:t>• Handle empty datasets properly</a:t>
                      </a:r>
                      <a:endParaRPr sz="1300">
                        <a:latin typeface="Times New Roman"/>
                        <a:ea typeface="Times New Roman"/>
                        <a:cs typeface="Times New Roman"/>
                        <a:sym typeface="Times New Roman"/>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b="0" i="0" sz="1300">
                        <a:latin typeface="Helvetica Neue"/>
                        <a:ea typeface="Helvetica Neue"/>
                        <a:cs typeface="Helvetica Neue"/>
                        <a:sym typeface="Helvetica Neue"/>
                      </a:endParaRPr>
                    </a:p>
                  </a:txBody>
                  <a:tcPr marT="45725" marB="45725" marR="91450" marL="91450">
                    <a:solidFill>
                      <a:srgbClr val="F4F9ED"/>
                    </a:solidFill>
                  </a:tcPr>
                </a:tc>
              </a:tr>
              <a:tr h="934650">
                <a:tc>
                  <a:txBody>
                    <a:bodyPr/>
                    <a:lstStyle/>
                    <a:p>
                      <a:pPr indent="0" lvl="0" marL="0" marR="0" rtl="0" algn="ctr">
                        <a:spcBef>
                          <a:spcPts val="0"/>
                        </a:spcBef>
                        <a:spcAft>
                          <a:spcPts val="0"/>
                        </a:spcAft>
                        <a:buNone/>
                      </a:pPr>
                      <a:r>
                        <a:rPr b="0" i="0" lang="en-IN" sz="1300">
                          <a:latin typeface="Helvetica Neue"/>
                          <a:ea typeface="Helvetica Neue"/>
                          <a:cs typeface="Helvetica Neue"/>
                          <a:sym typeface="Helvetica Neue"/>
                        </a:rPr>
                        <a:t>4.</a:t>
                      </a:r>
                      <a:endParaRPr/>
                    </a:p>
                  </a:txBody>
                  <a:tcPr marT="45725" marB="45725" marR="91450" marL="91450">
                    <a:lnR cap="flat" cmpd="sng" w="12700">
                      <a:solidFill>
                        <a:schemeClr val="lt1"/>
                      </a:solidFill>
                      <a:prstDash val="solid"/>
                      <a:round/>
                      <a:headEnd len="sm" w="sm" type="none"/>
                      <a:tailEnd len="sm" w="sm" type="none"/>
                    </a:lnR>
                    <a:solidFill>
                      <a:srgbClr val="F0F0DD"/>
                    </a:solidFill>
                  </a:tcPr>
                </a:tc>
                <a:tc>
                  <a:txBody>
                    <a:bodyPr/>
                    <a:lstStyle/>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31/03/2025 </a:t>
                      </a:r>
                      <a:endParaRPr sz="1300">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To</a:t>
                      </a:r>
                      <a:endParaRPr sz="1300">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 05/04/2025</a:t>
                      </a:r>
                      <a:endParaRPr/>
                    </a:p>
                    <a:p>
                      <a:pPr indent="0" lvl="0" marL="0" marR="0" rtl="0" algn="ctr">
                        <a:lnSpc>
                          <a:spcPct val="100000"/>
                        </a:lnSpc>
                        <a:spcBef>
                          <a:spcPts val="0"/>
                        </a:spcBef>
                        <a:spcAft>
                          <a:spcPts val="0"/>
                        </a:spcAft>
                        <a:buClr>
                          <a:schemeClr val="dk1"/>
                        </a:buClr>
                        <a:buSzPts val="1300"/>
                        <a:buFont typeface="Helvetica Neue"/>
                        <a:buNone/>
                      </a:pPr>
                      <a:r>
                        <a:t/>
                      </a:r>
                      <a:endParaRPr b="0" i="0" sz="1300" u="none" cap="none" strike="noStrike">
                        <a:solidFill>
                          <a:srgbClr val="000000"/>
                        </a:solidFill>
                        <a:latin typeface="Helvetica Neue"/>
                        <a:ea typeface="Helvetica Neue"/>
                        <a:cs typeface="Helvetica Neue"/>
                        <a:sym typeface="Helvetica Neue"/>
                      </a:endParaRPr>
                    </a:p>
                  </a:txBody>
                  <a:tcPr marT="45725" marB="45725" marR="91450" marL="91450">
                    <a:lnL cap="flat" cmpd="sng" w="12700">
                      <a:solidFill>
                        <a:schemeClr val="lt1"/>
                      </a:solidFill>
                      <a:prstDash val="solid"/>
                      <a:round/>
                      <a:headEnd len="sm" w="sm" type="none"/>
                      <a:tailEnd len="sm" w="sm" type="none"/>
                    </a:lnL>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0DD"/>
                    </a:solidFill>
                  </a:tcPr>
                </a:tc>
                <a:tc>
                  <a:txBody>
                    <a:bodyPr/>
                    <a:lstStyle/>
                    <a:p>
                      <a:pPr indent="0" lvl="0" marL="0" rtl="0" algn="just">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 Enable workflow for Follow-Up and Cancel</a:t>
                      </a:r>
                      <a:endParaRPr>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 Create event logs for debugging</a:t>
                      </a:r>
                      <a:endParaRPr>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IN">
                          <a:latin typeface="Times New Roman"/>
                          <a:ea typeface="Times New Roman"/>
                          <a:cs typeface="Times New Roman"/>
                          <a:sym typeface="Times New Roman"/>
                        </a:rPr>
                        <a:t>• Display user messages</a:t>
                      </a:r>
                      <a:endParaRPr>
                        <a:latin typeface="Times New Roman"/>
                        <a:ea typeface="Times New Roman"/>
                        <a:cs typeface="Times New Roman"/>
                        <a:sym typeface="Times New Roman"/>
                      </a:endParaRPr>
                    </a:p>
                  </a:txBody>
                  <a:tcPr marT="45725" marB="45725" marR="91450" marL="91450">
                    <a:solidFill>
                      <a:srgbClr val="F0F0DD"/>
                    </a:solidFill>
                  </a:tcPr>
                </a:tc>
                <a:tc>
                  <a:txBody>
                    <a:bodyPr/>
                    <a:lstStyle/>
                    <a:p>
                      <a:pPr indent="0" lvl="0" marL="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b="0" i="0" sz="1300">
                        <a:latin typeface="Helvetica Neue"/>
                        <a:ea typeface="Helvetica Neue"/>
                        <a:cs typeface="Helvetica Neue"/>
                        <a:sym typeface="Helvetica Neue"/>
                      </a:endParaRPr>
                    </a:p>
                  </a:txBody>
                  <a:tcPr marT="45725" marB="45725" marR="91450" marL="91450">
                    <a:solidFill>
                      <a:srgbClr val="F0F0DD"/>
                    </a:solidFill>
                  </a:tcPr>
                </a:tc>
              </a:tr>
              <a:tr h="875525">
                <a:tc>
                  <a:txBody>
                    <a:bodyPr/>
                    <a:lstStyle/>
                    <a:p>
                      <a:pPr indent="0" lvl="0" marL="0" marR="0" rtl="0" algn="ctr">
                        <a:spcBef>
                          <a:spcPts val="0"/>
                        </a:spcBef>
                        <a:spcAft>
                          <a:spcPts val="0"/>
                        </a:spcAft>
                        <a:buNone/>
                      </a:pPr>
                      <a:r>
                        <a:rPr b="0" i="0" lang="en-IN" sz="1300">
                          <a:latin typeface="Helvetica Neue"/>
                          <a:ea typeface="Helvetica Neue"/>
                          <a:cs typeface="Helvetica Neue"/>
                          <a:sym typeface="Helvetica Neue"/>
                        </a:rPr>
                        <a:t>5.</a:t>
                      </a:r>
                      <a:endParaRPr/>
                    </a:p>
                  </a:txBody>
                  <a:tcPr marT="45725" marB="45725" marR="91450" marL="91450">
                    <a:solidFill>
                      <a:srgbClr val="F4F9ED"/>
                    </a:solidFill>
                  </a:tcPr>
                </a:tc>
                <a:tc>
                  <a:txBody>
                    <a:bodyPr/>
                    <a:lstStyle/>
                    <a:p>
                      <a:pPr indent="0" lvl="0" marL="0" rtl="0" algn="ctr">
                        <a:spcBef>
                          <a:spcPts val="0"/>
                        </a:spcBef>
                        <a:spcAft>
                          <a:spcPts val="0"/>
                        </a:spcAft>
                        <a:buClr>
                          <a:schemeClr val="dk1"/>
                        </a:buClr>
                        <a:buFont typeface="Arial"/>
                        <a:buNone/>
                      </a:pPr>
                      <a:r>
                        <a:rPr lang="en-IN" sz="1300">
                          <a:latin typeface="Helvetica Neue"/>
                          <a:ea typeface="Helvetica Neue"/>
                          <a:cs typeface="Helvetica Neue"/>
                          <a:sym typeface="Helvetica Neue"/>
                        </a:rPr>
                        <a:t>07/04/2025</a:t>
                      </a:r>
                      <a:endParaRPr sz="1300">
                        <a:latin typeface="Helvetica Neue"/>
                        <a:ea typeface="Helvetica Neue"/>
                        <a:cs typeface="Helvetica Neue"/>
                        <a:sym typeface="Helvetica Neue"/>
                      </a:endParaRPr>
                    </a:p>
                    <a:p>
                      <a:pPr indent="0" lvl="0" marL="0" rtl="0" algn="ctr">
                        <a:spcBef>
                          <a:spcPts val="0"/>
                        </a:spcBef>
                        <a:spcAft>
                          <a:spcPts val="0"/>
                        </a:spcAft>
                        <a:buClr>
                          <a:schemeClr val="dk1"/>
                        </a:buClr>
                        <a:buFont typeface="Arial"/>
                        <a:buNone/>
                      </a:pPr>
                      <a:r>
                        <a:rPr lang="en-IN" sz="1300">
                          <a:latin typeface="Helvetica Neue"/>
                          <a:ea typeface="Helvetica Neue"/>
                          <a:cs typeface="Helvetica Neue"/>
                          <a:sym typeface="Helvetica Neue"/>
                        </a:rPr>
                        <a:t> to</a:t>
                      </a:r>
                      <a:endParaRPr sz="1300">
                        <a:latin typeface="Helvetica Neue"/>
                        <a:ea typeface="Helvetica Neue"/>
                        <a:cs typeface="Helvetica Neue"/>
                        <a:sym typeface="Helvetica Neue"/>
                      </a:endParaRPr>
                    </a:p>
                    <a:p>
                      <a:pPr indent="0" lvl="0" marL="0" rtl="0" algn="ctr">
                        <a:spcBef>
                          <a:spcPts val="0"/>
                        </a:spcBef>
                        <a:spcAft>
                          <a:spcPts val="0"/>
                        </a:spcAft>
                        <a:buClr>
                          <a:schemeClr val="dk1"/>
                        </a:buClr>
                        <a:buFont typeface="Arial"/>
                        <a:buNone/>
                      </a:pPr>
                      <a:r>
                        <a:rPr lang="en-IN" sz="1300">
                          <a:latin typeface="Helvetica Neue"/>
                          <a:ea typeface="Helvetica Neue"/>
                          <a:cs typeface="Helvetica Neue"/>
                          <a:sym typeface="Helvetica Neue"/>
                        </a:rPr>
                        <a:t> 12/04/2025</a:t>
                      </a:r>
                      <a:endParaRPr sz="1300">
                        <a:latin typeface="Helvetica Neue"/>
                        <a:ea typeface="Helvetica Neue"/>
                        <a:cs typeface="Helvetica Neue"/>
                        <a:sym typeface="Helvetica Neue"/>
                      </a:endParaRPr>
                    </a:p>
                  </a:txBody>
                  <a:tcPr marT="45725" marB="45725" marR="91450" marL="91450">
                    <a:lnT cap="flat" cmpd="sng" w="12700">
                      <a:solidFill>
                        <a:schemeClr val="lt1"/>
                      </a:solidFill>
                      <a:prstDash val="solid"/>
                      <a:round/>
                      <a:headEnd len="sm" w="sm" type="none"/>
                      <a:tailEnd len="sm" w="sm" type="none"/>
                    </a:lnT>
                    <a:solidFill>
                      <a:srgbClr val="F4F9ED"/>
                    </a:solidFill>
                  </a:tcPr>
                </a:tc>
                <a:tc>
                  <a:txBody>
                    <a:bodyPr/>
                    <a:lstStyle/>
                    <a:p>
                      <a:pPr indent="0" lvl="0" marL="0" rtl="0" algn="just">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 Design dropdown-based order filtering</a:t>
                      </a:r>
                      <a:endParaRPr>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 Validate stock before quotation</a:t>
                      </a:r>
                      <a:endParaRPr>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IN">
                          <a:latin typeface="Times New Roman"/>
                          <a:ea typeface="Times New Roman"/>
                          <a:cs typeface="Times New Roman"/>
                          <a:sym typeface="Times New Roman"/>
                        </a:rPr>
                        <a:t>• Use popups for input clarity</a:t>
                      </a:r>
                      <a:endParaRPr>
                        <a:latin typeface="Times New Roman"/>
                        <a:ea typeface="Times New Roman"/>
                        <a:cs typeface="Times New Roman"/>
                        <a:sym typeface="Times New Roman"/>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b="0" i="0" sz="1300">
                        <a:latin typeface="Helvetica Neue"/>
                        <a:ea typeface="Helvetica Neue"/>
                        <a:cs typeface="Helvetica Neue"/>
                        <a:sym typeface="Helvetica Neue"/>
                      </a:endParaRPr>
                    </a:p>
                  </a:txBody>
                  <a:tcPr marT="45725" marB="45725" marR="91450" marL="91450">
                    <a:solidFill>
                      <a:srgbClr val="F4F9ED"/>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1"/>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Supervisor </a:t>
            </a:r>
            <a:r>
              <a:rPr lang="en-IN"/>
              <a:t>Interactions</a:t>
            </a:r>
            <a:r>
              <a:rPr lang="en-IN" sz="2400"/>
              <a:t> </a:t>
            </a:r>
            <a:r>
              <a:rPr b="0" lang="en-IN" sz="2400"/>
              <a:t>(cont…)</a:t>
            </a:r>
            <a:endParaRPr b="0"/>
          </a:p>
        </p:txBody>
      </p:sp>
      <p:sp>
        <p:nvSpPr>
          <p:cNvPr id="266" name="Google Shape;266;p21"/>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sz="1800">
              <a:solidFill>
                <a:schemeClr val="dk1"/>
              </a:solidFill>
              <a:latin typeface="Helvetica Neue"/>
              <a:ea typeface="Helvetica Neue"/>
              <a:cs typeface="Helvetica Neue"/>
              <a:sym typeface="Helvetica Neue"/>
            </a:endParaRPr>
          </a:p>
        </p:txBody>
      </p:sp>
      <p:graphicFrame>
        <p:nvGraphicFramePr>
          <p:cNvPr id="267" name="Google Shape;267;p21"/>
          <p:cNvGraphicFramePr/>
          <p:nvPr/>
        </p:nvGraphicFramePr>
        <p:xfrm>
          <a:off x="137706" y="881350"/>
          <a:ext cx="3000000" cy="3000000"/>
        </p:xfrm>
        <a:graphic>
          <a:graphicData uri="http://schemas.openxmlformats.org/drawingml/2006/table">
            <a:tbl>
              <a:tblPr bandRow="1" firstRow="1">
                <a:noFill/>
                <a:tableStyleId>{C98BAFFE-6A7E-4AA3-99E4-110CD3A8542D}</a:tableStyleId>
              </a:tblPr>
              <a:tblGrid>
                <a:gridCol w="651825"/>
                <a:gridCol w="1364250"/>
                <a:gridCol w="5596575"/>
                <a:gridCol w="1222875"/>
              </a:tblGrid>
              <a:tr h="538975">
                <a:tc>
                  <a:txBody>
                    <a:bodyPr/>
                    <a:lstStyle/>
                    <a:p>
                      <a:pPr indent="0" lvl="0" marL="0" marR="0" rtl="0" algn="ctr">
                        <a:spcBef>
                          <a:spcPts val="0"/>
                        </a:spcBef>
                        <a:spcAft>
                          <a:spcPts val="0"/>
                        </a:spcAft>
                        <a:buNone/>
                      </a:pPr>
                      <a:r>
                        <a:rPr b="0" i="0" lang="en-IN" sz="1300">
                          <a:solidFill>
                            <a:schemeClr val="dk1"/>
                          </a:solidFill>
                          <a:latin typeface="Helvetica Neue"/>
                          <a:ea typeface="Helvetica Neue"/>
                          <a:cs typeface="Helvetica Neue"/>
                          <a:sym typeface="Helvetica Neue"/>
                        </a:rPr>
                        <a:t>Week No.</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IN" sz="1300">
                          <a:solidFill>
                            <a:schemeClr val="dk1"/>
                          </a:solidFill>
                          <a:latin typeface="Helvetica Neue"/>
                          <a:ea typeface="Helvetica Neue"/>
                          <a:cs typeface="Helvetica Neue"/>
                          <a:sym typeface="Helvetica Neue"/>
                        </a:rPr>
                        <a:t>Duration</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IN" sz="1300">
                          <a:solidFill>
                            <a:schemeClr val="dk1"/>
                          </a:solidFill>
                          <a:latin typeface="Helvetica Neue"/>
                          <a:ea typeface="Helvetica Neue"/>
                          <a:cs typeface="Helvetica Neue"/>
                          <a:sym typeface="Helvetica Neue"/>
                        </a:rPr>
                        <a:t>Remarks (</a:t>
                      </a:r>
                      <a:r>
                        <a:rPr b="1" i="0" lang="en-IN" sz="1300">
                          <a:solidFill>
                            <a:schemeClr val="dk1"/>
                          </a:solidFill>
                          <a:latin typeface="Helvetica Neue"/>
                          <a:ea typeface="Helvetica Neue"/>
                          <a:cs typeface="Helvetica Neue"/>
                          <a:sym typeface="Helvetica Neue"/>
                        </a:rPr>
                        <a:t>as mentioned in the weekly log</a:t>
                      </a:r>
                      <a:r>
                        <a:rPr b="0" i="0" lang="en-IN" sz="1300">
                          <a:solidFill>
                            <a:schemeClr val="dk1"/>
                          </a:solidFill>
                          <a:latin typeface="Helvetica Neue"/>
                          <a:ea typeface="Helvetica Neue"/>
                          <a:cs typeface="Helvetica Neue"/>
                          <a:sym typeface="Helvetica Neue"/>
                        </a:rPr>
                        <a:t>)</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IN" sz="1300">
                          <a:solidFill>
                            <a:schemeClr val="dk1"/>
                          </a:solidFill>
                          <a:latin typeface="Helvetica Neue"/>
                          <a:ea typeface="Helvetica Neue"/>
                          <a:cs typeface="Helvetica Neue"/>
                          <a:sym typeface="Helvetica Neue"/>
                        </a:rPr>
                        <a:t>Incorporated</a:t>
                      </a:r>
                      <a:endParaRPr/>
                    </a:p>
                    <a:p>
                      <a:pPr indent="0" lvl="0" marL="0" marR="0" rtl="0" algn="ctr">
                        <a:spcBef>
                          <a:spcPts val="0"/>
                        </a:spcBef>
                        <a:spcAft>
                          <a:spcPts val="0"/>
                        </a:spcAft>
                        <a:buNone/>
                      </a:pPr>
                      <a:r>
                        <a:rPr b="0" i="0" lang="en-IN" sz="1300">
                          <a:solidFill>
                            <a:schemeClr val="dk1"/>
                          </a:solidFill>
                          <a:latin typeface="Helvetica Neue"/>
                          <a:ea typeface="Helvetica Neue"/>
                          <a:cs typeface="Helvetica Neue"/>
                          <a:sym typeface="Helvetica Neue"/>
                        </a:rPr>
                        <a:t>(Yes/No)</a:t>
                      </a:r>
                      <a:endParaRPr/>
                    </a:p>
                  </a:txBody>
                  <a:tcPr marT="45725" marB="45725" marR="91450" marL="91450">
                    <a:solidFill>
                      <a:srgbClr val="D5D59B"/>
                    </a:solidFill>
                  </a:tcPr>
                </a:tc>
              </a:tr>
              <a:tr h="879525">
                <a:tc>
                  <a:txBody>
                    <a:bodyPr/>
                    <a:lstStyle/>
                    <a:p>
                      <a:pPr indent="0" lvl="0" marL="0" marR="0" rtl="0" algn="ctr">
                        <a:spcBef>
                          <a:spcPts val="0"/>
                        </a:spcBef>
                        <a:spcAft>
                          <a:spcPts val="0"/>
                        </a:spcAft>
                        <a:buNone/>
                      </a:pPr>
                      <a:r>
                        <a:rPr b="0" i="0" lang="en-IN" sz="1300">
                          <a:latin typeface="Helvetica Neue"/>
                          <a:ea typeface="Helvetica Neue"/>
                          <a:cs typeface="Helvetica Neue"/>
                          <a:sym typeface="Helvetica Neue"/>
                        </a:rPr>
                        <a:t>6.</a:t>
                      </a:r>
                      <a:endParaRPr/>
                    </a:p>
                  </a:txBody>
                  <a:tcPr marT="45725" marB="45725" marR="91450" marL="91450">
                    <a:solidFill>
                      <a:srgbClr val="F4F9ED"/>
                    </a:solidFill>
                  </a:tcPr>
                </a:tc>
                <a:tc>
                  <a:txBody>
                    <a:bodyPr/>
                    <a:lstStyle/>
                    <a:p>
                      <a:pPr indent="0" lvl="0" marL="0" rtl="0" algn="ctr">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1</a:t>
                      </a:r>
                      <a:r>
                        <a:rPr lang="en-IN" sz="1300">
                          <a:latin typeface="Helvetica Neue"/>
                          <a:ea typeface="Helvetica Neue"/>
                          <a:cs typeface="Helvetica Neue"/>
                          <a:sym typeface="Helvetica Neue"/>
                        </a:rPr>
                        <a:t>4/04/2025</a:t>
                      </a:r>
                      <a:endParaRPr sz="1300">
                        <a:latin typeface="Helvetica Neue"/>
                        <a:ea typeface="Helvetica Neue"/>
                        <a:cs typeface="Helvetica Neue"/>
                        <a:sym typeface="Helvetica Neue"/>
                      </a:endParaRPr>
                    </a:p>
                    <a:p>
                      <a:pPr indent="0" lvl="0" marL="0" rtl="0" algn="ctr">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 to</a:t>
                      </a:r>
                      <a:endParaRPr sz="1300">
                        <a:latin typeface="Helvetica Neue"/>
                        <a:ea typeface="Helvetica Neue"/>
                        <a:cs typeface="Helvetica Neue"/>
                        <a:sym typeface="Helvetica Neue"/>
                      </a:endParaRPr>
                    </a:p>
                    <a:p>
                      <a:pPr indent="0" lvl="0" marL="0" rtl="0" algn="ctr">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 19/04/2025</a:t>
                      </a:r>
                      <a:endParaRPr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rtl="0" algn="l">
                        <a:spcBef>
                          <a:spcPts val="0"/>
                        </a:spcBef>
                        <a:spcAft>
                          <a:spcPts val="0"/>
                        </a:spcAft>
                        <a:buClr>
                          <a:schemeClr val="dk1"/>
                        </a:buClr>
                        <a:buSzPts val="1100"/>
                        <a:buFont typeface="Arial"/>
                        <a:buNone/>
                      </a:pPr>
                      <a:r>
                        <a:rPr lang="en-IN" sz="1300">
                          <a:latin typeface="Times New Roman"/>
                          <a:ea typeface="Times New Roman"/>
                          <a:cs typeface="Times New Roman"/>
                          <a:sym typeface="Times New Roman"/>
                        </a:rPr>
                        <a:t>• Design Smartforms for flexible layouts</a:t>
                      </a:r>
                      <a:endParaRPr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300">
                          <a:latin typeface="Times New Roman"/>
                          <a:ea typeface="Times New Roman"/>
                          <a:cs typeface="Times New Roman"/>
                          <a:sym typeface="Times New Roman"/>
                        </a:rPr>
                        <a:t>• Align form data with order structure</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IN" sz="1300">
                          <a:latin typeface="Times New Roman"/>
                          <a:ea typeface="Times New Roman"/>
                          <a:cs typeface="Times New Roman"/>
                          <a:sym typeface="Times New Roman"/>
                        </a:rPr>
                        <a:t>• Enable PDF attachment in emails</a:t>
                      </a:r>
                      <a:endParaRPr sz="1300">
                        <a:latin typeface="Times New Roman"/>
                        <a:ea typeface="Times New Roman"/>
                        <a:cs typeface="Times New Roman"/>
                        <a:sym typeface="Times New Roman"/>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b="0" i="0" sz="1300">
                        <a:latin typeface="Helvetica Neue"/>
                        <a:ea typeface="Helvetica Neue"/>
                        <a:cs typeface="Helvetica Neue"/>
                        <a:sym typeface="Helvetica Neue"/>
                      </a:endParaRPr>
                    </a:p>
                  </a:txBody>
                  <a:tcPr marT="45725" marB="45725" marR="91450" marL="91450">
                    <a:solidFill>
                      <a:srgbClr val="F4F9ED"/>
                    </a:solidFill>
                  </a:tcPr>
                </a:tc>
              </a:tr>
              <a:tr h="879525">
                <a:tc>
                  <a:txBody>
                    <a:bodyPr/>
                    <a:lstStyle/>
                    <a:p>
                      <a:pPr indent="0" lvl="0" marL="0" marR="0" rtl="0" algn="ctr">
                        <a:spcBef>
                          <a:spcPts val="0"/>
                        </a:spcBef>
                        <a:spcAft>
                          <a:spcPts val="0"/>
                        </a:spcAft>
                        <a:buNone/>
                      </a:pPr>
                      <a:r>
                        <a:rPr b="0" i="0" lang="en-IN" sz="1300">
                          <a:latin typeface="Helvetica Neue"/>
                          <a:ea typeface="Helvetica Neue"/>
                          <a:cs typeface="Helvetica Neue"/>
                          <a:sym typeface="Helvetica Neue"/>
                        </a:rPr>
                        <a:t>7.</a:t>
                      </a:r>
                      <a:endParaRPr/>
                    </a:p>
                  </a:txBody>
                  <a:tcPr marT="45725" marB="45725" marR="91450" marL="91450">
                    <a:solidFill>
                      <a:srgbClr val="F0F0DD"/>
                    </a:solidFill>
                  </a:tcPr>
                </a:tc>
                <a:tc>
                  <a:txBody>
                    <a:bodyPr/>
                    <a:lstStyle/>
                    <a:p>
                      <a:pPr indent="0" lvl="0" marL="0" rtl="0" algn="ctr">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21/04/2025 </a:t>
                      </a:r>
                      <a:endParaRPr sz="1300">
                        <a:latin typeface="Helvetica Neue"/>
                        <a:ea typeface="Helvetica Neue"/>
                        <a:cs typeface="Helvetica Neue"/>
                        <a:sym typeface="Helvetica Neue"/>
                      </a:endParaRPr>
                    </a:p>
                    <a:p>
                      <a:pPr indent="0" lvl="0" marL="0" rtl="0" algn="ctr">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to</a:t>
                      </a:r>
                      <a:endParaRPr sz="1300">
                        <a:latin typeface="Helvetica Neue"/>
                        <a:ea typeface="Helvetica Neue"/>
                        <a:cs typeface="Helvetica Neue"/>
                        <a:sym typeface="Helvetica Neue"/>
                      </a:endParaRPr>
                    </a:p>
                    <a:p>
                      <a:pPr indent="0" lvl="0" marL="0" rtl="0" algn="ctr">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 26/04/2025</a:t>
                      </a:r>
                      <a:endParaRPr sz="13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rtl="0" algn="l">
                        <a:spcBef>
                          <a:spcPts val="0"/>
                        </a:spcBef>
                        <a:spcAft>
                          <a:spcPts val="0"/>
                        </a:spcAft>
                        <a:buClr>
                          <a:schemeClr val="dk1"/>
                        </a:buClr>
                        <a:buSzPts val="1100"/>
                        <a:buFont typeface="Arial"/>
                        <a:buNone/>
                      </a:pPr>
                      <a:r>
                        <a:rPr lang="en-IN" sz="1300">
                          <a:latin typeface="Times New Roman"/>
                          <a:ea typeface="Times New Roman"/>
                          <a:cs typeface="Times New Roman"/>
                          <a:sym typeface="Times New Roman"/>
                        </a:rPr>
                        <a:t>• Create accept/reject buttons</a:t>
                      </a:r>
                      <a:endParaRPr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300">
                          <a:latin typeface="Times New Roman"/>
                          <a:ea typeface="Times New Roman"/>
                          <a:cs typeface="Times New Roman"/>
                          <a:sym typeface="Times New Roman"/>
                        </a:rPr>
                        <a:t>• Update status correctly on response</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IN" sz="1300">
                          <a:latin typeface="Times New Roman"/>
                          <a:ea typeface="Times New Roman"/>
                          <a:cs typeface="Times New Roman"/>
                          <a:sym typeface="Times New Roman"/>
                        </a:rPr>
                        <a:t>• Trigger invoice only after acceptance</a:t>
                      </a:r>
                      <a:endParaRPr sz="1300">
                        <a:latin typeface="Times New Roman"/>
                        <a:ea typeface="Times New Roman"/>
                        <a:cs typeface="Times New Roman"/>
                        <a:sym typeface="Times New Roman"/>
                      </a:endParaRPr>
                    </a:p>
                  </a:txBody>
                  <a:tcPr marT="45725" marB="45725" marR="91450" marL="91450">
                    <a:solidFill>
                      <a:srgbClr val="F0F0DD"/>
                    </a:solidFill>
                  </a:tcPr>
                </a:tc>
                <a:tc>
                  <a:txBody>
                    <a:bodyPr/>
                    <a:lstStyle/>
                    <a:p>
                      <a:pPr indent="0" lvl="0" marL="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b="0" i="0" sz="1300">
                        <a:latin typeface="Helvetica Neue"/>
                        <a:ea typeface="Helvetica Neue"/>
                        <a:cs typeface="Helvetica Neue"/>
                        <a:sym typeface="Helvetica Neue"/>
                      </a:endParaRPr>
                    </a:p>
                  </a:txBody>
                  <a:tcPr marT="45725" marB="45725" marR="91450" marL="91450">
                    <a:solidFill>
                      <a:srgbClr val="F0F0DD"/>
                    </a:solidFill>
                  </a:tcPr>
                </a:tc>
              </a:tr>
              <a:tr h="879525">
                <a:tc>
                  <a:txBody>
                    <a:bodyPr/>
                    <a:lstStyle/>
                    <a:p>
                      <a:pPr indent="0" lvl="0" marL="0" marR="0" rtl="0" algn="ctr">
                        <a:spcBef>
                          <a:spcPts val="0"/>
                        </a:spcBef>
                        <a:spcAft>
                          <a:spcPts val="0"/>
                        </a:spcAft>
                        <a:buNone/>
                      </a:pPr>
                      <a:r>
                        <a:rPr b="0" i="0" lang="en-IN" sz="1300">
                          <a:latin typeface="Helvetica Neue"/>
                          <a:ea typeface="Helvetica Neue"/>
                          <a:cs typeface="Helvetica Neue"/>
                          <a:sym typeface="Helvetica Neue"/>
                        </a:rPr>
                        <a:t>8.</a:t>
                      </a:r>
                      <a:endParaRPr/>
                    </a:p>
                  </a:txBody>
                  <a:tcPr marT="45725" marB="45725" marR="91450" marL="91450">
                    <a:solidFill>
                      <a:srgbClr val="F4F9ED"/>
                    </a:solidFill>
                  </a:tcPr>
                </a:tc>
                <a:tc>
                  <a:txBody>
                    <a:bodyPr/>
                    <a:lstStyle/>
                    <a:p>
                      <a:pPr indent="0" lvl="0" marL="0" rtl="0" algn="ctr">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28/04/2025</a:t>
                      </a:r>
                      <a:endParaRPr sz="1300">
                        <a:latin typeface="Helvetica Neue"/>
                        <a:ea typeface="Helvetica Neue"/>
                        <a:cs typeface="Helvetica Neue"/>
                        <a:sym typeface="Helvetica Neue"/>
                      </a:endParaRPr>
                    </a:p>
                    <a:p>
                      <a:pPr indent="0" lvl="0" marL="0" rtl="0" algn="ctr">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 to</a:t>
                      </a:r>
                      <a:endParaRPr sz="1300">
                        <a:latin typeface="Helvetica Neue"/>
                        <a:ea typeface="Helvetica Neue"/>
                        <a:cs typeface="Helvetica Neue"/>
                        <a:sym typeface="Helvetica Neue"/>
                      </a:endParaRPr>
                    </a:p>
                    <a:p>
                      <a:pPr indent="0" lvl="0" marL="0" rtl="0" algn="ctr">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 03/05/2025</a:t>
                      </a:r>
                      <a:endParaRPr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rtl="0" algn="l">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 Add new screen for profile update</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 Perform proper validations</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IN">
                          <a:latin typeface="Times New Roman"/>
                          <a:ea typeface="Times New Roman"/>
                          <a:cs typeface="Times New Roman"/>
                          <a:sym typeface="Times New Roman"/>
                        </a:rPr>
                        <a:t>• Prevent unauthorized edits</a:t>
                      </a:r>
                      <a:endParaRPr>
                        <a:latin typeface="Times New Roman"/>
                        <a:ea typeface="Times New Roman"/>
                        <a:cs typeface="Times New Roman"/>
                        <a:sym typeface="Times New Roman"/>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b="0" i="0" sz="1300">
                        <a:latin typeface="Helvetica Neue"/>
                        <a:ea typeface="Helvetica Neue"/>
                        <a:cs typeface="Helvetica Neue"/>
                        <a:sym typeface="Helvetica Neue"/>
                      </a:endParaRPr>
                    </a:p>
                  </a:txBody>
                  <a:tcPr marT="45725" marB="45725" marR="91450" marL="91450">
                    <a:solidFill>
                      <a:srgbClr val="F4F9ED"/>
                    </a:solidFill>
                  </a:tcPr>
                </a:tc>
              </a:tr>
              <a:tr h="879525">
                <a:tc>
                  <a:txBody>
                    <a:bodyPr/>
                    <a:lstStyle/>
                    <a:p>
                      <a:pPr indent="0" lvl="0" marL="0" marR="0" rtl="0" algn="ctr">
                        <a:spcBef>
                          <a:spcPts val="0"/>
                        </a:spcBef>
                        <a:spcAft>
                          <a:spcPts val="0"/>
                        </a:spcAft>
                        <a:buNone/>
                      </a:pPr>
                      <a:r>
                        <a:rPr b="0" i="0" lang="en-IN" sz="1300">
                          <a:latin typeface="Helvetica Neue"/>
                          <a:ea typeface="Helvetica Neue"/>
                          <a:cs typeface="Helvetica Neue"/>
                          <a:sym typeface="Helvetica Neue"/>
                        </a:rPr>
                        <a:t>9.</a:t>
                      </a:r>
                      <a:endParaRPr/>
                    </a:p>
                  </a:txBody>
                  <a:tcPr marT="45725" marB="45725" marR="91450" marL="91450">
                    <a:solidFill>
                      <a:srgbClr val="F0F0DD"/>
                    </a:solidFill>
                  </a:tcPr>
                </a:tc>
                <a:tc>
                  <a:txBody>
                    <a:bodyPr/>
                    <a:lstStyle/>
                    <a:p>
                      <a:pPr indent="0" lvl="0" marL="0" rtl="0" algn="ctr">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05/05/2025 </a:t>
                      </a:r>
                      <a:endParaRPr sz="1300">
                        <a:latin typeface="Helvetica Neue"/>
                        <a:ea typeface="Helvetica Neue"/>
                        <a:cs typeface="Helvetica Neue"/>
                        <a:sym typeface="Helvetica Neue"/>
                      </a:endParaRPr>
                    </a:p>
                    <a:p>
                      <a:pPr indent="0" lvl="0" marL="0" rtl="0" algn="ctr">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to</a:t>
                      </a:r>
                      <a:endParaRPr sz="1300">
                        <a:latin typeface="Helvetica Neue"/>
                        <a:ea typeface="Helvetica Neue"/>
                        <a:cs typeface="Helvetica Neue"/>
                        <a:sym typeface="Helvetica Neue"/>
                      </a:endParaRPr>
                    </a:p>
                    <a:p>
                      <a:pPr indent="0" lvl="0" marL="0" rtl="0" algn="ctr">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 10/05/2025</a:t>
                      </a:r>
                      <a:endParaRPr sz="13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rtl="0" algn="l">
                        <a:spcBef>
                          <a:spcPts val="0"/>
                        </a:spcBef>
                        <a:spcAft>
                          <a:spcPts val="0"/>
                        </a:spcAft>
                        <a:buClr>
                          <a:schemeClr val="dk1"/>
                        </a:buClr>
                        <a:buSzPts val="1100"/>
                        <a:buFont typeface="Arial"/>
                        <a:buNone/>
                      </a:pPr>
                      <a:r>
                        <a:rPr lang="en-IN" sz="1300">
                          <a:latin typeface="Times New Roman"/>
                          <a:ea typeface="Times New Roman"/>
                          <a:cs typeface="Times New Roman"/>
                          <a:sym typeface="Times New Roman"/>
                        </a:rPr>
                        <a:t>• Conduct full testing of all modules</a:t>
                      </a:r>
                      <a:endParaRPr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300">
                          <a:latin typeface="Times New Roman"/>
                          <a:ea typeface="Times New Roman"/>
                          <a:cs typeface="Times New Roman"/>
                          <a:sym typeface="Times New Roman"/>
                        </a:rPr>
                        <a:t>• Fix navigation and trigger bugs</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IN" sz="1300">
                          <a:latin typeface="Times New Roman"/>
                          <a:ea typeface="Times New Roman"/>
                          <a:cs typeface="Times New Roman"/>
                          <a:sym typeface="Times New Roman"/>
                        </a:rPr>
                        <a:t>• Document test outcomes</a:t>
                      </a:r>
                      <a:endParaRPr sz="1300">
                        <a:latin typeface="Times New Roman"/>
                        <a:ea typeface="Times New Roman"/>
                        <a:cs typeface="Times New Roman"/>
                        <a:sym typeface="Times New Roman"/>
                      </a:endParaRPr>
                    </a:p>
                  </a:txBody>
                  <a:tcPr marT="45725" marB="45725" marR="91450" marL="91450">
                    <a:solidFill>
                      <a:srgbClr val="F0F0DD"/>
                    </a:solidFill>
                  </a:tcPr>
                </a:tc>
                <a:tc>
                  <a:txBody>
                    <a:bodyPr/>
                    <a:lstStyle/>
                    <a:p>
                      <a:pPr indent="0" lvl="0" marL="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b="0" i="0" sz="1300">
                        <a:latin typeface="Helvetica Neue"/>
                        <a:ea typeface="Helvetica Neue"/>
                        <a:cs typeface="Helvetica Neue"/>
                        <a:sym typeface="Helvetica Neue"/>
                      </a:endParaRPr>
                    </a:p>
                  </a:txBody>
                  <a:tcPr marT="45725" marB="45725" marR="91450" marL="91450">
                    <a:solidFill>
                      <a:srgbClr val="F0F0DD"/>
                    </a:solidFill>
                  </a:tcPr>
                </a:tc>
              </a:tr>
              <a:tr h="879525">
                <a:tc>
                  <a:txBody>
                    <a:bodyPr/>
                    <a:lstStyle/>
                    <a:p>
                      <a:pPr indent="0" lvl="0" marL="0" marR="0" rtl="0" algn="ctr">
                        <a:spcBef>
                          <a:spcPts val="0"/>
                        </a:spcBef>
                        <a:spcAft>
                          <a:spcPts val="0"/>
                        </a:spcAft>
                        <a:buNone/>
                      </a:pPr>
                      <a:r>
                        <a:rPr b="0" i="0" lang="en-IN" sz="1300">
                          <a:latin typeface="Helvetica Neue"/>
                          <a:ea typeface="Helvetica Neue"/>
                          <a:cs typeface="Helvetica Neue"/>
                          <a:sym typeface="Helvetica Neue"/>
                        </a:rPr>
                        <a:t>10.</a:t>
                      </a:r>
                      <a:endParaRPr/>
                    </a:p>
                  </a:txBody>
                  <a:tcPr marT="45725" marB="45725" marR="91450" marL="91450">
                    <a:solidFill>
                      <a:srgbClr val="F4F9ED"/>
                    </a:solidFill>
                  </a:tcPr>
                </a:tc>
                <a:tc>
                  <a:txBody>
                    <a:bodyPr/>
                    <a:lstStyle/>
                    <a:p>
                      <a:pPr indent="0" lvl="0" marL="0" rtl="0" algn="ctr">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12/05/2025 </a:t>
                      </a:r>
                      <a:endParaRPr sz="1300">
                        <a:latin typeface="Helvetica Neue"/>
                        <a:ea typeface="Helvetica Neue"/>
                        <a:cs typeface="Helvetica Neue"/>
                        <a:sym typeface="Helvetica Neue"/>
                      </a:endParaRPr>
                    </a:p>
                    <a:p>
                      <a:pPr indent="0" lvl="0" marL="0" rtl="0" algn="ctr">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to</a:t>
                      </a:r>
                      <a:endParaRPr sz="1300">
                        <a:latin typeface="Helvetica Neue"/>
                        <a:ea typeface="Helvetica Neue"/>
                        <a:cs typeface="Helvetica Neue"/>
                        <a:sym typeface="Helvetica Neue"/>
                      </a:endParaRPr>
                    </a:p>
                    <a:p>
                      <a:pPr indent="0" lvl="0" marL="0" rtl="0" algn="ctr">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 17/05/2025</a:t>
                      </a:r>
                      <a:endParaRPr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rtl="0" algn="l">
                        <a:spcBef>
                          <a:spcPts val="0"/>
                        </a:spcBef>
                        <a:spcAft>
                          <a:spcPts val="0"/>
                        </a:spcAft>
                        <a:buClr>
                          <a:schemeClr val="dk1"/>
                        </a:buClr>
                        <a:buSzPts val="1100"/>
                        <a:buFont typeface="Arial"/>
                        <a:buNone/>
                      </a:pPr>
                      <a:r>
                        <a:rPr lang="en-IN" sz="1300">
                          <a:latin typeface="Times New Roman"/>
                          <a:ea typeface="Times New Roman"/>
                          <a:cs typeface="Times New Roman"/>
                          <a:sym typeface="Times New Roman"/>
                        </a:rPr>
                        <a:t>• Finalize report and presentation</a:t>
                      </a:r>
                      <a:endParaRPr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300">
                          <a:latin typeface="Times New Roman"/>
                          <a:ea typeface="Times New Roman"/>
                          <a:cs typeface="Times New Roman"/>
                          <a:sym typeface="Times New Roman"/>
                        </a:rPr>
                        <a:t>• Cross-check screenshots</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IN" sz="1300">
                          <a:latin typeface="Times New Roman"/>
                          <a:ea typeface="Times New Roman"/>
                          <a:cs typeface="Times New Roman"/>
                          <a:sym typeface="Times New Roman"/>
                        </a:rPr>
                        <a:t>• Complete contribution and interaction logs</a:t>
                      </a:r>
                      <a:endParaRPr sz="1300">
                        <a:latin typeface="Times New Roman"/>
                        <a:ea typeface="Times New Roman"/>
                        <a:cs typeface="Times New Roman"/>
                        <a:sym typeface="Times New Roman"/>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b="0" i="0" sz="1300">
                        <a:latin typeface="Helvetica Neue"/>
                        <a:ea typeface="Helvetica Neue"/>
                        <a:cs typeface="Helvetica Neue"/>
                        <a:sym typeface="Helvetica Neue"/>
                      </a:endParaRPr>
                    </a:p>
                  </a:txBody>
                  <a:tcPr marT="45725" marB="45725" marR="91450" marL="91450">
                    <a:solidFill>
                      <a:srgbClr val="F4F9ED"/>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2"/>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References</a:t>
            </a:r>
            <a:endParaRPr/>
          </a:p>
        </p:txBody>
      </p:sp>
      <p:sp>
        <p:nvSpPr>
          <p:cNvPr id="273" name="Google Shape;273;p22"/>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200"/>
              </a:spcBef>
              <a:spcAft>
                <a:spcPts val="0"/>
              </a:spcAft>
              <a:buClr>
                <a:schemeClr val="dk1"/>
              </a:buClr>
              <a:buSzPts val="1100"/>
              <a:buFont typeface="Arial"/>
              <a:buNone/>
            </a:pPr>
            <a:r>
              <a:rPr b="1" lang="en-IN" sz="1500">
                <a:solidFill>
                  <a:schemeClr val="dk1"/>
                </a:solidFill>
                <a:latin typeface="Times New Roman"/>
                <a:ea typeface="Times New Roman"/>
                <a:cs typeface="Times New Roman"/>
                <a:sym typeface="Times New Roman"/>
              </a:rPr>
              <a:t>[1]</a:t>
            </a:r>
            <a:r>
              <a:rPr lang="en-IN" sz="1500">
                <a:solidFill>
                  <a:schemeClr val="dk1"/>
                </a:solidFill>
                <a:latin typeface="Times New Roman"/>
                <a:ea typeface="Times New Roman"/>
                <a:cs typeface="Times New Roman"/>
                <a:sym typeface="Times New Roman"/>
              </a:rPr>
              <a:t> SAP SE (2022). </a:t>
            </a:r>
            <a:r>
              <a:rPr i="1" lang="en-IN" sz="1500">
                <a:solidFill>
                  <a:schemeClr val="dk1"/>
                </a:solidFill>
                <a:latin typeface="Times New Roman"/>
                <a:ea typeface="Times New Roman"/>
                <a:cs typeface="Times New Roman"/>
                <a:sym typeface="Times New Roman"/>
              </a:rPr>
              <a:t>Smart Forms in SAP – Creating and Sending Documents</a:t>
            </a:r>
            <a:r>
              <a:rPr lang="en-IN" sz="1500">
                <a:solidFill>
                  <a:schemeClr val="dk1"/>
                </a:solidFill>
                <a:latin typeface="Times New Roman"/>
                <a:ea typeface="Times New Roman"/>
                <a:cs typeface="Times New Roman"/>
                <a:sym typeface="Times New Roman"/>
              </a:rPr>
              <a:t>. SAP Documentation. Available online:</a:t>
            </a:r>
            <a:r>
              <a:rPr lang="en-IN" sz="15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IN" sz="1500" u="sng">
                <a:solidFill>
                  <a:srgbClr val="0563C1"/>
                </a:solidFill>
                <a:latin typeface="Times New Roman"/>
                <a:ea typeface="Times New Roman"/>
                <a:cs typeface="Times New Roman"/>
                <a:sym typeface="Times New Roman"/>
                <a:hlinkClick r:id="rId4">
                  <a:extLst>
                    <a:ext uri="{A12FA001-AC4F-418D-AE19-62706E023703}">
                      <ahyp:hlinkClr val="tx"/>
                    </a:ext>
                  </a:extLst>
                </a:hlinkClick>
              </a:rPr>
              <a:t>https://help.sap.com/viewer/product/SMARTFORMS</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b="1" lang="en-IN" sz="1500">
                <a:solidFill>
                  <a:schemeClr val="dk1"/>
                </a:solidFill>
                <a:latin typeface="Times New Roman"/>
                <a:ea typeface="Times New Roman"/>
                <a:cs typeface="Times New Roman"/>
                <a:sym typeface="Times New Roman"/>
              </a:rPr>
              <a:t>[2] </a:t>
            </a:r>
            <a:r>
              <a:rPr lang="en-IN" sz="1500">
                <a:solidFill>
                  <a:schemeClr val="dk1"/>
                </a:solidFill>
                <a:latin typeface="Times New Roman"/>
                <a:ea typeface="Times New Roman"/>
                <a:cs typeface="Times New Roman"/>
                <a:sym typeface="Times New Roman"/>
              </a:rPr>
              <a:t>B. R. Khan (2022). "Integrating SmartForms with Business Processes in SAP," </a:t>
            </a:r>
            <a:r>
              <a:rPr i="1" lang="en-IN" sz="1500">
                <a:solidFill>
                  <a:schemeClr val="dk1"/>
                </a:solidFill>
                <a:latin typeface="Times New Roman"/>
                <a:ea typeface="Times New Roman"/>
                <a:cs typeface="Times New Roman"/>
                <a:sym typeface="Times New Roman"/>
              </a:rPr>
              <a:t>International SAP Solutions Journal</a:t>
            </a:r>
            <a:r>
              <a:rPr lang="en-IN" sz="1500">
                <a:solidFill>
                  <a:schemeClr val="dk1"/>
                </a:solidFill>
                <a:latin typeface="Times New Roman"/>
                <a:ea typeface="Times New Roman"/>
                <a:cs typeface="Times New Roman"/>
                <a:sym typeface="Times New Roman"/>
              </a:rPr>
              <a:t>, vol. 6, no. 4, pp. 18–23.</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b="1" lang="en-IN" sz="1500">
                <a:solidFill>
                  <a:schemeClr val="dk1"/>
                </a:solidFill>
                <a:latin typeface="Times New Roman"/>
                <a:ea typeface="Times New Roman"/>
                <a:cs typeface="Times New Roman"/>
                <a:sym typeface="Times New Roman"/>
              </a:rPr>
              <a:t>[3] </a:t>
            </a:r>
            <a:r>
              <a:rPr lang="en-IN" sz="1500">
                <a:solidFill>
                  <a:schemeClr val="dk1"/>
                </a:solidFill>
                <a:latin typeface="Times New Roman"/>
                <a:ea typeface="Times New Roman"/>
                <a:cs typeface="Times New Roman"/>
                <a:sym typeface="Times New Roman"/>
              </a:rPr>
              <a:t>M. D. Srinivas (2022). "Designing Role-Based Login and Authentication Modules in SAP," </a:t>
            </a:r>
            <a:r>
              <a:rPr i="1" lang="en-IN" sz="1500">
                <a:solidFill>
                  <a:schemeClr val="dk1"/>
                </a:solidFill>
                <a:latin typeface="Times New Roman"/>
                <a:ea typeface="Times New Roman"/>
                <a:cs typeface="Times New Roman"/>
                <a:sym typeface="Times New Roman"/>
              </a:rPr>
              <a:t>International Journal of SAP Technologies</a:t>
            </a:r>
            <a:r>
              <a:rPr lang="en-IN" sz="1500">
                <a:solidFill>
                  <a:schemeClr val="dk1"/>
                </a:solidFill>
                <a:latin typeface="Times New Roman"/>
                <a:ea typeface="Times New Roman"/>
                <a:cs typeface="Times New Roman"/>
                <a:sym typeface="Times New Roman"/>
              </a:rPr>
              <a:t>, vol. 8, no. 1, pp. 34–39.</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b="1" lang="en-IN" sz="1500">
                <a:solidFill>
                  <a:schemeClr val="dk1"/>
                </a:solidFill>
                <a:latin typeface="Times New Roman"/>
                <a:ea typeface="Times New Roman"/>
                <a:cs typeface="Times New Roman"/>
                <a:sym typeface="Times New Roman"/>
              </a:rPr>
              <a:t>[4] </a:t>
            </a:r>
            <a:r>
              <a:rPr lang="en-IN" sz="1500">
                <a:solidFill>
                  <a:schemeClr val="dk1"/>
                </a:solidFill>
                <a:latin typeface="Times New Roman"/>
                <a:ea typeface="Times New Roman"/>
                <a:cs typeface="Times New Roman"/>
                <a:sym typeface="Times New Roman"/>
              </a:rPr>
              <a:t>H. Frank and T. Allgaier, SAP S/4HANA Sales Certification Guide (C_TS462_2021): Application and Configuration Preparation, SAP Press, 2021</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b="1" lang="en-IN" sz="1500">
                <a:solidFill>
                  <a:schemeClr val="dk1"/>
                </a:solidFill>
                <a:latin typeface="Times New Roman"/>
                <a:ea typeface="Times New Roman"/>
                <a:cs typeface="Times New Roman"/>
                <a:sym typeface="Times New Roman"/>
              </a:rPr>
              <a:t>[5] </a:t>
            </a:r>
            <a:r>
              <a:rPr lang="en-IN" sz="1500">
                <a:solidFill>
                  <a:schemeClr val="dk1"/>
                </a:solidFill>
                <a:latin typeface="Times New Roman"/>
                <a:ea typeface="Times New Roman"/>
                <a:cs typeface="Times New Roman"/>
                <a:sym typeface="Times New Roman"/>
              </a:rPr>
              <a:t>N. Singh, "Manual and Unit Testing Strategies in SAP-Based Projects," </a:t>
            </a:r>
            <a:r>
              <a:rPr i="1" lang="en-IN" sz="1500">
                <a:solidFill>
                  <a:schemeClr val="dk1"/>
                </a:solidFill>
                <a:latin typeface="Times New Roman"/>
                <a:ea typeface="Times New Roman"/>
                <a:cs typeface="Times New Roman"/>
                <a:sym typeface="Times New Roman"/>
              </a:rPr>
              <a:t>Journal of Enterprise Software Testing</a:t>
            </a:r>
            <a:r>
              <a:rPr lang="en-IN" sz="1500">
                <a:solidFill>
                  <a:schemeClr val="dk1"/>
                </a:solidFill>
                <a:latin typeface="Times New Roman"/>
                <a:ea typeface="Times New Roman"/>
                <a:cs typeface="Times New Roman"/>
                <a:sym typeface="Times New Roman"/>
              </a:rPr>
              <a:t>, vol. 7, no. 2, pp. 50–55, 2021.</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b="1" lang="en-IN" sz="1500">
                <a:solidFill>
                  <a:schemeClr val="dk1"/>
                </a:solidFill>
                <a:latin typeface="Times New Roman"/>
                <a:ea typeface="Times New Roman"/>
                <a:cs typeface="Times New Roman"/>
                <a:sym typeface="Times New Roman"/>
              </a:rPr>
              <a:t>[6] </a:t>
            </a:r>
            <a:r>
              <a:rPr lang="en-IN" sz="1500">
                <a:solidFill>
                  <a:schemeClr val="dk1"/>
                </a:solidFill>
                <a:latin typeface="Times New Roman"/>
                <a:ea typeface="Times New Roman"/>
                <a:cs typeface="Times New Roman"/>
                <a:sym typeface="Times New Roman"/>
              </a:rPr>
              <a:t>M. T. Smith, “Designing SAP Fiori UIs for SAP GUI Module Pool Applications: A Transition from Classical Dynpro to Modern UX,” in SAP UI/UX Developer Summit, Palo Alto, CA, USA, Sep. 2020.</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b="1" lang="en-IN" sz="1500">
                <a:solidFill>
                  <a:schemeClr val="dk1"/>
                </a:solidFill>
                <a:latin typeface="Times New Roman"/>
                <a:ea typeface="Times New Roman"/>
                <a:cs typeface="Times New Roman"/>
                <a:sym typeface="Times New Roman"/>
              </a:rPr>
              <a:t>[7] </a:t>
            </a:r>
            <a:r>
              <a:rPr lang="en-IN" sz="1500">
                <a:solidFill>
                  <a:schemeClr val="dk1"/>
                </a:solidFill>
                <a:latin typeface="Times New Roman"/>
                <a:ea typeface="Times New Roman"/>
                <a:cs typeface="Times New Roman"/>
                <a:sym typeface="Times New Roman"/>
              </a:rPr>
              <a:t>D. Obermeier, Efficient SAP Business Workflow: Practical Solutions for Workflow Automation, SAP Press, Rheinwerk Publishing, 2020.</a:t>
            </a:r>
            <a:endParaRPr sz="1500">
              <a:solidFill>
                <a:schemeClr val="dk1"/>
              </a:solidFill>
              <a:latin typeface="Times New Roman"/>
              <a:ea typeface="Times New Roman"/>
              <a:cs typeface="Times New Roman"/>
              <a:sym typeface="Times New Roman"/>
            </a:endParaRPr>
          </a:p>
          <a:p>
            <a:pPr indent="0" lvl="0" marL="457200" marR="0" rtl="0" algn="just">
              <a:lnSpc>
                <a:spcPct val="150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3"/>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References </a:t>
            </a:r>
            <a:r>
              <a:rPr b="0" lang="en-IN" sz="2400"/>
              <a:t>(cont…)</a:t>
            </a:r>
            <a:endParaRPr/>
          </a:p>
        </p:txBody>
      </p:sp>
      <p:sp>
        <p:nvSpPr>
          <p:cNvPr id="279" name="Google Shape;279;p23"/>
          <p:cNvSpPr txBox="1"/>
          <p:nvPr/>
        </p:nvSpPr>
        <p:spPr>
          <a:xfrm>
            <a:off x="93643" y="957306"/>
            <a:ext cx="8956800" cy="579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200"/>
              </a:spcBef>
              <a:spcAft>
                <a:spcPts val="0"/>
              </a:spcAft>
              <a:buClr>
                <a:schemeClr val="dk1"/>
              </a:buClr>
              <a:buSzPts val="1100"/>
              <a:buFont typeface="Arial"/>
              <a:buNone/>
            </a:pPr>
            <a:r>
              <a:rPr b="1" lang="en-IN" sz="1500">
                <a:solidFill>
                  <a:schemeClr val="dk1"/>
                </a:solidFill>
                <a:latin typeface="Times New Roman"/>
                <a:ea typeface="Times New Roman"/>
                <a:cs typeface="Times New Roman"/>
                <a:sym typeface="Times New Roman"/>
              </a:rPr>
              <a:t>[8] </a:t>
            </a:r>
            <a:r>
              <a:rPr lang="en-IN" sz="1500">
                <a:solidFill>
                  <a:schemeClr val="dk1"/>
                </a:solidFill>
                <a:latin typeface="Times New Roman"/>
                <a:ea typeface="Times New Roman"/>
                <a:cs typeface="Times New Roman"/>
                <a:sym typeface="Times New Roman"/>
              </a:rPr>
              <a:t>V. N. Kumar and S. Rathi, “Improving Customer Registration and Authentication in SAP ERP Using Secure ABAP Techniques,” International Journal of Engineering Research and Applications (IJERA), vol. 10, no. 2, pp. 51–56, Feb. 2020.</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b="1" lang="en-IN" sz="1500">
                <a:solidFill>
                  <a:schemeClr val="dk1"/>
                </a:solidFill>
                <a:latin typeface="Times New Roman"/>
                <a:ea typeface="Times New Roman"/>
                <a:cs typeface="Times New Roman"/>
                <a:sym typeface="Times New Roman"/>
              </a:rPr>
              <a:t>[9] </a:t>
            </a:r>
            <a:r>
              <a:rPr lang="en-IN" sz="1500">
                <a:solidFill>
                  <a:schemeClr val="dk1"/>
                </a:solidFill>
                <a:latin typeface="Times New Roman"/>
                <a:ea typeface="Times New Roman"/>
                <a:cs typeface="Times New Roman"/>
                <a:sym typeface="Times New Roman"/>
              </a:rPr>
              <a:t>B. T. Robinson . "SAP Email Integration via ABAP and SMTP Configuration," </a:t>
            </a:r>
            <a:r>
              <a:rPr i="1" lang="en-IN" sz="1500">
                <a:solidFill>
                  <a:schemeClr val="dk1"/>
                </a:solidFill>
                <a:latin typeface="Times New Roman"/>
                <a:ea typeface="Times New Roman"/>
                <a:cs typeface="Times New Roman"/>
                <a:sym typeface="Times New Roman"/>
              </a:rPr>
              <a:t>International Journal of SAP Practices</a:t>
            </a:r>
            <a:r>
              <a:rPr lang="en-IN" sz="1500">
                <a:solidFill>
                  <a:schemeClr val="dk1"/>
                </a:solidFill>
                <a:latin typeface="Times New Roman"/>
                <a:ea typeface="Times New Roman"/>
                <a:cs typeface="Times New Roman"/>
                <a:sym typeface="Times New Roman"/>
              </a:rPr>
              <a:t>, vol. 5, no. 1, pp. 12–17, 2020.</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b="1" lang="en-IN" sz="1500">
                <a:solidFill>
                  <a:schemeClr val="dk1"/>
                </a:solidFill>
                <a:latin typeface="Times New Roman"/>
                <a:ea typeface="Times New Roman"/>
                <a:cs typeface="Times New Roman"/>
                <a:sym typeface="Times New Roman"/>
              </a:rPr>
              <a:t>[10] </a:t>
            </a:r>
            <a:r>
              <a:rPr lang="en-IN" sz="1500">
                <a:solidFill>
                  <a:schemeClr val="dk1"/>
                </a:solidFill>
                <a:latin typeface="Times New Roman"/>
                <a:ea typeface="Times New Roman"/>
                <a:cs typeface="Times New Roman"/>
                <a:sym typeface="Times New Roman"/>
              </a:rPr>
              <a:t>A. Bose . </a:t>
            </a:r>
            <a:r>
              <a:rPr i="1" lang="en-IN" sz="1500">
                <a:solidFill>
                  <a:schemeClr val="dk1"/>
                </a:solidFill>
                <a:latin typeface="Times New Roman"/>
                <a:ea typeface="Times New Roman"/>
                <a:cs typeface="Times New Roman"/>
                <a:sym typeface="Times New Roman"/>
              </a:rPr>
              <a:t>Custom SAP Applications: Real-World Development Using ABAP</a:t>
            </a:r>
            <a:r>
              <a:rPr lang="en-IN" sz="1500">
                <a:solidFill>
                  <a:schemeClr val="dk1"/>
                </a:solidFill>
                <a:latin typeface="Times New Roman"/>
                <a:ea typeface="Times New Roman"/>
                <a:cs typeface="Times New Roman"/>
                <a:sym typeface="Times New Roman"/>
              </a:rPr>
              <a:t>, SAP Press, Boston, MA. 2020.</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b="1" lang="en-IN" sz="1500">
                <a:solidFill>
                  <a:schemeClr val="dk1"/>
                </a:solidFill>
                <a:latin typeface="Times New Roman"/>
                <a:ea typeface="Times New Roman"/>
                <a:cs typeface="Times New Roman"/>
                <a:sym typeface="Times New Roman"/>
              </a:rPr>
              <a:t>[11] </a:t>
            </a:r>
            <a:r>
              <a:rPr lang="en-IN" sz="1500">
                <a:solidFill>
                  <a:schemeClr val="dk1"/>
                </a:solidFill>
                <a:latin typeface="Times New Roman"/>
                <a:ea typeface="Times New Roman"/>
                <a:cs typeface="Times New Roman"/>
                <a:sym typeface="Times New Roman"/>
              </a:rPr>
              <a:t>C. C. Smith, Customizing SAP S/4HANA: Tools and Techniques for Tailoring the System to Meet Business Requirements, SAP Press, Boston, MA, USA, 2020.</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b="1" lang="en-IN" sz="1500">
                <a:solidFill>
                  <a:schemeClr val="dk1"/>
                </a:solidFill>
                <a:latin typeface="Times New Roman"/>
                <a:ea typeface="Times New Roman"/>
                <a:cs typeface="Times New Roman"/>
                <a:sym typeface="Times New Roman"/>
              </a:rPr>
              <a:t>[12] </a:t>
            </a:r>
            <a:r>
              <a:rPr lang="en-IN" sz="1500">
                <a:solidFill>
                  <a:schemeClr val="dk1"/>
                </a:solidFill>
                <a:latin typeface="Times New Roman"/>
                <a:ea typeface="Times New Roman"/>
                <a:cs typeface="Times New Roman"/>
                <a:sym typeface="Times New Roman"/>
              </a:rPr>
              <a:t>R. Deshmukh . "ABAP-Based Email Automation Using SAP Workflows," </a:t>
            </a:r>
            <a:r>
              <a:rPr i="1" lang="en-IN" sz="1500">
                <a:solidFill>
                  <a:schemeClr val="dk1"/>
                </a:solidFill>
                <a:latin typeface="Times New Roman"/>
                <a:ea typeface="Times New Roman"/>
                <a:cs typeface="Times New Roman"/>
                <a:sym typeface="Times New Roman"/>
              </a:rPr>
              <a:t>SAP Workflow Insights</a:t>
            </a:r>
            <a:r>
              <a:rPr lang="en-IN" sz="1500">
                <a:solidFill>
                  <a:schemeClr val="dk1"/>
                </a:solidFill>
                <a:latin typeface="Times New Roman"/>
                <a:ea typeface="Times New Roman"/>
                <a:cs typeface="Times New Roman"/>
                <a:sym typeface="Times New Roman"/>
              </a:rPr>
              <a:t>, vol. 7, no. 4, pp. 10–15, 2020.</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b="1" lang="en-IN" sz="1500">
                <a:solidFill>
                  <a:schemeClr val="dk1"/>
                </a:solidFill>
                <a:latin typeface="Times New Roman"/>
                <a:ea typeface="Times New Roman"/>
                <a:cs typeface="Times New Roman"/>
                <a:sym typeface="Times New Roman"/>
              </a:rPr>
              <a:t>[13] </a:t>
            </a:r>
            <a:r>
              <a:rPr lang="en-IN" sz="1500">
                <a:solidFill>
                  <a:schemeClr val="dk1"/>
                </a:solidFill>
                <a:latin typeface="Times New Roman"/>
                <a:ea typeface="Times New Roman"/>
                <a:cs typeface="Times New Roman"/>
                <a:sym typeface="Times New Roman"/>
              </a:rPr>
              <a:t>V. Mohan, “Email Notifications in SAP ERP Systems: Enhancing Customer Communication in SD Module Through SMTP Integration,” in Proc. International Conference on Communications and Signal Processing (ICCSP), Chennai, India, Apr. 2020, pp. 338–342.</a:t>
            </a:r>
            <a:endParaRPr b="1" sz="15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IN" sz="1200">
                <a:solidFill>
                  <a:schemeClr val="dk1"/>
                </a:solidFill>
              </a:rPr>
              <a:t> </a:t>
            </a:r>
            <a:endParaRPr sz="1200">
              <a:solidFill>
                <a:schemeClr val="dk1"/>
              </a:solidFill>
            </a:endParaRPr>
          </a:p>
          <a:p>
            <a:pPr indent="0" lvl="0" marL="0" marR="0" rtl="0" algn="just">
              <a:lnSpc>
                <a:spcPct val="150000"/>
              </a:lnSpc>
              <a:spcBef>
                <a:spcPts val="1200"/>
              </a:spcBef>
              <a:spcAft>
                <a:spcPts val="0"/>
              </a:spcAft>
              <a:buNone/>
            </a:pPr>
            <a:r>
              <a:t/>
            </a:r>
            <a:endParaRPr>
              <a:solidFill>
                <a:schemeClr val="dk1"/>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4"/>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References </a:t>
            </a:r>
            <a:r>
              <a:rPr b="0" lang="en-IN" sz="2400"/>
              <a:t>(cont…)</a:t>
            </a:r>
            <a:endParaRPr sz="1800"/>
          </a:p>
        </p:txBody>
      </p:sp>
      <p:sp>
        <p:nvSpPr>
          <p:cNvPr id="285" name="Google Shape;285;p24"/>
          <p:cNvSpPr txBox="1"/>
          <p:nvPr/>
        </p:nvSpPr>
        <p:spPr>
          <a:xfrm>
            <a:off x="93643" y="974306"/>
            <a:ext cx="8956800" cy="579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200"/>
              </a:spcBef>
              <a:spcAft>
                <a:spcPts val="0"/>
              </a:spcAft>
              <a:buClr>
                <a:schemeClr val="dk1"/>
              </a:buClr>
              <a:buSzPts val="1100"/>
              <a:buFont typeface="Arial"/>
              <a:buNone/>
            </a:pPr>
            <a:r>
              <a:rPr b="1" lang="en-IN" sz="1500">
                <a:solidFill>
                  <a:schemeClr val="dk1"/>
                </a:solidFill>
                <a:latin typeface="Times New Roman"/>
                <a:ea typeface="Times New Roman"/>
                <a:cs typeface="Times New Roman"/>
                <a:sym typeface="Times New Roman"/>
              </a:rPr>
              <a:t>[14] </a:t>
            </a:r>
            <a:r>
              <a:rPr lang="en-IN" sz="1500">
                <a:solidFill>
                  <a:schemeClr val="dk1"/>
                </a:solidFill>
                <a:latin typeface="Times New Roman"/>
                <a:ea typeface="Times New Roman"/>
                <a:cs typeface="Times New Roman"/>
                <a:sym typeface="Times New Roman"/>
              </a:rPr>
              <a:t>G. Fritsche . </a:t>
            </a:r>
            <a:r>
              <a:rPr i="1" lang="en-IN" sz="1500">
                <a:solidFill>
                  <a:schemeClr val="dk1"/>
                </a:solidFill>
                <a:latin typeface="Times New Roman"/>
                <a:ea typeface="Times New Roman"/>
                <a:cs typeface="Times New Roman"/>
                <a:sym typeface="Times New Roman"/>
              </a:rPr>
              <a:t>ABAP Objects: ABAP Programming in SAP NetWeaver and SAP S/4HANA Environments</a:t>
            </a:r>
            <a:r>
              <a:rPr lang="en-IN" sz="1500">
                <a:solidFill>
                  <a:schemeClr val="dk1"/>
                </a:solidFill>
                <a:latin typeface="Times New Roman"/>
                <a:ea typeface="Times New Roman"/>
                <a:cs typeface="Times New Roman"/>
                <a:sym typeface="Times New Roman"/>
              </a:rPr>
              <a:t>, SAP Press, Boston, MA. 2019.</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b="1" lang="en-IN" sz="1500">
                <a:solidFill>
                  <a:schemeClr val="dk1"/>
                </a:solidFill>
                <a:latin typeface="Times New Roman"/>
                <a:ea typeface="Times New Roman"/>
                <a:cs typeface="Times New Roman"/>
                <a:sym typeface="Times New Roman"/>
              </a:rPr>
              <a:t>[15] </a:t>
            </a:r>
            <a:r>
              <a:rPr lang="en-IN" sz="1500">
                <a:solidFill>
                  <a:schemeClr val="dk1"/>
                </a:solidFill>
                <a:latin typeface="Times New Roman"/>
                <a:ea typeface="Times New Roman"/>
                <a:cs typeface="Times New Roman"/>
                <a:sym typeface="Times New Roman"/>
              </a:rPr>
              <a:t>S. K. Jain and D. Bhattacharya, “Risk Assessment and Mitigation in SAP ERP SD Module Implementation Projects,” International Journal of Management and Applied Science (IJMAS), vol. 5, no. 3, pp. 89–94, Mar. 2019.</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b="1" lang="en-IN" sz="1500">
                <a:solidFill>
                  <a:schemeClr val="dk1"/>
                </a:solidFill>
                <a:latin typeface="Times New Roman"/>
                <a:ea typeface="Times New Roman"/>
                <a:cs typeface="Times New Roman"/>
                <a:sym typeface="Times New Roman"/>
              </a:rPr>
              <a:t>[16] </a:t>
            </a:r>
            <a:r>
              <a:rPr lang="en-IN" sz="1500">
                <a:solidFill>
                  <a:schemeClr val="dk1"/>
                </a:solidFill>
                <a:latin typeface="Times New Roman"/>
                <a:ea typeface="Times New Roman"/>
                <a:cs typeface="Times New Roman"/>
                <a:sym typeface="Times New Roman"/>
              </a:rPr>
              <a:t>S. B. Pandey and M. P. Gupta, “Digital Transformation of Sales and Distribution Systems Using SAP ERP in Mid-Sized Firms,” Journal of Enterprise Information Management, vol. 32, no. 5, pp. 807–825, 2019.</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b="1" lang="en-IN" sz="1500">
                <a:solidFill>
                  <a:schemeClr val="dk1"/>
                </a:solidFill>
                <a:latin typeface="Times New Roman"/>
                <a:ea typeface="Times New Roman"/>
                <a:cs typeface="Times New Roman"/>
                <a:sym typeface="Times New Roman"/>
              </a:rPr>
              <a:t>[17] </a:t>
            </a:r>
            <a:r>
              <a:rPr lang="en-IN" sz="1500">
                <a:solidFill>
                  <a:schemeClr val="dk1"/>
                </a:solidFill>
                <a:latin typeface="Times New Roman"/>
                <a:ea typeface="Times New Roman"/>
                <a:cs typeface="Times New Roman"/>
                <a:sym typeface="Times New Roman"/>
              </a:rPr>
              <a:t>B. Gupta and K. Varma, “Implementation of SAP ERP Order to Cash (O2C) Cycle: A Case Study in Automobile Sector,” International Journal of Engineering and Advanced Technology (IJEAT), vol. 8, no. 5, pp. 1453–1458, Jun. 2019.</a:t>
            </a:r>
            <a:endParaRPr sz="1500">
              <a:solidFill>
                <a:schemeClr val="dk1"/>
              </a:solidFill>
              <a:latin typeface="Times New Roman"/>
              <a:ea typeface="Times New Roman"/>
              <a:cs typeface="Times New Roman"/>
              <a:sym typeface="Times New Roman"/>
            </a:endParaRPr>
          </a:p>
          <a:p>
            <a:pPr indent="0" lvl="0" marL="0" marR="0" rtl="0" algn="just">
              <a:lnSpc>
                <a:spcPct val="150000"/>
              </a:lnSpc>
              <a:spcBef>
                <a:spcPts val="1200"/>
              </a:spcBef>
              <a:spcAft>
                <a:spcPts val="0"/>
              </a:spcAft>
              <a:buClr>
                <a:schemeClr val="dk1"/>
              </a:buClr>
              <a:buSzPts val="1750"/>
              <a:buFont typeface="Arial"/>
              <a:buNone/>
            </a:pPr>
            <a:r>
              <a:t/>
            </a:r>
            <a:endParaRPr sz="1300">
              <a:solidFill>
                <a:schemeClr val="dk1"/>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5"/>
          <p:cNvSpPr txBox="1"/>
          <p:nvPr/>
        </p:nvSpPr>
        <p:spPr>
          <a:xfrm>
            <a:off x="77118" y="804231"/>
            <a:ext cx="8956714" cy="5960125"/>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ctr">
              <a:lnSpc>
                <a:spcPct val="150000"/>
              </a:lnSpc>
              <a:spcBef>
                <a:spcPts val="700"/>
              </a:spcBef>
              <a:spcAft>
                <a:spcPts val="0"/>
              </a:spcAft>
              <a:buClr>
                <a:schemeClr val="dk1"/>
              </a:buClr>
              <a:buSzPts val="2500"/>
              <a:buFont typeface="Arial"/>
              <a:buNone/>
            </a:pPr>
            <a:r>
              <a:t/>
            </a:r>
            <a:endParaRPr b="1" sz="2000">
              <a:solidFill>
                <a:schemeClr val="dk1"/>
              </a:solidFill>
              <a:latin typeface="Helvetica Neue"/>
              <a:ea typeface="Helvetica Neue"/>
              <a:cs typeface="Helvetica Neue"/>
              <a:sym typeface="Helvetica Neue"/>
            </a:endParaRPr>
          </a:p>
          <a:p>
            <a:pPr indent="0" lvl="0" marL="95250" marR="0" rtl="0" algn="ctr">
              <a:lnSpc>
                <a:spcPct val="150000"/>
              </a:lnSpc>
              <a:spcBef>
                <a:spcPts val="700"/>
              </a:spcBef>
              <a:spcAft>
                <a:spcPts val="0"/>
              </a:spcAft>
              <a:buClr>
                <a:schemeClr val="dk1"/>
              </a:buClr>
              <a:buSzPts val="2500"/>
              <a:buFont typeface="Arial"/>
              <a:buNone/>
            </a:pPr>
            <a:r>
              <a:rPr b="1" lang="en-IN" sz="2000">
                <a:solidFill>
                  <a:schemeClr val="dk1"/>
                </a:solidFill>
                <a:latin typeface="Helvetica Neue"/>
                <a:ea typeface="Helvetica Neue"/>
                <a:cs typeface="Helvetica Neue"/>
                <a:sym typeface="Helvetica Neue"/>
              </a:rPr>
              <a:t>Thanks</a:t>
            </a:r>
            <a:r>
              <a:rPr lang="en-IN" sz="1400">
                <a:solidFill>
                  <a:schemeClr val="dk1"/>
                </a:solidFill>
                <a:latin typeface="Helvetica Neue"/>
                <a:ea typeface="Helvetica Neue"/>
                <a:cs typeface="Helvetica Neue"/>
                <a:sym typeface="Helvetica Neue"/>
              </a:rPr>
              <a:t>.</a:t>
            </a:r>
            <a:endParaRPr/>
          </a:p>
        </p:txBody>
      </p:sp>
      <p:pic>
        <p:nvPicPr>
          <p:cNvPr descr="🙏" id="291" name="Google Shape;291;p25"/>
          <p:cNvPicPr preferRelativeResize="0"/>
          <p:nvPr/>
        </p:nvPicPr>
        <p:blipFill rotWithShape="1">
          <a:blip r:embed="rId3">
            <a:alphaModFix/>
          </a:blip>
          <a:srcRect b="0" l="0" r="0" t="0"/>
          <a:stretch/>
        </p:blipFill>
        <p:spPr>
          <a:xfrm>
            <a:off x="4189164" y="2527253"/>
            <a:ext cx="765672" cy="7656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a:t>Introduction</a:t>
            </a:r>
            <a:endParaRPr/>
          </a:p>
        </p:txBody>
      </p:sp>
      <p:sp>
        <p:nvSpPr>
          <p:cNvPr id="127" name="Google Shape;127;p3"/>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371475" lvl="0" marL="457200" rtl="0" algn="just">
              <a:lnSpc>
                <a:spcPct val="115000"/>
              </a:lnSpc>
              <a:spcBef>
                <a:spcPts val="0"/>
              </a:spcBef>
              <a:spcAft>
                <a:spcPts val="0"/>
              </a:spcAft>
              <a:buClr>
                <a:schemeClr val="dk1"/>
              </a:buClr>
              <a:buSzPts val="2250"/>
              <a:buFont typeface="Times New Roman"/>
              <a:buChar char="•"/>
            </a:pPr>
            <a:r>
              <a:rPr lang="en-IN" sz="1800">
                <a:solidFill>
                  <a:schemeClr val="dk1"/>
                </a:solidFill>
                <a:latin typeface="Times New Roman"/>
                <a:ea typeface="Times New Roman"/>
                <a:cs typeface="Times New Roman"/>
                <a:sym typeface="Times New Roman"/>
              </a:rPr>
              <a:t>Developed a custom SAP Sales &amp; Distribution portal for an automobile manufacturing company.</a:t>
            </a:r>
            <a:br>
              <a:rPr lang="en-IN"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71475" lvl="0" marL="457200" rtl="0" algn="just">
              <a:lnSpc>
                <a:spcPct val="115000"/>
              </a:lnSpc>
              <a:spcBef>
                <a:spcPts val="0"/>
              </a:spcBef>
              <a:spcAft>
                <a:spcPts val="0"/>
              </a:spcAft>
              <a:buClr>
                <a:schemeClr val="dk1"/>
              </a:buClr>
              <a:buSzPts val="2250"/>
              <a:buFont typeface="Times New Roman"/>
              <a:buChar char="•"/>
            </a:pPr>
            <a:r>
              <a:rPr lang="en-IN" sz="1800">
                <a:solidFill>
                  <a:schemeClr val="dk1"/>
                </a:solidFill>
                <a:latin typeface="Times New Roman"/>
                <a:ea typeface="Times New Roman"/>
                <a:cs typeface="Times New Roman"/>
                <a:sym typeface="Times New Roman"/>
              </a:rPr>
              <a:t>Aimed to automate and streamline sales processes such as inquiry creation, quotation handling, and order management.</a:t>
            </a:r>
            <a:br>
              <a:rPr lang="en-IN"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71475" lvl="0" marL="457200" rtl="0" algn="just">
              <a:lnSpc>
                <a:spcPct val="115000"/>
              </a:lnSpc>
              <a:spcBef>
                <a:spcPts val="0"/>
              </a:spcBef>
              <a:spcAft>
                <a:spcPts val="0"/>
              </a:spcAft>
              <a:buClr>
                <a:schemeClr val="dk1"/>
              </a:buClr>
              <a:buSzPts val="2250"/>
              <a:buFont typeface="Times New Roman"/>
              <a:buChar char="•"/>
            </a:pPr>
            <a:r>
              <a:rPr lang="en-IN" sz="1800">
                <a:solidFill>
                  <a:schemeClr val="dk1"/>
                </a:solidFill>
                <a:latin typeface="Times New Roman"/>
                <a:ea typeface="Times New Roman"/>
                <a:cs typeface="Times New Roman"/>
                <a:sym typeface="Times New Roman"/>
              </a:rPr>
              <a:t>Built using SAP ABAP Module Pool Programming with integration of ALV grids, Smartforms, and SAP workflow.</a:t>
            </a:r>
            <a:br>
              <a:rPr lang="en-IN"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71475" lvl="0" marL="457200" rtl="0" algn="just">
              <a:lnSpc>
                <a:spcPct val="115000"/>
              </a:lnSpc>
              <a:spcBef>
                <a:spcPts val="0"/>
              </a:spcBef>
              <a:spcAft>
                <a:spcPts val="0"/>
              </a:spcAft>
              <a:buClr>
                <a:schemeClr val="dk1"/>
              </a:buClr>
              <a:buSzPts val="2250"/>
              <a:buFont typeface="Times New Roman"/>
              <a:buChar char="•"/>
            </a:pPr>
            <a:r>
              <a:rPr lang="en-IN" sz="1800">
                <a:solidFill>
                  <a:schemeClr val="dk1"/>
                </a:solidFill>
                <a:latin typeface="Times New Roman"/>
                <a:ea typeface="Times New Roman"/>
                <a:cs typeface="Times New Roman"/>
                <a:sym typeface="Times New Roman"/>
              </a:rPr>
              <a:t>Role-based access provided for customers and admins with dedicated dashboards and actions.</a:t>
            </a:r>
            <a:br>
              <a:rPr lang="en-IN"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71475" lvl="0" marL="457200" rtl="0" algn="just">
              <a:lnSpc>
                <a:spcPct val="115000"/>
              </a:lnSpc>
              <a:spcBef>
                <a:spcPts val="0"/>
              </a:spcBef>
              <a:spcAft>
                <a:spcPts val="0"/>
              </a:spcAft>
              <a:buClr>
                <a:schemeClr val="dk1"/>
              </a:buClr>
              <a:buSzPts val="2250"/>
              <a:buFont typeface="Times New Roman"/>
              <a:buChar char="•"/>
            </a:pPr>
            <a:r>
              <a:rPr lang="en-IN" sz="1800">
                <a:solidFill>
                  <a:schemeClr val="dk1"/>
                </a:solidFill>
                <a:latin typeface="Times New Roman"/>
                <a:ea typeface="Times New Roman"/>
                <a:cs typeface="Times New Roman"/>
                <a:sym typeface="Times New Roman"/>
              </a:rPr>
              <a:t>Ensured real-time email communication, data consistency, and document generation within the SAP environment.</a:t>
            </a:r>
            <a:endParaRPr sz="1800">
              <a:solidFill>
                <a:schemeClr val="dk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a:t>Problem Statement</a:t>
            </a:r>
            <a:endParaRPr/>
          </a:p>
        </p:txBody>
      </p:sp>
      <p:sp>
        <p:nvSpPr>
          <p:cNvPr id="133" name="Google Shape;133;p4"/>
          <p:cNvSpPr txBox="1"/>
          <p:nvPr/>
        </p:nvSpPr>
        <p:spPr>
          <a:xfrm>
            <a:off x="93593" y="986557"/>
            <a:ext cx="8956800" cy="5761800"/>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The existing SAP setup lacked a centralized system for managing customer registration, order tracking, inquiries, and quotation handling. Many of these processes were manual, leading to delays, data inconsistencies, and increased workload for users.</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There was no provision for automated email communication, customer profile updates, or dynamic order dashboards. Admins had limited tools to process and monitor orders efficiently, making the overall sales workflow time-consuming and less transparent. This highlighted the need for a user-friendly, role-based application to automate and streamline key sales functions within SAP.</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marR="0" rtl="0" algn="just">
              <a:lnSpc>
                <a:spcPct val="150000"/>
              </a:lnSpc>
              <a:spcBef>
                <a:spcPts val="12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a:t>Objectives</a:t>
            </a:r>
            <a:endParaRPr/>
          </a:p>
        </p:txBody>
      </p:sp>
      <p:sp>
        <p:nvSpPr>
          <p:cNvPr id="139" name="Google Shape;139;p5"/>
          <p:cNvSpPr txBox="1"/>
          <p:nvPr/>
        </p:nvSpPr>
        <p:spPr>
          <a:xfrm>
            <a:off x="93643" y="913857"/>
            <a:ext cx="8956800" cy="5761800"/>
          </a:xfrm>
          <a:prstGeom prst="rect">
            <a:avLst/>
          </a:prstGeom>
          <a:noFill/>
          <a:ln>
            <a:noFill/>
          </a:ln>
        </p:spPr>
        <p:txBody>
          <a:bodyPr anchorCtr="0" anchor="t" bIns="45700" lIns="91425" spcFirstLastPara="1" rIns="91425" wrap="square" tIns="45700">
            <a:noAutofit/>
          </a:bodyPr>
          <a:lstStyle/>
          <a:p>
            <a:pPr indent="-371475" lvl="0" marL="457200" rtl="0" algn="just">
              <a:lnSpc>
                <a:spcPct val="150000"/>
              </a:lnSpc>
              <a:spcBef>
                <a:spcPts val="0"/>
              </a:spcBef>
              <a:spcAft>
                <a:spcPts val="0"/>
              </a:spcAft>
              <a:buClr>
                <a:schemeClr val="dk1"/>
              </a:buClr>
              <a:buSzPts val="2250"/>
              <a:buFont typeface="Times New Roman"/>
              <a:buChar char="•"/>
            </a:pPr>
            <a:r>
              <a:rPr lang="en-IN" sz="1800">
                <a:solidFill>
                  <a:schemeClr val="dk1"/>
                </a:solidFill>
                <a:latin typeface="Times New Roman"/>
                <a:ea typeface="Times New Roman"/>
                <a:cs typeface="Times New Roman"/>
                <a:sym typeface="Times New Roman"/>
              </a:rPr>
              <a:t>To design and implement a custom SAP module pool application for managing end-to-end sales and distribution processes.</a:t>
            </a:r>
            <a:endParaRPr sz="1800">
              <a:solidFill>
                <a:schemeClr val="dk1"/>
              </a:solidFill>
              <a:latin typeface="Times New Roman"/>
              <a:ea typeface="Times New Roman"/>
              <a:cs typeface="Times New Roman"/>
              <a:sym typeface="Times New Roman"/>
            </a:endParaRPr>
          </a:p>
          <a:p>
            <a:pPr indent="-371475" lvl="0" marL="457200" rtl="0" algn="just">
              <a:lnSpc>
                <a:spcPct val="150000"/>
              </a:lnSpc>
              <a:spcBef>
                <a:spcPts val="0"/>
              </a:spcBef>
              <a:spcAft>
                <a:spcPts val="0"/>
              </a:spcAft>
              <a:buClr>
                <a:schemeClr val="dk1"/>
              </a:buClr>
              <a:buSzPts val="2250"/>
              <a:buFont typeface="Times New Roman"/>
              <a:buChar char="•"/>
            </a:pPr>
            <a:r>
              <a:rPr lang="en-IN" sz="1800">
                <a:solidFill>
                  <a:schemeClr val="dk1"/>
                </a:solidFill>
                <a:latin typeface="Times New Roman"/>
                <a:ea typeface="Times New Roman"/>
                <a:cs typeface="Times New Roman"/>
                <a:sym typeface="Times New Roman"/>
              </a:rPr>
              <a:t>To enable customers and admins to perform actions such as registration, inquiry creation, order tracking, and quotation management through role-based dashboards.</a:t>
            </a:r>
            <a:endParaRPr sz="1800">
              <a:solidFill>
                <a:schemeClr val="dk1"/>
              </a:solidFill>
              <a:latin typeface="Times New Roman"/>
              <a:ea typeface="Times New Roman"/>
              <a:cs typeface="Times New Roman"/>
              <a:sym typeface="Times New Roman"/>
            </a:endParaRPr>
          </a:p>
          <a:p>
            <a:pPr indent="-371475" lvl="0" marL="457200" rtl="0" algn="just">
              <a:lnSpc>
                <a:spcPct val="150000"/>
              </a:lnSpc>
              <a:spcBef>
                <a:spcPts val="0"/>
              </a:spcBef>
              <a:spcAft>
                <a:spcPts val="0"/>
              </a:spcAft>
              <a:buClr>
                <a:schemeClr val="dk1"/>
              </a:buClr>
              <a:buSzPts val="2250"/>
              <a:buFont typeface="Times New Roman"/>
              <a:buChar char="•"/>
            </a:pPr>
            <a:r>
              <a:rPr lang="en-IN" sz="1800">
                <a:solidFill>
                  <a:schemeClr val="dk1"/>
                </a:solidFill>
                <a:latin typeface="Times New Roman"/>
                <a:ea typeface="Times New Roman"/>
                <a:cs typeface="Times New Roman"/>
                <a:sym typeface="Times New Roman"/>
              </a:rPr>
              <a:t>To automate email notifications and document generation using SAP Workflow and Smartforms.</a:t>
            </a:r>
            <a:endParaRPr sz="1800">
              <a:solidFill>
                <a:schemeClr val="dk1"/>
              </a:solidFill>
              <a:latin typeface="Times New Roman"/>
              <a:ea typeface="Times New Roman"/>
              <a:cs typeface="Times New Roman"/>
              <a:sym typeface="Times New Roman"/>
            </a:endParaRPr>
          </a:p>
          <a:p>
            <a:pPr indent="-371475" lvl="0" marL="457200" rtl="0" algn="just">
              <a:lnSpc>
                <a:spcPct val="150000"/>
              </a:lnSpc>
              <a:spcBef>
                <a:spcPts val="0"/>
              </a:spcBef>
              <a:spcAft>
                <a:spcPts val="0"/>
              </a:spcAft>
              <a:buClr>
                <a:schemeClr val="dk1"/>
              </a:buClr>
              <a:buSzPts val="2250"/>
              <a:buFont typeface="Times New Roman"/>
              <a:buChar char="•"/>
            </a:pPr>
            <a:r>
              <a:rPr lang="en-IN" sz="1800">
                <a:solidFill>
                  <a:schemeClr val="dk1"/>
                </a:solidFill>
                <a:latin typeface="Times New Roman"/>
                <a:ea typeface="Times New Roman"/>
                <a:cs typeface="Times New Roman"/>
                <a:sym typeface="Times New Roman"/>
              </a:rPr>
              <a:t>To improve data consistency, user interaction, and processing efficiency by integrating ALV grids and validation logic within custom SAP screens.</a:t>
            </a:r>
            <a:endParaRPr sz="18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Work Done </a:t>
            </a:r>
            <a:r>
              <a:rPr b="0" lang="en-IN" sz="2400"/>
              <a:t>(after Mid-Term Evaluation)</a:t>
            </a:r>
            <a:endParaRPr b="0"/>
          </a:p>
        </p:txBody>
      </p:sp>
      <p:sp>
        <p:nvSpPr>
          <p:cNvPr id="145" name="Google Shape;145;p6"/>
          <p:cNvSpPr txBox="1"/>
          <p:nvPr/>
        </p:nvSpPr>
        <p:spPr>
          <a:xfrm>
            <a:off x="93643" y="898156"/>
            <a:ext cx="8956800" cy="57948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200"/>
              </a:spcBef>
              <a:spcAft>
                <a:spcPts val="0"/>
              </a:spcAft>
              <a:buClr>
                <a:schemeClr val="dk1"/>
              </a:buClr>
              <a:buSzPts val="1800"/>
              <a:buChar char="•"/>
            </a:pPr>
            <a:r>
              <a:rPr lang="en-IN" sz="1800">
                <a:solidFill>
                  <a:schemeClr val="dk1"/>
                </a:solidFill>
                <a:latin typeface="Times New Roman"/>
                <a:ea typeface="Times New Roman"/>
                <a:cs typeface="Times New Roman"/>
                <a:sym typeface="Times New Roman"/>
              </a:rPr>
              <a:t>Added a new </a:t>
            </a:r>
            <a:r>
              <a:rPr b="1" lang="en-IN" sz="1800">
                <a:solidFill>
                  <a:schemeClr val="dk1"/>
                </a:solidFill>
                <a:latin typeface="Times New Roman"/>
                <a:ea typeface="Times New Roman"/>
                <a:cs typeface="Times New Roman"/>
                <a:sym typeface="Times New Roman"/>
              </a:rPr>
              <a:t>Profile Update Screen (Screen 500)</a:t>
            </a:r>
            <a:r>
              <a:rPr lang="en-IN" sz="1800">
                <a:solidFill>
                  <a:schemeClr val="dk1"/>
                </a:solidFill>
                <a:latin typeface="Times New Roman"/>
                <a:ea typeface="Times New Roman"/>
                <a:cs typeface="Times New Roman"/>
                <a:sym typeface="Times New Roman"/>
              </a:rPr>
              <a:t> allowing customers to modify their personal details securely.</a:t>
            </a:r>
            <a:br>
              <a:rPr lang="en-IN"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latin typeface="Times New Roman"/>
                <a:ea typeface="Times New Roman"/>
                <a:cs typeface="Times New Roman"/>
                <a:sym typeface="Times New Roman"/>
              </a:rPr>
              <a:t>Implemented </a:t>
            </a:r>
            <a:r>
              <a:rPr b="1" lang="en-IN" sz="1800">
                <a:solidFill>
                  <a:schemeClr val="dk1"/>
                </a:solidFill>
                <a:latin typeface="Times New Roman"/>
                <a:ea typeface="Times New Roman"/>
                <a:cs typeface="Times New Roman"/>
                <a:sym typeface="Times New Roman"/>
              </a:rPr>
              <a:t>workflow-based email triggers</a:t>
            </a:r>
            <a:r>
              <a:rPr lang="en-IN" sz="1800">
                <a:solidFill>
                  <a:schemeClr val="dk1"/>
                </a:solidFill>
                <a:latin typeface="Times New Roman"/>
                <a:ea typeface="Times New Roman"/>
                <a:cs typeface="Times New Roman"/>
                <a:sym typeface="Times New Roman"/>
              </a:rPr>
              <a:t> for all five key events: Inquiry Created, Follow-Up Requested, Order Canceled, Quotation Accepted, and Rejected.</a:t>
            </a:r>
            <a:br>
              <a:rPr lang="en-IN"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latin typeface="Times New Roman"/>
                <a:ea typeface="Times New Roman"/>
                <a:cs typeface="Times New Roman"/>
                <a:sym typeface="Times New Roman"/>
              </a:rPr>
              <a:t>Integrated </a:t>
            </a:r>
            <a:r>
              <a:rPr b="1" lang="en-IN" sz="1800">
                <a:solidFill>
                  <a:schemeClr val="dk1"/>
                </a:solidFill>
                <a:latin typeface="Times New Roman"/>
                <a:ea typeface="Times New Roman"/>
                <a:cs typeface="Times New Roman"/>
                <a:sym typeface="Times New Roman"/>
              </a:rPr>
              <a:t>Smartforms</a:t>
            </a:r>
            <a:r>
              <a:rPr lang="en-IN" sz="1800">
                <a:solidFill>
                  <a:schemeClr val="dk1"/>
                </a:solidFill>
                <a:latin typeface="Times New Roman"/>
                <a:ea typeface="Times New Roman"/>
                <a:cs typeface="Times New Roman"/>
                <a:sym typeface="Times New Roman"/>
              </a:rPr>
              <a:t> for generating dynamic quotations and invoices in PDF format, sent via email.</a:t>
            </a:r>
            <a:br>
              <a:rPr lang="en-IN"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latin typeface="Times New Roman"/>
                <a:ea typeface="Times New Roman"/>
                <a:cs typeface="Times New Roman"/>
                <a:sym typeface="Times New Roman"/>
              </a:rPr>
              <a:t>Developed admin-side logic to handle </a:t>
            </a:r>
            <a:r>
              <a:rPr b="1" lang="en-IN" sz="1800">
                <a:solidFill>
                  <a:schemeClr val="dk1"/>
                </a:solidFill>
                <a:latin typeface="Times New Roman"/>
                <a:ea typeface="Times New Roman"/>
                <a:cs typeface="Times New Roman"/>
                <a:sym typeface="Times New Roman"/>
              </a:rPr>
              <a:t>quotation creation, order fulfillment</a:t>
            </a:r>
            <a:r>
              <a:rPr lang="en-IN" sz="1800">
                <a:solidFill>
                  <a:schemeClr val="dk1"/>
                </a:solidFill>
                <a:latin typeface="Times New Roman"/>
                <a:ea typeface="Times New Roman"/>
                <a:cs typeface="Times New Roman"/>
                <a:sym typeface="Times New Roman"/>
              </a:rPr>
              <a:t>, and </a:t>
            </a:r>
            <a:r>
              <a:rPr b="1" lang="en-IN" sz="1800">
                <a:solidFill>
                  <a:schemeClr val="dk1"/>
                </a:solidFill>
                <a:latin typeface="Times New Roman"/>
                <a:ea typeface="Times New Roman"/>
                <a:cs typeface="Times New Roman"/>
                <a:sym typeface="Times New Roman"/>
              </a:rPr>
              <a:t>partial stock validations</a:t>
            </a:r>
            <a:r>
              <a:rPr lang="en-IN" sz="1800">
                <a:solidFill>
                  <a:schemeClr val="dk1"/>
                </a:solidFill>
                <a:latin typeface="Times New Roman"/>
                <a:ea typeface="Times New Roman"/>
                <a:cs typeface="Times New Roman"/>
                <a:sym typeface="Times New Roman"/>
              </a:rPr>
              <a:t>.</a:t>
            </a:r>
            <a:br>
              <a:rPr lang="en-IN"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latin typeface="Times New Roman"/>
                <a:ea typeface="Times New Roman"/>
                <a:cs typeface="Times New Roman"/>
                <a:sym typeface="Times New Roman"/>
              </a:rPr>
              <a:t>Finalized all </a:t>
            </a:r>
            <a:r>
              <a:rPr b="1" lang="en-IN" sz="1800">
                <a:solidFill>
                  <a:schemeClr val="dk1"/>
                </a:solidFill>
                <a:latin typeface="Times New Roman"/>
                <a:ea typeface="Times New Roman"/>
                <a:cs typeface="Times New Roman"/>
                <a:sym typeface="Times New Roman"/>
              </a:rPr>
              <a:t>screen validations, ALV selection logic</a:t>
            </a:r>
            <a:r>
              <a:rPr lang="en-IN" sz="1800">
                <a:solidFill>
                  <a:schemeClr val="dk1"/>
                </a:solidFill>
                <a:latin typeface="Times New Roman"/>
                <a:ea typeface="Times New Roman"/>
                <a:cs typeface="Times New Roman"/>
                <a:sym typeface="Times New Roman"/>
              </a:rPr>
              <a:t>, and backend integration to ensure smooth navigation and accurate data processing.</a:t>
            </a:r>
            <a:br>
              <a:rPr lang="en-IN"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457200" marR="0" rtl="0" algn="just">
              <a:lnSpc>
                <a:spcPct val="150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Project Design</a:t>
            </a:r>
            <a:endParaRPr/>
          </a:p>
        </p:txBody>
      </p:sp>
      <p:pic>
        <p:nvPicPr>
          <p:cNvPr id="151" name="Google Shape;151;p7"/>
          <p:cNvPicPr preferRelativeResize="0"/>
          <p:nvPr/>
        </p:nvPicPr>
        <p:blipFill>
          <a:blip r:embed="rId3">
            <a:alphaModFix/>
          </a:blip>
          <a:stretch>
            <a:fillRect/>
          </a:stretch>
        </p:blipFill>
        <p:spPr>
          <a:xfrm>
            <a:off x="1219100" y="804225"/>
            <a:ext cx="6064126" cy="5308774"/>
          </a:xfrm>
          <a:prstGeom prst="rect">
            <a:avLst/>
          </a:prstGeom>
          <a:noFill/>
          <a:ln>
            <a:noFill/>
          </a:ln>
        </p:spPr>
      </p:pic>
      <p:sp>
        <p:nvSpPr>
          <p:cNvPr id="152" name="Google Shape;152;p7"/>
          <p:cNvSpPr txBox="1"/>
          <p:nvPr/>
        </p:nvSpPr>
        <p:spPr>
          <a:xfrm>
            <a:off x="2214575" y="6121850"/>
            <a:ext cx="42864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800">
                <a:solidFill>
                  <a:schemeClr val="dk1"/>
                </a:solidFill>
                <a:latin typeface="Times New Roman"/>
                <a:ea typeface="Times New Roman"/>
                <a:cs typeface="Times New Roman"/>
                <a:sym typeface="Times New Roman"/>
              </a:rPr>
              <a:t>Figure 1: Flowchart of the Project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Project Design </a:t>
            </a:r>
            <a:r>
              <a:rPr b="0" lang="en-IN" sz="2400"/>
              <a:t>(cont…)</a:t>
            </a:r>
            <a:endParaRPr b="0"/>
          </a:p>
        </p:txBody>
      </p:sp>
      <p:pic>
        <p:nvPicPr>
          <p:cNvPr id="158" name="Google Shape;158;p8"/>
          <p:cNvPicPr preferRelativeResize="0"/>
          <p:nvPr/>
        </p:nvPicPr>
        <p:blipFill>
          <a:blip r:embed="rId3">
            <a:alphaModFix/>
          </a:blip>
          <a:stretch>
            <a:fillRect/>
          </a:stretch>
        </p:blipFill>
        <p:spPr>
          <a:xfrm>
            <a:off x="152400" y="1295394"/>
            <a:ext cx="8839201" cy="3761362"/>
          </a:xfrm>
          <a:prstGeom prst="rect">
            <a:avLst/>
          </a:prstGeom>
          <a:noFill/>
          <a:ln>
            <a:noFill/>
          </a:ln>
        </p:spPr>
      </p:pic>
      <p:sp>
        <p:nvSpPr>
          <p:cNvPr id="159" name="Google Shape;159;p8"/>
          <p:cNvSpPr txBox="1"/>
          <p:nvPr/>
        </p:nvSpPr>
        <p:spPr>
          <a:xfrm>
            <a:off x="2214575" y="5474525"/>
            <a:ext cx="42864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800">
                <a:solidFill>
                  <a:schemeClr val="dk1"/>
                </a:solidFill>
                <a:latin typeface="Times New Roman"/>
                <a:ea typeface="Times New Roman"/>
                <a:cs typeface="Times New Roman"/>
                <a:sym typeface="Times New Roman"/>
              </a:rPr>
              <a:t>Figure 2: Use Case Diagram</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Project Design </a:t>
            </a:r>
            <a:r>
              <a:rPr b="0" lang="en-IN" sz="2400"/>
              <a:t>(cont…)</a:t>
            </a:r>
            <a:endParaRPr b="0"/>
          </a:p>
        </p:txBody>
      </p:sp>
      <p:pic>
        <p:nvPicPr>
          <p:cNvPr id="165" name="Google Shape;165;p9"/>
          <p:cNvPicPr preferRelativeResize="0"/>
          <p:nvPr/>
        </p:nvPicPr>
        <p:blipFill>
          <a:blip r:embed="rId3">
            <a:alphaModFix/>
          </a:blip>
          <a:stretch>
            <a:fillRect/>
          </a:stretch>
        </p:blipFill>
        <p:spPr>
          <a:xfrm>
            <a:off x="309225" y="876950"/>
            <a:ext cx="8525551" cy="4698125"/>
          </a:xfrm>
          <a:prstGeom prst="rect">
            <a:avLst/>
          </a:prstGeom>
          <a:noFill/>
          <a:ln>
            <a:noFill/>
          </a:ln>
        </p:spPr>
      </p:pic>
      <p:sp>
        <p:nvSpPr>
          <p:cNvPr id="166" name="Google Shape;166;p9"/>
          <p:cNvSpPr txBox="1"/>
          <p:nvPr/>
        </p:nvSpPr>
        <p:spPr>
          <a:xfrm>
            <a:off x="2333650" y="5727475"/>
            <a:ext cx="42864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800">
                <a:solidFill>
                  <a:schemeClr val="dk1"/>
                </a:solidFill>
                <a:latin typeface="Times New Roman"/>
                <a:ea typeface="Times New Roman"/>
                <a:cs typeface="Times New Roman"/>
                <a:sym typeface="Times New Roman"/>
              </a:rPr>
              <a:t>Figure 3: Sequence Diagram</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1_os-8">
  <a:themeElements>
    <a:clrScheme name="Custom 1">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206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2008-07-20T15:16:37Z</dcterms:created>
  <dc:creator>Marilyn Turnamian</dc:creator>
</cp:coreProperties>
</file>