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EtZBpq1vRjaSduMyRjwJLImM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0740F9-7A43-40B4-84A2-5AD489500E74}">
  <a:tblStyle styleId="{0E0740F9-7A43-40B4-84A2-5AD489500E7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1" name="Google Shape;231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3" name="Google Shape;233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4" name="Google Shape;234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8" name="Google Shape;238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0" name="Google Shape;240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1" name="Google Shape;241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6" name="Google Shape;246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7" name="Google Shape;247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9" name="Google Shape;249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4" name="Google Shape;254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7" name="Google Shape;257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2" name="Google Shape;262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3" name="Google Shape;263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6" name="Google Shape;266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8" name="Google Shape;268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4800"/>
              <a:buFont typeface="Arial"/>
              <a:buNone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NYSTRÖM-OPTIMIZED KERNEL K-MEANS CLUSTERING</a:t>
            </a:r>
            <a:endParaRPr/>
          </a:p>
        </p:txBody>
      </p:sp>
      <p:sp>
        <p:nvSpPr>
          <p:cNvPr id="288" name="Google Shape;288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2500"/>
              <a:buNone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A COMPARISON OF CLUSTERING METHODS</a:t>
            </a:r>
            <a:endParaRPr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2500"/>
              <a:buNone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LUKE FLECKER AND TANUSH KALLEM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INTRODUCTION TO CLUSTERING</a:t>
            </a:r>
            <a:endParaRPr/>
          </a:p>
        </p:txBody>
      </p:sp>
      <p:sp>
        <p:nvSpPr>
          <p:cNvPr id="294" name="Google Shape;294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Clustering:</a:t>
            </a:r>
            <a:r>
              <a:rPr lang="en-US"/>
              <a:t> Fundamental unsupervised machine learning task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Goal:</a:t>
            </a:r>
            <a:r>
              <a:rPr lang="en-US"/>
              <a:t> Divide data into clusters based on similarity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K-means:</a:t>
            </a:r>
            <a:r>
              <a:rPr lang="en-US"/>
              <a:t> Simple and efficient, but struggles with non-linear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en-US"/>
              <a:t>Kernel K-means:</a:t>
            </a:r>
            <a:r>
              <a:rPr lang="en-US"/>
              <a:t> Uses RBF kernels for non-linear patterns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Computationally intensive for large datasets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95" name="Google Shape;2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825" y="4953000"/>
            <a:ext cx="3793926" cy="15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THE NYSTRÖM APPROXIMATION</a:t>
            </a:r>
            <a:endParaRPr/>
          </a:p>
        </p:txBody>
      </p:sp>
      <p:sp>
        <p:nvSpPr>
          <p:cNvPr id="301" name="Google Shape;301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000"/>
              <a:buChar char="•"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 Full kernel matrix calculation is expensive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3000"/>
              <a:buChar char="•"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 Nyström approximation</a:t>
            </a:r>
            <a:endParaRPr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Approximates the kernel matrix by using a subset of data points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Reduces computational cost</a:t>
            </a:r>
            <a:endParaRPr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Improves scalability of kernel methods for clustering non-linear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NYSTRÖM KERNEL K-MEANS METHOD</a:t>
            </a:r>
            <a:endParaRPr/>
          </a:p>
        </p:txBody>
      </p:sp>
      <p:sp>
        <p:nvSpPr>
          <p:cNvPr id="307" name="Google Shape;307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11" l="-1279" r="0" t="-32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/>
          </a:p>
        </p:txBody>
      </p:sp>
      <p:sp>
        <p:nvSpPr>
          <p:cNvPr id="313" name="Google Shape;313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000"/>
              <a:buChar char="•"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Moon:</a:t>
            </a: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 Interleaving crescent shapes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Non-linearly separable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3000"/>
              <a:buChar char="•"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Spiral:</a:t>
            </a: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 Spiral arrangement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Non-linearly separable</a:t>
            </a:r>
            <a:endParaRPr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3000"/>
              <a:buChar char="•"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Circles:</a:t>
            </a: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 Concentric circles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500"/>
              <a:buChar char="•"/>
            </a:pP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Non-linearly separable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3000"/>
              <a:buChar char="•"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Blobs:</a:t>
            </a:r>
            <a:r>
              <a:rPr b="0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 Gaussian-distributed clusters</a:t>
            </a:r>
            <a:endParaRPr/>
          </a:p>
        </p:txBody>
      </p:sp>
      <p:pic>
        <p:nvPicPr>
          <p:cNvPr id="314" name="Google Shape;3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668" y="618518"/>
            <a:ext cx="21526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1605" y="618518"/>
            <a:ext cx="215343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2968" y="3333750"/>
            <a:ext cx="2165350" cy="24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2019" y="3333750"/>
            <a:ext cx="2158228" cy="24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3" name="Google Shape;3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5" name="Google Shape;325;p6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"/>
          <p:cNvSpPr txBox="1"/>
          <p:nvPr>
            <p:ph type="title"/>
          </p:nvPr>
        </p:nvSpPr>
        <p:spPr>
          <a:xfrm>
            <a:off x="575181" y="441418"/>
            <a:ext cx="3453445" cy="1654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rgbClr val="FFFFFF"/>
                </a:solidFill>
              </a:rPr>
              <a:t>RESULTS</a:t>
            </a:r>
            <a:endParaRPr/>
          </a:p>
        </p:txBody>
      </p:sp>
      <p:grpSp>
        <p:nvGrpSpPr>
          <p:cNvPr id="327" name="Google Shape;327;p6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28" name="Google Shape;328;p6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39" name="Google Shape;339;p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0" name="Google Shape;340;p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355" name="Google Shape;35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8734" y="-23286"/>
            <a:ext cx="4222714" cy="678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1" name="Google Shape;3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3" name="Google Shape;363;p7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-22530" y="23283"/>
            <a:ext cx="407815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"/>
          <p:cNvSpPr txBox="1"/>
          <p:nvPr>
            <p:ph type="title"/>
          </p:nvPr>
        </p:nvSpPr>
        <p:spPr>
          <a:xfrm>
            <a:off x="855266" y="618518"/>
            <a:ext cx="285141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i="0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365" name="Google Shape;365;p7"/>
          <p:cNvSpPr txBox="1"/>
          <p:nvPr>
            <p:ph idx="1" type="body"/>
          </p:nvPr>
        </p:nvSpPr>
        <p:spPr>
          <a:xfrm>
            <a:off x="849820" y="1929762"/>
            <a:ext cx="2862300" cy="3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1456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K-means:</a:t>
            </a:r>
            <a:endParaRPr/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Fast, but poor on non-linear data (Spiral, Circles)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Good on linearly separable data (Blobs)</a:t>
            </a:r>
            <a:endParaRPr b="1" i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456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Nyström Kernel K-means:</a:t>
            </a:r>
            <a:endParaRPr/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Enhanced accuracy for non-linear data</a:t>
            </a:r>
            <a:endParaRPr/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accuracy on Moon dataset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Runtime slower than expected</a:t>
            </a:r>
            <a:endParaRPr b="1" i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1456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1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 Kernel K-means</a:t>
            </a:r>
            <a:endParaRPr/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Consistently competitive accuracy</a:t>
            </a:r>
            <a:endParaRPr/>
          </a:p>
          <a:p>
            <a:pPr indent="-221456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125000"/>
              <a:buChar char="•"/>
            </a:pPr>
            <a:r>
              <a:rPr b="0" i="0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Runtime comparable to Nyström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366" name="Google Shape;366;p7"/>
          <p:cNvGrpSpPr/>
          <p:nvPr/>
        </p:nvGrpSpPr>
        <p:grpSpPr>
          <a:xfrm>
            <a:off x="0" y="0"/>
            <a:ext cx="1220788" cy="6858001"/>
            <a:chOff x="-14288" y="0"/>
            <a:chExt cx="1220788" cy="6858001"/>
          </a:xfrm>
        </p:grpSpPr>
        <p:sp>
          <p:nvSpPr>
            <p:cNvPr id="367" name="Google Shape;367;p7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378" name="Google Shape;378;p7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9" name="Google Shape;379;p7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394" name="Google Shape;394;p7"/>
          <p:cNvGraphicFramePr/>
          <p:nvPr/>
        </p:nvGraphicFramePr>
        <p:xfrm>
          <a:off x="5192964" y="643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{0E0740F9-7A43-40B4-84A2-5AD489500E74}</a:tableStyleId>
              </a:tblPr>
              <a:tblGrid>
                <a:gridCol w="928475"/>
                <a:gridCol w="1563375"/>
                <a:gridCol w="1080850"/>
                <a:gridCol w="1202750"/>
                <a:gridCol w="1106250"/>
              </a:tblGrid>
              <a:tr h="29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Runtime(s)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Optimal γ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Moon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Nyström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4.68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Nyström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9.10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4.2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5.47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Circles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Nyström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4.74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Blobs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Nyström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1.52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Kernel K-means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b="0" i="0" sz="2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25" marB="0" marR="109700" marL="109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/>
          </a:p>
        </p:txBody>
      </p:sp>
      <p:sp>
        <p:nvSpPr>
          <p:cNvPr id="400" name="Google Shape;40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1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E8E8"/>
              </a:buClr>
              <a:buSzPts val="2375"/>
              <a:buChar char="•"/>
            </a:pPr>
            <a:r>
              <a:rPr b="1" i="0"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Nyström Kernel K-means</a:t>
            </a:r>
            <a:r>
              <a:rPr b="0" i="0"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: a good alternative for large datasets</a:t>
            </a:r>
            <a:endParaRPr sz="2000"/>
          </a:p>
          <a:p>
            <a:pPr indent="-200818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8E8E8"/>
              </a:buClr>
              <a:buSzPts val="2063"/>
              <a:buChar char="•"/>
            </a:pPr>
            <a:r>
              <a:rPr b="0" i="0" lang="en-US" sz="175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Outperformed Full Kernel K-means on some datasets</a:t>
            </a:r>
            <a:endParaRPr sz="1750"/>
          </a:p>
          <a:p>
            <a:pPr indent="-18891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2375"/>
              <a:buChar char="•"/>
            </a:pPr>
            <a:r>
              <a:rPr b="0" i="0"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Can be improved with a coarser gamma search</a:t>
            </a:r>
            <a:endParaRPr b="0" i="0" sz="2000"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914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1906"/>
              <a:buFont typeface="Arial"/>
              <a:buChar char="•"/>
            </a:pPr>
            <a:r>
              <a:rPr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Try changing m</a:t>
            </a:r>
            <a:endParaRPr sz="2000"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2375"/>
              <a:buChar char="•"/>
            </a:pPr>
            <a:r>
              <a:rPr b="0" i="0"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Explore a coarser search for the gamma parameter</a:t>
            </a:r>
            <a:endParaRPr sz="2000"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2375"/>
              <a:buChar char="•"/>
            </a:pPr>
            <a:r>
              <a:rPr b="0" i="0"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Test on larger datasets</a:t>
            </a:r>
            <a:endParaRPr sz="2000"/>
          </a:p>
          <a:p>
            <a:pPr indent="-18891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8E8E8"/>
              </a:buClr>
              <a:buSzPts val="2375"/>
              <a:buChar char="•"/>
            </a:pPr>
            <a:r>
              <a:rPr b="0" i="0" lang="en-US" sz="20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Test Nyström kernel k-means on real-world applications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2025-01-27T06:39:06Z</dcterms:created>
  <dc:creator>Tanush Kallem</dc:creator>
</cp:coreProperties>
</file>