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57" r:id="rId1"/>
  </p:sldMasterIdLst>
  <p:notesMasterIdLst>
    <p:notesMasterId r:id="rId10"/>
  </p:notesMasterIdLst>
  <p:handoutMasterIdLst>
    <p:handoutMasterId r:id="rId11"/>
  </p:handoutMasterIdLst>
  <p:sldIdLst>
    <p:sldId id="513" r:id="rId2"/>
    <p:sldId id="515" r:id="rId3"/>
    <p:sldId id="514" r:id="rId4"/>
    <p:sldId id="517" r:id="rId5"/>
    <p:sldId id="521" r:id="rId6"/>
    <p:sldId id="519" r:id="rId7"/>
    <p:sldId id="520" r:id="rId8"/>
    <p:sldId id="522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44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7FDA4"/>
    <a:srgbClr val="009900"/>
    <a:srgbClr val="33CC33"/>
    <a:srgbClr val="969696"/>
    <a:srgbClr val="808080"/>
    <a:srgbClr val="0066FF"/>
    <a:srgbClr val="CC0000"/>
    <a:srgbClr val="85D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1520" autoAdjust="0"/>
  </p:normalViewPr>
  <p:slideViewPr>
    <p:cSldViewPr>
      <p:cViewPr varScale="1">
        <p:scale>
          <a:sx n="102" d="100"/>
          <a:sy n="102" d="100"/>
        </p:scale>
        <p:origin x="76" y="376"/>
      </p:cViewPr>
      <p:guideLst>
        <p:guide orient="horz" pos="4080"/>
        <p:guide pos="44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896" y="-11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05" tIns="48653" rIns="97305" bIns="48653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05" tIns="48653" rIns="97305" bIns="48653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05" tIns="48653" rIns="97305" bIns="48653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05" tIns="48653" rIns="97305" bIns="48653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76B6CE19-0813-4A9D-80DA-9CB7DC1A27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573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05" tIns="48653" rIns="97305" bIns="48653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05" tIns="48653" rIns="97305" bIns="48653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05" tIns="48653" rIns="97305" bIns="48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05" tIns="48653" rIns="97305" bIns="48653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305" tIns="48653" rIns="97305" bIns="48653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72D3173-B970-47E9-97D8-F0C617F555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0629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1FE598FA-F026-44C1-9A34-D7B6DA7C965E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charset="0"/>
              </a:rPr>
              <a:t>http://dl.acm.org/citation.cfm?id=2461912.2461958&amp;coll=DL&amp;dl=ACM&amp;CFID=261429965&amp;CFTOKEN=16514996</a:t>
            </a:r>
            <a:endParaRPr lang="zh-TW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1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TW" dirty="0"/>
              <a:t>Click to edit Master title style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F3CFE-E209-41C0-86AB-01D2C449808A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77000"/>
            <a:ext cx="3657600" cy="228600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FD8F80-21D8-44BD-92F9-54DC4531A0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666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A64C-453A-4042-836D-0F9F78DB3B4D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C4677-B716-4D20-AB4C-4E1F92A888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882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943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943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F2BF-4CA7-4791-99B1-00EDAC56B6B9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98582-B2A1-475B-A284-B610041DD3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09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6738" y="1447800"/>
            <a:ext cx="3924300" cy="4800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447800"/>
            <a:ext cx="3924300" cy="4800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6AC6A-20D8-494E-BC4C-AAB274D9280E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A6CAC-46D9-4AFD-922C-A34427E032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7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6738" y="1447800"/>
            <a:ext cx="3924300" cy="4800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43438" y="1447800"/>
            <a:ext cx="3924300" cy="48006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534E3-C646-4EE4-B8B8-718FE4C9B3BF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D71A4-C37A-42EB-9611-4CF44D92634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88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447800"/>
            <a:ext cx="3924300" cy="4800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3438" y="1447800"/>
            <a:ext cx="3924300" cy="23241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3438" y="3924300"/>
            <a:ext cx="3924300" cy="23241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F00EA-4A4B-4026-A7A8-7E007CA34FFA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16BB6-E7B6-473D-AFCB-F8AEB7E32D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994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66738" y="1447800"/>
            <a:ext cx="3924300" cy="23241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3438" y="1447800"/>
            <a:ext cx="3924300" cy="23241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66738" y="3924300"/>
            <a:ext cx="3924300" cy="23241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3438" y="3924300"/>
            <a:ext cx="3924300" cy="23241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3EF3-B764-4DA2-9324-7BC6D9F64655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EB926-124C-4A79-9943-3AB491360D4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2291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6738" y="1447800"/>
            <a:ext cx="3924300" cy="4800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3438" y="1447800"/>
            <a:ext cx="3924300" cy="23241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3438" y="3924300"/>
            <a:ext cx="3924300" cy="23241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C59B-F80E-4CA4-A4C6-7E7533A13A73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45917-1E1E-41DC-A014-2C68D67992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742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D539C-688F-4A89-8728-E11DB4CB342D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B8848-FE1E-4230-9635-1EFEC760F4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951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F2B1A-89E9-4AC1-8600-26111DF895A7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77ED9-43D8-4F62-8657-4EC21BB1AD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412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4478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4478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44317-1F9C-440E-AFE1-4DACF6241365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54E4E-1EF5-418B-AC55-44487787E5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497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D294E-4D42-4E72-99D8-B64D7C71BB15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7A1E-79E0-431E-8E02-49EFA4EE0E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845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8CBB6-7793-4DE6-9E90-7B14EE646CC0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E0D76-CA60-4ADA-B8AC-1377E46A33D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447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C4C8E-4DF4-4BF1-A1FF-2AE4F7A3AC7E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87A8-C3AA-4265-AEA2-98E2E3F6164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594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0C542-AABD-4C62-B24E-9D7289969359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1AEE2-DD38-487E-87F5-6C11A80567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58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DB2EA-53A0-4332-A245-E4EBE0053202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CC2E9-F6FA-4D35-961B-5FA82403344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46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478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770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ADEB50A6-0426-4FA7-9C15-2219C8F19715}" type="datetime1">
              <a:rPr lang="zh-TW" altLang="en-US"/>
              <a:pPr>
                <a:defRPr/>
              </a:pPr>
              <a:t>2018/7/24</a:t>
            </a:fld>
            <a:endParaRPr lang="en-US" altLang="zh-TW"/>
          </a:p>
        </p:txBody>
      </p:sp>
      <p:sp>
        <p:nvSpPr>
          <p:cNvPr id="2119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477000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770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0EC4312D-AEE3-405E-8D38-2E062FD397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Text Box 12"/>
          <p:cNvSpPr txBox="1">
            <a:spLocks noChangeArrowheads="1"/>
          </p:cNvSpPr>
          <p:nvPr userDrawn="1"/>
        </p:nvSpPr>
        <p:spPr bwMode="auto">
          <a:xfrm>
            <a:off x="8382000" y="64770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400" smtClean="0"/>
              <a:t>/</a:t>
            </a:r>
            <a:r>
              <a:rPr lang="zh-TW" altLang="en-US" sz="1400" smtClean="0"/>
              <a:t> </a:t>
            </a:r>
            <a:endParaRPr lang="en-US" altLang="zh-TW" sz="1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Arial" charset="0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600">
          <a:solidFill>
            <a:schemeClr val="tx1"/>
          </a:solidFill>
          <a:latin typeface="Arial" charset="0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Arial" charset="0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Arial" charset="0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http://doi.acm.org/10.1145/2461912.246195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3200" dirty="0" smtClean="0"/>
              <a:t>報告者</a:t>
            </a:r>
            <a:r>
              <a:rPr lang="zh-TW" altLang="en-US" sz="3200" dirty="0" smtClean="0">
                <a:latin typeface="新細明體"/>
                <a:ea typeface="新細明體"/>
              </a:rPr>
              <a:t>：</a:t>
            </a:r>
            <a:r>
              <a:rPr lang="zh-TW" altLang="en-US" sz="3200" dirty="0" smtClean="0"/>
              <a:t>○○○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標楷體</a:t>
            </a:r>
            <a:r>
              <a:rPr lang="en-US" altLang="zh-TW" sz="3200" dirty="0" smtClean="0"/>
              <a:t>)</a:t>
            </a:r>
            <a:br>
              <a:rPr lang="en-US" altLang="zh-TW" sz="3200" dirty="0" smtClean="0"/>
            </a:br>
            <a:r>
              <a:rPr lang="zh-TW" altLang="en-US" sz="3200" dirty="0"/>
              <a:t>中</a:t>
            </a:r>
            <a:r>
              <a:rPr lang="zh-TW" altLang="en-US" sz="3200" dirty="0" smtClean="0"/>
              <a:t>報日期</a:t>
            </a:r>
            <a:r>
              <a:rPr lang="zh-TW" altLang="en-US" sz="3200" dirty="0" smtClean="0">
                <a:latin typeface="新細明體"/>
                <a:ea typeface="新細明體"/>
              </a:rPr>
              <a:t>：</a:t>
            </a:r>
            <a:r>
              <a:rPr lang="en-US" altLang="zh-TW" sz="3200" dirty="0" smtClean="0">
                <a:solidFill>
                  <a:srgbClr val="FF0000"/>
                </a:solidFill>
              </a:rPr>
              <a:t>2013</a:t>
            </a:r>
            <a:r>
              <a:rPr lang="zh-TW" altLang="en-US" sz="3200" dirty="0" smtClean="0"/>
              <a:t>年</a:t>
            </a:r>
            <a:r>
              <a:rPr lang="en-US" altLang="zh-TW" sz="3200" dirty="0" smtClean="0">
                <a:solidFill>
                  <a:srgbClr val="FF0000"/>
                </a:solidFill>
              </a:rPr>
              <a:t>11</a:t>
            </a:r>
            <a:r>
              <a:rPr lang="zh-TW" altLang="en-US" sz="3200" dirty="0" smtClean="0"/>
              <a:t>月</a:t>
            </a:r>
            <a:r>
              <a:rPr lang="en-US" altLang="zh-TW" sz="3200" dirty="0" smtClean="0">
                <a:solidFill>
                  <a:srgbClr val="FF0000"/>
                </a:solidFill>
              </a:rPr>
              <a:t>13</a:t>
            </a:r>
            <a:r>
              <a:rPr lang="zh-TW" altLang="en-US" sz="3200" dirty="0" smtClean="0"/>
              <a:t>日</a:t>
            </a:r>
            <a:endParaRPr lang="en-US" altLang="zh-TW" sz="3200" dirty="0" smtClean="0">
              <a:latin typeface="+mn-ea"/>
              <a:ea typeface="+mn-ea"/>
            </a:endParaRPr>
          </a:p>
        </p:txBody>
      </p:sp>
      <p:sp>
        <p:nvSpPr>
          <p:cNvPr id="3075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429000"/>
            <a:ext cx="8077200" cy="2819400"/>
          </a:xfrm>
          <a:noFill/>
        </p:spPr>
        <p:txBody>
          <a:bodyPr/>
          <a:lstStyle/>
          <a:p>
            <a:pPr eaLnBrk="1" hangingPunct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論文資訊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en-US" altLang="zh-TW" dirty="0" smtClean="0"/>
              <a:t>Daniele </a:t>
            </a:r>
            <a:r>
              <a:rPr lang="en-US" altLang="zh-TW" dirty="0" err="1"/>
              <a:t>Panozzo</a:t>
            </a:r>
            <a:r>
              <a:rPr lang="en-US" altLang="zh-TW" dirty="0"/>
              <a:t>, Philippe Block, and Olga </a:t>
            </a:r>
            <a:r>
              <a:rPr lang="en-US" altLang="zh-TW" dirty="0" err="1"/>
              <a:t>Sorkine-Hornung</a:t>
            </a:r>
            <a:r>
              <a:rPr lang="en-US" altLang="zh-TW" dirty="0"/>
              <a:t>. 2013. Designing unreinforced masonry models. </a:t>
            </a:r>
            <a:r>
              <a:rPr lang="en-US" altLang="zh-TW" i="1" dirty="0"/>
              <a:t>ACM Trans. Graph.</a:t>
            </a:r>
            <a:r>
              <a:rPr lang="en-US" altLang="zh-TW" dirty="0"/>
              <a:t> 32, 4, Article 91 (July 2013), 12 pages. DOI=10.1145/2461912.2461958 </a:t>
            </a: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doi.acm.org/10.1145/2461912.2461958</a:t>
            </a:r>
            <a:endParaRPr lang="en-US" altLang="zh-TW" dirty="0" smtClean="0"/>
          </a:p>
          <a:p>
            <a:pPr eaLnBrk="1" hangingPunct="1"/>
            <a:endParaRPr lang="en-US" altLang="zh-TW" dirty="0">
              <a:latin typeface="+mn-lt"/>
              <a:ea typeface="標楷體" pitchFamily="65" charset="-120"/>
            </a:endParaRPr>
          </a:p>
        </p:txBody>
      </p:sp>
      <p:sp>
        <p:nvSpPr>
          <p:cNvPr id="633863" name="Oval 1031"/>
          <p:cNvSpPr>
            <a:spLocks noChangeArrowheads="1"/>
          </p:cNvSpPr>
          <p:nvPr/>
        </p:nvSpPr>
        <p:spPr bwMode="auto">
          <a:xfrm>
            <a:off x="8153400" y="6324600"/>
            <a:ext cx="228600" cy="2286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影片播放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影片</a:t>
            </a:r>
            <a:r>
              <a:rPr lang="zh-TW" altLang="en-US" dirty="0"/>
              <a:t>請</a:t>
            </a:r>
            <a:r>
              <a:rPr lang="zh-TW" altLang="en-US" dirty="0" smtClean="0"/>
              <a:t>事先下載到硬碟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B8848-FE1E-4230-9635-1EFEC760F47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867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論文摘要</a:t>
            </a:r>
            <a:r>
              <a:rPr lang="en-US" altLang="zh-TW" dirty="0" smtClean="0"/>
              <a:t>(</a:t>
            </a:r>
            <a:r>
              <a:rPr lang="zh-TW" altLang="en-US" dirty="0" smtClean="0"/>
              <a:t>英中對照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present a complete design pipeline that allows non-expert users to design and analyze masonry structures without any structural knowledge. </a:t>
            </a:r>
            <a:endParaRPr lang="en-US" altLang="zh-TW" dirty="0" smtClean="0"/>
          </a:p>
          <a:p>
            <a:r>
              <a:rPr lang="zh-TW" altLang="en-US" dirty="0" smtClean="0"/>
              <a:t>中文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We </a:t>
            </a:r>
            <a:r>
              <a:rPr lang="en-US" altLang="zh-TW" dirty="0"/>
              <a:t>optimize the force layouts both geometrically and topologically, finding a self-supported structure that is as close as possible to a given target surface. </a:t>
            </a:r>
            <a:endParaRPr lang="en-US" altLang="zh-TW" dirty="0" smtClean="0"/>
          </a:p>
          <a:p>
            <a:r>
              <a:rPr lang="zh-TW" altLang="en-US" dirty="0"/>
              <a:t>中文</a:t>
            </a:r>
            <a:r>
              <a:rPr lang="en-US" altLang="zh-TW" dirty="0" smtClean="0"/>
              <a:t>…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B8848-FE1E-4230-9635-1EFEC760F47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90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論文摘要</a:t>
            </a:r>
            <a:r>
              <a:rPr lang="en-US" altLang="zh-TW" dirty="0" smtClean="0"/>
              <a:t>(</a:t>
            </a:r>
            <a:r>
              <a:rPr lang="zh-TW" altLang="en-US" dirty="0" smtClean="0"/>
              <a:t>英中對照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continued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generated structures are tessellated into hexagonal blocks with a pattern that prevents sliding failure. </a:t>
            </a:r>
            <a:endParaRPr lang="en-US" altLang="zh-TW" dirty="0" smtClean="0"/>
          </a:p>
          <a:p>
            <a:r>
              <a:rPr lang="zh-TW" altLang="en-US" dirty="0"/>
              <a:t>中文</a:t>
            </a:r>
            <a:r>
              <a:rPr lang="en-US" altLang="zh-TW" dirty="0"/>
              <a:t>…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models can be used in physically plausible virtual environments or 3D printed and assembled without reinforcements.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B8848-FE1E-4230-9635-1EFEC760F479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2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無須把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的圖貼到</a:t>
            </a:r>
            <a:r>
              <a:rPr lang="en-US" altLang="zh-TW" dirty="0" err="1" smtClean="0"/>
              <a:t>ppt</a:t>
            </a:r>
            <a:endParaRPr lang="en-US" altLang="zh-TW" dirty="0" smtClean="0"/>
          </a:p>
          <a:p>
            <a:r>
              <a:rPr lang="zh-TW" altLang="en-US" dirty="0" smtClean="0"/>
              <a:t>只需要回到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從圖一瀏覽到最後一張圖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B8848-FE1E-4230-9635-1EFEC760F479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113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撰寫</a:t>
            </a:r>
            <a:r>
              <a:rPr lang="zh-TW" altLang="en-US" dirty="0" smtClean="0"/>
              <a:t>相關</a:t>
            </a:r>
            <a:r>
              <a:rPr lang="zh-TW" altLang="en-US" dirty="0"/>
              <a:t>文獻</a:t>
            </a:r>
            <a:r>
              <a:rPr lang="zh-TW" altLang="en-US" dirty="0">
                <a:solidFill>
                  <a:srgbClr val="FF0000"/>
                </a:solidFill>
              </a:rPr>
              <a:t>討論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B8848-FE1E-4230-9635-1EFEC760F479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553680" cy="495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0" y="3733800"/>
            <a:ext cx="427448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8" y="1752600"/>
            <a:ext cx="4265393" cy="18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19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回答下列問題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are motivations for this work? </a:t>
            </a:r>
            <a:r>
              <a:rPr lang="zh-TW" altLang="en-US" dirty="0" smtClean="0"/>
              <a:t>該論文解決的</a:t>
            </a:r>
            <a:r>
              <a:rPr lang="zh-TW" altLang="en-US" dirty="0" smtClean="0">
                <a:solidFill>
                  <a:srgbClr val="FF0000"/>
                </a:solidFill>
              </a:rPr>
              <a:t>問題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What is the proposed solution</a:t>
            </a:r>
            <a:r>
              <a:rPr lang="en-US" altLang="zh-TW" dirty="0" smtClean="0"/>
              <a:t>?</a:t>
            </a:r>
            <a:r>
              <a:rPr lang="zh-TW" altLang="en-US" dirty="0" smtClean="0"/>
              <a:t> 該</a:t>
            </a:r>
            <a:r>
              <a:rPr lang="zh-TW" altLang="en-US" dirty="0"/>
              <a:t>論文解決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方法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What is the evaluation of the proposed solution</a:t>
            </a:r>
            <a:r>
              <a:rPr lang="en-US" altLang="zh-TW" dirty="0" smtClean="0"/>
              <a:t>?</a:t>
            </a:r>
            <a:r>
              <a:rPr lang="zh-TW" altLang="en-US" dirty="0"/>
              <a:t>該</a:t>
            </a:r>
            <a:r>
              <a:rPr lang="zh-TW" altLang="en-US" dirty="0" smtClean="0"/>
              <a:t>論文</a:t>
            </a:r>
            <a:r>
              <a:rPr lang="zh-TW" altLang="en-US" dirty="0"/>
              <a:t>作者</a:t>
            </a:r>
            <a:r>
              <a:rPr lang="zh-TW" altLang="en-US" dirty="0">
                <a:solidFill>
                  <a:srgbClr val="FF0000"/>
                </a:solidFill>
              </a:rPr>
              <a:t>如何</a:t>
            </a:r>
            <a:r>
              <a:rPr lang="zh-TW" altLang="en-US" dirty="0" smtClean="0">
                <a:solidFill>
                  <a:srgbClr val="FF0000"/>
                </a:solidFill>
              </a:rPr>
              <a:t>評估其結果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問卷</a:t>
            </a:r>
            <a:r>
              <a:rPr lang="en-US" altLang="zh-TW" dirty="0" smtClean="0"/>
              <a:t>, </a:t>
            </a:r>
            <a:r>
              <a:rPr lang="zh-TW" altLang="en-US" dirty="0" smtClean="0"/>
              <a:t>量測時間數據</a:t>
            </a:r>
            <a:r>
              <a:rPr lang="en-US" altLang="zh-TW" dirty="0" smtClean="0"/>
              <a:t>, </a:t>
            </a:r>
            <a:r>
              <a:rPr lang="zh-TW" altLang="en-US" dirty="0" smtClean="0"/>
              <a:t>實驗</a:t>
            </a:r>
            <a:r>
              <a:rPr lang="en-US" altLang="zh-TW" dirty="0" smtClean="0"/>
              <a:t>…)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B8848-FE1E-4230-9635-1EFEC760F479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742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回答下列問題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alternative solutions exist? </a:t>
            </a:r>
            <a:r>
              <a:rPr lang="zh-TW" altLang="en-US" dirty="0">
                <a:solidFill>
                  <a:srgbClr val="FF0000"/>
                </a:solidFill>
              </a:rPr>
              <a:t>有</a:t>
            </a:r>
            <a:r>
              <a:rPr lang="zh-TW" altLang="en-US" dirty="0" smtClean="0">
                <a:solidFill>
                  <a:srgbClr val="FF0000"/>
                </a:solidFill>
              </a:rPr>
              <a:t>無其他解決方法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What </a:t>
            </a:r>
            <a:r>
              <a:rPr lang="en-US" altLang="zh-TW" dirty="0"/>
              <a:t>are the contributions? </a:t>
            </a:r>
            <a:r>
              <a:rPr lang="zh-TW" altLang="en-US" dirty="0" smtClean="0"/>
              <a:t>該論文的</a:t>
            </a:r>
            <a:r>
              <a:rPr lang="zh-TW" altLang="en-US" dirty="0" smtClean="0">
                <a:solidFill>
                  <a:srgbClr val="FF0000"/>
                </a:solidFill>
              </a:rPr>
              <a:t>貢獻</a:t>
            </a:r>
            <a:r>
              <a:rPr lang="zh-TW" altLang="en-US" dirty="0" smtClean="0"/>
              <a:t>為和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dirty="0"/>
              <a:t>What are future directions for this research? </a:t>
            </a:r>
            <a:r>
              <a:rPr lang="zh-TW" altLang="en-US" dirty="0" smtClean="0">
                <a:solidFill>
                  <a:srgbClr val="FF0000"/>
                </a:solidFill>
              </a:rPr>
              <a:t>未來研究方向</a:t>
            </a:r>
            <a:r>
              <a:rPr lang="zh-TW" altLang="en-US" dirty="0" smtClean="0"/>
              <a:t>可以為何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B8848-FE1E-4230-9635-1EFEC760F479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538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8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Palm:Applications:Microsoft Office 2004:Templates:Presentations:Designs:Profile</Template>
  <TotalTime>29151</TotalTime>
  <Words>288</Words>
  <Application>Microsoft Office PowerPoint</Application>
  <PresentationFormat>如螢幕大小 (4:3)</PresentationFormat>
  <Paragraphs>39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MS PGothic</vt:lpstr>
      <vt:lpstr>新細明體</vt:lpstr>
      <vt:lpstr>標楷體</vt:lpstr>
      <vt:lpstr>Arial</vt:lpstr>
      <vt:lpstr>Wingdings</vt:lpstr>
      <vt:lpstr>Profile</vt:lpstr>
      <vt:lpstr>報告者：○○○ (標楷體) 中報日期：2013年11月13日</vt:lpstr>
      <vt:lpstr>影片播放</vt:lpstr>
      <vt:lpstr>論文摘要(英中對照)</vt:lpstr>
      <vt:lpstr>論文摘要(英中對照) continued</vt:lpstr>
      <vt:lpstr>圖片</vt:lpstr>
      <vt:lpstr>撰寫相關文獻討論</vt:lpstr>
      <vt:lpstr>回答下列問題</vt:lpstr>
      <vt:lpstr>回答下列問題</vt:lpstr>
    </vt:vector>
  </TitlesOfParts>
  <Company>Calit2 Center of GRAVITY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</dc:title>
  <dc:creator>user</dc:creator>
  <cp:lastModifiedBy> </cp:lastModifiedBy>
  <cp:revision>1244</cp:revision>
  <dcterms:created xsi:type="dcterms:W3CDTF">2004-09-29T16:13:16Z</dcterms:created>
  <dcterms:modified xsi:type="dcterms:W3CDTF">2018-07-24T03:25:53Z</dcterms:modified>
</cp:coreProperties>
</file>