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9" r:id="rId3"/>
    <p:sldId id="280" r:id="rId4"/>
    <p:sldId id="288" r:id="rId5"/>
    <p:sldId id="281" r:id="rId6"/>
    <p:sldId id="282" r:id="rId7"/>
    <p:sldId id="283" r:id="rId8"/>
    <p:sldId id="286" r:id="rId9"/>
    <p:sldId id="287" r:id="rId10"/>
    <p:sldId id="266" r:id="rId11"/>
    <p:sldId id="278" r:id="rId12"/>
    <p:sldId id="276" r:id="rId13"/>
    <p:sldId id="277" r:id="rId14"/>
    <p:sldId id="258" r:id="rId15"/>
    <p:sldId id="260" r:id="rId16"/>
    <p:sldId id="275" r:id="rId17"/>
    <p:sldId id="261" r:id="rId18"/>
    <p:sldId id="274" r:id="rId19"/>
    <p:sldId id="262" r:id="rId20"/>
    <p:sldId id="273" r:id="rId21"/>
    <p:sldId id="263" r:id="rId22"/>
    <p:sldId id="264" r:id="rId23"/>
    <p:sldId id="270" r:id="rId24"/>
    <p:sldId id="267" r:id="rId25"/>
    <p:sldId id="271" r:id="rId26"/>
    <p:sldId id="268" r:id="rId27"/>
    <p:sldId id="272"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53116-D082-4C18-A13C-3C9A8F5A0D0C}"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E1B71-86B5-463C-B4C4-8F55E73DDE5E}" type="slidenum">
              <a:rPr lang="en-US" smtClean="0"/>
              <a:t>‹#›</a:t>
            </a:fld>
            <a:endParaRPr lang="en-US"/>
          </a:p>
        </p:txBody>
      </p:sp>
    </p:spTree>
    <p:extLst>
      <p:ext uri="{BB962C8B-B14F-4D97-AF65-F5344CB8AC3E}">
        <p14:creationId xmlns:p14="http://schemas.microsoft.com/office/powerpoint/2010/main" val="2476353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53116-D082-4C18-A13C-3C9A8F5A0D0C}"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E1B71-86B5-463C-B4C4-8F55E73DDE5E}" type="slidenum">
              <a:rPr lang="en-US" smtClean="0"/>
              <a:t>‹#›</a:t>
            </a:fld>
            <a:endParaRPr lang="en-US"/>
          </a:p>
        </p:txBody>
      </p:sp>
    </p:spTree>
    <p:extLst>
      <p:ext uri="{BB962C8B-B14F-4D97-AF65-F5344CB8AC3E}">
        <p14:creationId xmlns:p14="http://schemas.microsoft.com/office/powerpoint/2010/main" val="32944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53116-D082-4C18-A13C-3C9A8F5A0D0C}"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E1B71-86B5-463C-B4C4-8F55E73DDE5E}" type="slidenum">
              <a:rPr lang="en-US" smtClean="0"/>
              <a:t>‹#›</a:t>
            </a:fld>
            <a:endParaRPr lang="en-US"/>
          </a:p>
        </p:txBody>
      </p:sp>
    </p:spTree>
    <p:extLst>
      <p:ext uri="{BB962C8B-B14F-4D97-AF65-F5344CB8AC3E}">
        <p14:creationId xmlns:p14="http://schemas.microsoft.com/office/powerpoint/2010/main" val="128405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53116-D082-4C18-A13C-3C9A8F5A0D0C}"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E1B71-86B5-463C-B4C4-8F55E73DDE5E}" type="slidenum">
              <a:rPr lang="en-US" smtClean="0"/>
              <a:t>‹#›</a:t>
            </a:fld>
            <a:endParaRPr lang="en-US"/>
          </a:p>
        </p:txBody>
      </p:sp>
    </p:spTree>
    <p:extLst>
      <p:ext uri="{BB962C8B-B14F-4D97-AF65-F5344CB8AC3E}">
        <p14:creationId xmlns:p14="http://schemas.microsoft.com/office/powerpoint/2010/main" val="58281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253116-D082-4C18-A13C-3C9A8F5A0D0C}"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E1B71-86B5-463C-B4C4-8F55E73DDE5E}" type="slidenum">
              <a:rPr lang="en-US" smtClean="0"/>
              <a:t>‹#›</a:t>
            </a:fld>
            <a:endParaRPr lang="en-US"/>
          </a:p>
        </p:txBody>
      </p:sp>
    </p:spTree>
    <p:extLst>
      <p:ext uri="{BB962C8B-B14F-4D97-AF65-F5344CB8AC3E}">
        <p14:creationId xmlns:p14="http://schemas.microsoft.com/office/powerpoint/2010/main" val="235620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53116-D082-4C18-A13C-3C9A8F5A0D0C}"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E1B71-86B5-463C-B4C4-8F55E73DDE5E}" type="slidenum">
              <a:rPr lang="en-US" smtClean="0"/>
              <a:t>‹#›</a:t>
            </a:fld>
            <a:endParaRPr lang="en-US"/>
          </a:p>
        </p:txBody>
      </p:sp>
    </p:spTree>
    <p:extLst>
      <p:ext uri="{BB962C8B-B14F-4D97-AF65-F5344CB8AC3E}">
        <p14:creationId xmlns:p14="http://schemas.microsoft.com/office/powerpoint/2010/main" val="2443287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53116-D082-4C18-A13C-3C9A8F5A0D0C}" type="datetimeFigureOut">
              <a:rPr lang="en-US" smtClean="0"/>
              <a:t>3/24/2017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E1B71-86B5-463C-B4C4-8F55E73DDE5E}" type="slidenum">
              <a:rPr lang="en-US" smtClean="0"/>
              <a:t>‹#›</a:t>
            </a:fld>
            <a:endParaRPr lang="en-US"/>
          </a:p>
        </p:txBody>
      </p:sp>
    </p:spTree>
    <p:extLst>
      <p:ext uri="{BB962C8B-B14F-4D97-AF65-F5344CB8AC3E}">
        <p14:creationId xmlns:p14="http://schemas.microsoft.com/office/powerpoint/2010/main" val="85501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53116-D082-4C18-A13C-3C9A8F5A0D0C}" type="datetimeFigureOut">
              <a:rPr lang="en-US" smtClean="0"/>
              <a:t>3/24/2017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E1B71-86B5-463C-B4C4-8F55E73DDE5E}" type="slidenum">
              <a:rPr lang="en-US" smtClean="0"/>
              <a:t>‹#›</a:t>
            </a:fld>
            <a:endParaRPr lang="en-US"/>
          </a:p>
        </p:txBody>
      </p:sp>
    </p:spTree>
    <p:extLst>
      <p:ext uri="{BB962C8B-B14F-4D97-AF65-F5344CB8AC3E}">
        <p14:creationId xmlns:p14="http://schemas.microsoft.com/office/powerpoint/2010/main" val="3856547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53116-D082-4C18-A13C-3C9A8F5A0D0C}" type="datetimeFigureOut">
              <a:rPr lang="en-US" smtClean="0"/>
              <a:t>3/24/2017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E1B71-86B5-463C-B4C4-8F55E73DDE5E}" type="slidenum">
              <a:rPr lang="en-US" smtClean="0"/>
              <a:t>‹#›</a:t>
            </a:fld>
            <a:endParaRPr lang="en-US"/>
          </a:p>
        </p:txBody>
      </p:sp>
    </p:spTree>
    <p:extLst>
      <p:ext uri="{BB962C8B-B14F-4D97-AF65-F5344CB8AC3E}">
        <p14:creationId xmlns:p14="http://schemas.microsoft.com/office/powerpoint/2010/main" val="857207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253116-D082-4C18-A13C-3C9A8F5A0D0C}"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E1B71-86B5-463C-B4C4-8F55E73DDE5E}" type="slidenum">
              <a:rPr lang="en-US" smtClean="0"/>
              <a:t>‹#›</a:t>
            </a:fld>
            <a:endParaRPr lang="en-US"/>
          </a:p>
        </p:txBody>
      </p:sp>
    </p:spTree>
    <p:extLst>
      <p:ext uri="{BB962C8B-B14F-4D97-AF65-F5344CB8AC3E}">
        <p14:creationId xmlns:p14="http://schemas.microsoft.com/office/powerpoint/2010/main" val="107079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253116-D082-4C18-A13C-3C9A8F5A0D0C}"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E1B71-86B5-463C-B4C4-8F55E73DDE5E}" type="slidenum">
              <a:rPr lang="en-US" smtClean="0"/>
              <a:t>‹#›</a:t>
            </a:fld>
            <a:endParaRPr lang="en-US"/>
          </a:p>
        </p:txBody>
      </p:sp>
    </p:spTree>
    <p:extLst>
      <p:ext uri="{BB962C8B-B14F-4D97-AF65-F5344CB8AC3E}">
        <p14:creationId xmlns:p14="http://schemas.microsoft.com/office/powerpoint/2010/main" val="60168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53116-D082-4C18-A13C-3C9A8F5A0D0C}" type="datetimeFigureOut">
              <a:rPr lang="en-US" smtClean="0"/>
              <a:t>3/24/2017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E1B71-86B5-463C-B4C4-8F55E73DDE5E}" type="slidenum">
              <a:rPr lang="en-US" smtClean="0"/>
              <a:t>‹#›</a:t>
            </a:fld>
            <a:endParaRPr lang="en-US"/>
          </a:p>
        </p:txBody>
      </p:sp>
    </p:spTree>
    <p:extLst>
      <p:ext uri="{BB962C8B-B14F-4D97-AF65-F5344CB8AC3E}">
        <p14:creationId xmlns:p14="http://schemas.microsoft.com/office/powerpoint/2010/main" val="124077994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nydriek/ECES_T680_Benchmarking_Ensemble_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etaphyler.cbcb.umd.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MetaPhyler</a:t>
            </a:r>
            <a:r>
              <a:rPr lang="en-US" dirty="0"/>
              <a:t> and Ensemble Building for Metagenomic Classifiers</a:t>
            </a:r>
          </a:p>
        </p:txBody>
      </p:sp>
      <p:sp>
        <p:nvSpPr>
          <p:cNvPr id="3" name="Subtitle 2"/>
          <p:cNvSpPr>
            <a:spLocks noGrp="1"/>
          </p:cNvSpPr>
          <p:nvPr>
            <p:ph type="subTitle" idx="1"/>
          </p:nvPr>
        </p:nvSpPr>
        <p:spPr/>
        <p:txBody>
          <a:bodyPr/>
          <a:lstStyle/>
          <a:p>
            <a:r>
              <a:rPr lang="en-US" dirty="0"/>
              <a:t>Prepared By: Moon Kim and Nick </a:t>
            </a:r>
            <a:r>
              <a:rPr lang="en-US" dirty="0" err="1"/>
              <a:t>Falkowski</a:t>
            </a:r>
            <a:endParaRPr lang="en-US" dirty="0"/>
          </a:p>
        </p:txBody>
      </p:sp>
    </p:spTree>
    <p:extLst>
      <p:ext uri="{BB962C8B-B14F-4D97-AF65-F5344CB8AC3E}">
        <p14:creationId xmlns:p14="http://schemas.microsoft.com/office/powerpoint/2010/main" val="210621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MetaPhyler</a:t>
            </a:r>
            <a:r>
              <a:rPr lang="en-US" dirty="0"/>
              <a:t> </a:t>
            </a:r>
            <a:r>
              <a:rPr lang="en-US" dirty="0" err="1"/>
              <a:t>Algorithom</a:t>
            </a:r>
            <a:r>
              <a:rPr lang="en-US" dirty="0"/>
              <a:t> (Building Classifier)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734057"/>
              </a:xfrm>
            </p:spPr>
            <p:txBody>
              <a:bodyPr>
                <a:normAutofit fontScale="92500" lnSpcReduction="10000"/>
              </a:bodyPr>
              <a:lstStyle/>
              <a:p>
                <a:r>
                  <a:rPr lang="en-US" dirty="0"/>
                  <a:t>Simulate 60bp metagenomic reads from all reference marker genes</a:t>
                </a:r>
              </a:p>
              <a:p>
                <a:r>
                  <a:rPr lang="en-US" dirty="0"/>
                  <a:t>Map simulated reads against reference gene using BLASTX</a:t>
                </a:r>
              </a:p>
              <a:p>
                <a:r>
                  <a:rPr lang="en-US" dirty="0"/>
                  <a:t>Store BLASTX bit scores between gene and the simulated reads that are from the same order and find bit score cutoff that minimizes: </a:t>
                </a:r>
                <a14:m>
                  <m:oMath xmlns:m="http://schemas.openxmlformats.org/officeDocument/2006/math">
                    <m:nary>
                      <m:naryPr>
                        <m:chr m:val="∑"/>
                        <m:supHide m:val="on"/>
                        <m:ctrlPr>
                          <a:rPr lang="en-US" i="1" smtClean="0">
                            <a:latin typeface="Cambria Math" panose="02040503050406030204" pitchFamily="18" charset="0"/>
                          </a:rPr>
                        </m:ctrlPr>
                      </m:naryPr>
                      <m:sub>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m:rPr>
                            <m:brk m:alnAt="7"/>
                          </m:rP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𝑜𝑟𝑑𝑒𝑟</m:t>
                            </m:r>
                          </m:sub>
                        </m:sSub>
                      </m:sub>
                      <m:sup/>
                      <m:e>
                        <m:r>
                          <a:rPr lang="en-US" b="0" i="1" smtClean="0">
                            <a:latin typeface="Cambria Math" panose="02040503050406030204" pitchFamily="18" charset="0"/>
                          </a:rPr>
                          <m:t>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e>
                    </m:nary>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r>
                          <m:rPr>
                            <m:brk m:alnAt="7"/>
                          </m:rP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𝑒𝑙𝑠𝑒</m:t>
                            </m:r>
                          </m:sub>
                        </m:sSub>
                      </m:sub>
                      <m:sup/>
                      <m:e>
                        <m:r>
                          <a:rPr lang="en-US" i="1">
                            <a:latin typeface="Cambria Math" panose="02040503050406030204" pitchFamily="18" charset="0"/>
                          </a:rPr>
                          <m:t>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𝑗</m:t>
                            </m:r>
                          </m:sub>
                        </m:sSub>
                        <m:r>
                          <a:rPr lang="en-US" b="0" i="1"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𝑐𝑢𝑡</m:t>
                            </m:r>
                          </m:sub>
                        </m:sSub>
                        <m:r>
                          <a:rPr lang="en-US" i="1">
                            <a:latin typeface="Cambria Math" panose="02040503050406030204" pitchFamily="18" charset="0"/>
                          </a:rPr>
                          <m:t>)</m:t>
                        </m:r>
                      </m:e>
                    </m:nary>
                  </m:oMath>
                </a14:m>
                <a:endParaRPr lang="en-US" dirty="0"/>
              </a:p>
              <a:p>
                <a:r>
                  <a:rPr lang="en-US" dirty="0"/>
                  <a:t>Repeat for simulated reads of lengths 120bp, 180bp, up to the length of the gene in 60bp increments</a:t>
                </a:r>
              </a:p>
              <a:p>
                <a:r>
                  <a:rPr lang="en-US" dirty="0"/>
                  <a:t>Linear regression function to find cutoffs for arbitrary matching lengths: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𝑐𝑢𝑡</m:t>
                        </m:r>
                      </m:sub>
                      <m:sup>
                        <m:r>
                          <a:rPr lang="en-US" b="0" i="1" smtClean="0">
                            <a:latin typeface="Cambria Math" panose="02040503050406030204" pitchFamily="18" charset="0"/>
                          </a:rPr>
                          <m:t>𝐿</m:t>
                        </m:r>
                      </m:sup>
                    </m:sSub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𝑏𝐿</m:t>
                    </m:r>
                  </m:oMath>
                </a14:m>
                <a:r>
                  <a:rPr lang="en-US" dirty="0"/>
                  <a:t> (where L is sequence length,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𝑐𝑢𝑡</m:t>
                        </m:r>
                      </m:sub>
                      <m:sup>
                        <m:r>
                          <a:rPr lang="en-US" i="1">
                            <a:latin typeface="Cambria Math" panose="02040503050406030204" pitchFamily="18" charset="0"/>
                          </a:rPr>
                          <m:t>𝐿</m:t>
                        </m:r>
                      </m:sup>
                    </m:sSubSup>
                  </m:oMath>
                </a14:m>
                <a:r>
                  <a:rPr lang="en-US" dirty="0"/>
                  <a:t> is the bit cutoff score, and ‘a’ and ‘b’ are parameter estimates from the data</a:t>
                </a:r>
              </a:p>
              <a:p>
                <a:r>
                  <a:rPr lang="en-US" dirty="0"/>
                  <a:t>Repeat for all taxonomic levels</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734057"/>
              </a:xfrm>
              <a:blipFill>
                <a:blip r:embed="rId2"/>
                <a:stretch>
                  <a:fillRect l="-928" t="-2574" r="-1681"/>
                </a:stretch>
              </a:blipFill>
            </p:spPr>
            <p:txBody>
              <a:bodyPr/>
              <a:lstStyle/>
              <a:p>
                <a:r>
                  <a:rPr lang="en-US">
                    <a:noFill/>
                  </a:rPr>
                  <a:t> </a:t>
                </a:r>
              </a:p>
            </p:txBody>
          </p:sp>
        </mc:Fallback>
      </mc:AlternateContent>
    </p:spTree>
    <p:extLst>
      <p:ext uri="{BB962C8B-B14F-4D97-AF65-F5344CB8AC3E}">
        <p14:creationId xmlns:p14="http://schemas.microsoft.com/office/powerpoint/2010/main" val="82982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MetaPhyler</a:t>
            </a:r>
            <a:r>
              <a:rPr lang="en-US" dirty="0"/>
              <a:t> </a:t>
            </a:r>
            <a:r>
              <a:rPr lang="en-US" dirty="0" err="1"/>
              <a:t>Algorithom</a:t>
            </a:r>
            <a:r>
              <a:rPr lang="en-US" dirty="0"/>
              <a:t> (Building Classifier)</a:t>
            </a:r>
          </a:p>
        </p:txBody>
      </p:sp>
      <p:sp>
        <p:nvSpPr>
          <p:cNvPr id="3" name="Content Placeholder 2"/>
          <p:cNvSpPr>
            <a:spLocks noGrp="1"/>
          </p:cNvSpPr>
          <p:nvPr>
            <p:ph idx="1"/>
          </p:nvPr>
        </p:nvSpPr>
        <p:spPr>
          <a:xfrm>
            <a:off x="838200" y="1690688"/>
            <a:ext cx="10515600" cy="4734057"/>
          </a:xfrm>
        </p:spPr>
        <p:txBody>
          <a:bodyPr>
            <a:normAutofit/>
          </a:bodyPr>
          <a:lstStyle/>
          <a:p>
            <a:pPr marL="0" indent="0">
              <a:buNone/>
            </a:pPr>
            <a:r>
              <a:rPr lang="en-US" dirty="0"/>
              <a:t/>
            </a:r>
            <a:br>
              <a:rPr lang="en-US" dirty="0"/>
            </a:br>
            <a:endParaRPr lang="en-US" dirty="0"/>
          </a:p>
        </p:txBody>
      </p:sp>
      <p:pic>
        <p:nvPicPr>
          <p:cNvPr id="4100" name="Picture 4" descr="https://static-content.springer.com/image/art%3A10.1186%2F1471-2164-12-S2-S4/MediaObjects/12864_2011_Article_3478_Fig4_HTM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4206" y="1690688"/>
            <a:ext cx="3367536" cy="473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4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MetaPhyler</a:t>
            </a:r>
            <a:r>
              <a:rPr lang="en-US" dirty="0"/>
              <a:t> </a:t>
            </a:r>
            <a:r>
              <a:rPr lang="en-US" dirty="0" err="1"/>
              <a:t>Algorithom</a:t>
            </a:r>
            <a:r>
              <a:rPr lang="en-US" dirty="0"/>
              <a:t> (Classifying)</a:t>
            </a:r>
          </a:p>
        </p:txBody>
      </p:sp>
      <p:sp>
        <p:nvSpPr>
          <p:cNvPr id="3" name="Content Placeholder 2"/>
          <p:cNvSpPr>
            <a:spLocks noGrp="1"/>
          </p:cNvSpPr>
          <p:nvPr>
            <p:ph idx="1"/>
          </p:nvPr>
        </p:nvSpPr>
        <p:spPr/>
        <p:txBody>
          <a:bodyPr/>
          <a:lstStyle/>
          <a:p>
            <a:r>
              <a:rPr lang="en-US" dirty="0"/>
              <a:t>Classifies each sequence individually based on its best reference hit.</a:t>
            </a:r>
          </a:p>
          <a:p>
            <a:r>
              <a:rPr lang="en-US" dirty="0"/>
              <a:t>Classify query sequence at the genus level by calculating the bit score cutoff of gene using the pre-computed linear regression function</a:t>
            </a:r>
          </a:p>
          <a:p>
            <a:r>
              <a:rPr lang="en-US" dirty="0"/>
              <a:t>If the bit score is higher than the cutoff, transfer the genus label of reference gene to query sequence</a:t>
            </a:r>
          </a:p>
          <a:p>
            <a:r>
              <a:rPr lang="en-US" dirty="0"/>
              <a:t>Otherwise, try to classify query sequence at higher taxonomic levels (family, order, class and phylum) using level-specific classifiers built for the gene </a:t>
            </a:r>
            <a:br>
              <a:rPr lang="en-US" dirty="0"/>
            </a:br>
            <a:endParaRPr lang="en-US" dirty="0"/>
          </a:p>
        </p:txBody>
      </p:sp>
    </p:spTree>
    <p:extLst>
      <p:ext uri="{BB962C8B-B14F-4D97-AF65-F5344CB8AC3E}">
        <p14:creationId xmlns:p14="http://schemas.microsoft.com/office/powerpoint/2010/main" val="796898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MetaPhyler</a:t>
            </a:r>
            <a:r>
              <a:rPr lang="en-US" dirty="0"/>
              <a:t> </a:t>
            </a:r>
            <a:r>
              <a:rPr lang="en-US" dirty="0" err="1"/>
              <a:t>Algorithom</a:t>
            </a:r>
            <a:r>
              <a:rPr lang="en-US" dirty="0"/>
              <a:t> (Classifying)</a:t>
            </a:r>
          </a:p>
        </p:txBody>
      </p:sp>
      <p:sp>
        <p:nvSpPr>
          <p:cNvPr id="3" name="Content Placeholder 2"/>
          <p:cNvSpPr>
            <a:spLocks noGrp="1"/>
          </p:cNvSpPr>
          <p:nvPr>
            <p:ph idx="1"/>
          </p:nvPr>
        </p:nvSpPr>
        <p:spPr>
          <a:xfrm>
            <a:off x="2163921" y="3462241"/>
            <a:ext cx="7436277" cy="2851242"/>
          </a:xfrm>
        </p:spPr>
        <p:txBody>
          <a:bodyPr/>
          <a:lstStyle/>
          <a:p>
            <a:r>
              <a:rPr lang="en-US" dirty="0"/>
              <a:t/>
            </a:r>
            <a:br>
              <a:rPr lang="en-US" dirty="0"/>
            </a:br>
            <a:endParaRPr lang="en-US" dirty="0"/>
          </a:p>
        </p:txBody>
      </p:sp>
      <p:pic>
        <p:nvPicPr>
          <p:cNvPr id="3074" name="Picture 2" descr="https://static-content.springer.com/image/art%3A10.1186%2F1471-2164-12-S2-S4/MediaObjects/12864_2011_Article_3478_Fig5_HTM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859" y="1690688"/>
            <a:ext cx="7703983" cy="487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647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Building</a:t>
            </a:r>
          </a:p>
        </p:txBody>
      </p:sp>
      <p:sp>
        <p:nvSpPr>
          <p:cNvPr id="3" name="Content Placeholder 2"/>
          <p:cNvSpPr>
            <a:spLocks noGrp="1"/>
          </p:cNvSpPr>
          <p:nvPr>
            <p:ph idx="1"/>
          </p:nvPr>
        </p:nvSpPr>
        <p:spPr>
          <a:xfrm>
            <a:off x="838200" y="1825625"/>
            <a:ext cx="10515600" cy="4351338"/>
          </a:xfrm>
        </p:spPr>
        <p:txBody>
          <a:bodyPr/>
          <a:lstStyle/>
          <a:p>
            <a:r>
              <a:rPr lang="en-US" dirty="0"/>
              <a:t>OTU Tables from each of the data sets across each tool were provided. Information provided in the OTU tables were standardized, where taxonomic information, relative abundance, and raw reads were listed.</a:t>
            </a:r>
          </a:p>
          <a:p>
            <a:r>
              <a:rPr lang="en-US" dirty="0"/>
              <a:t>MATLAB scripts were written to compile the hundreds of OTU tables into a table data structure within MATLAB for ease of manipulation.</a:t>
            </a:r>
          </a:p>
          <a:p>
            <a:endParaRPr lang="en-US" dirty="0"/>
          </a:p>
        </p:txBody>
      </p:sp>
      <p:pic>
        <p:nvPicPr>
          <p:cNvPr id="1028" name="Picture 4" descr="https://lh3.googleusercontent.com/NLHj-X6dxyyVariTAFXWUaJH7PJuldTLwOlJeKeGvRg6PGrs69AvQv_xPpYOHk6j-rmJ9KZu4TNnQS-OXN03HTFy0Ifm9ozNeWvEkJpSLuTY11UYv94BO8_10WgU6Wf037M8wsx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365" y="4338638"/>
            <a:ext cx="59436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48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 Ranking Methodology</a:t>
            </a:r>
          </a:p>
        </p:txBody>
      </p:sp>
      <p:sp>
        <p:nvSpPr>
          <p:cNvPr id="3" name="Content Placeholder 2"/>
          <p:cNvSpPr>
            <a:spLocks noGrp="1"/>
          </p:cNvSpPr>
          <p:nvPr>
            <p:ph idx="1"/>
          </p:nvPr>
        </p:nvSpPr>
        <p:spPr/>
        <p:txBody>
          <a:bodyPr/>
          <a:lstStyle/>
          <a:p>
            <a:r>
              <a:rPr lang="en-US" dirty="0"/>
              <a:t>Ranked tools on a false positive metric</a:t>
            </a:r>
          </a:p>
          <a:p>
            <a:pPr lvl="1"/>
            <a:r>
              <a:rPr lang="en-US" dirty="0"/>
              <a:t>False Positives were considered as those taxa which showed up in the tools OTU table which were not in the Truth table</a:t>
            </a:r>
          </a:p>
          <a:p>
            <a:r>
              <a:rPr lang="en-US" dirty="0"/>
              <a:t>Total number of false positives were counted across an entire taxonomic level (for all dataset) across each tool.</a:t>
            </a:r>
          </a:p>
          <a:p>
            <a:pPr lvl="1"/>
            <a:r>
              <a:rPr lang="en-US" dirty="0"/>
              <a:t>Raw count method seemed biased against certain tools</a:t>
            </a:r>
          </a:p>
        </p:txBody>
      </p:sp>
    </p:spTree>
    <p:extLst>
      <p:ext uri="{BB962C8B-B14F-4D97-AF65-F5344CB8AC3E}">
        <p14:creationId xmlns:p14="http://schemas.microsoft.com/office/powerpoint/2010/main" val="2076040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 Ranking Methodology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333" y="2001294"/>
            <a:ext cx="5333333" cy="4000000"/>
          </a:xfrm>
        </p:spPr>
      </p:pic>
    </p:spTree>
    <p:extLst>
      <p:ext uri="{BB962C8B-B14F-4D97-AF65-F5344CB8AC3E}">
        <p14:creationId xmlns:p14="http://schemas.microsoft.com/office/powerpoint/2010/main" val="2258795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 Ranking Methodology</a:t>
            </a:r>
          </a:p>
        </p:txBody>
      </p:sp>
      <p:sp>
        <p:nvSpPr>
          <p:cNvPr id="3" name="Content Placeholder 2"/>
          <p:cNvSpPr>
            <a:spLocks noGrp="1"/>
          </p:cNvSpPr>
          <p:nvPr>
            <p:ph idx="1"/>
          </p:nvPr>
        </p:nvSpPr>
        <p:spPr>
          <a:xfrm>
            <a:off x="838200" y="1825625"/>
            <a:ext cx="10515600" cy="4351338"/>
          </a:xfrm>
        </p:spPr>
        <p:txBody>
          <a:bodyPr/>
          <a:lstStyle/>
          <a:p>
            <a:r>
              <a:rPr lang="en-US" dirty="0"/>
              <a:t>A threshold was set at the false positive’s relative abundance. </a:t>
            </a:r>
          </a:p>
          <a:p>
            <a:pPr lvl="1"/>
            <a:r>
              <a:rPr lang="en-US" dirty="0"/>
              <a:t>Simulated across 1000 steps</a:t>
            </a:r>
          </a:p>
          <a:p>
            <a:pPr lvl="1"/>
            <a:r>
              <a:rPr lang="en-US" dirty="0"/>
              <a:t>Found relative abundance above 0.95% to be a good threshold level</a:t>
            </a:r>
          </a:p>
          <a:p>
            <a:pPr lvl="1"/>
            <a:r>
              <a:rPr lang="en-US" dirty="0"/>
              <a:t>False positives below threshold were counted as a tenth of a False positive</a:t>
            </a:r>
          </a:p>
        </p:txBody>
      </p:sp>
      <p:pic>
        <p:nvPicPr>
          <p:cNvPr id="1028" name="Picture 4" descr="https://lh4.googleusercontent.com/HhHM7e1WwraxnemMbyOIAwaKISv7oDsBYBJB8WueeZ1UMuVmKLQl6bEbC6uZ6NOegpfvjfRv89sDcQdsKiwbrRv6Wetljud7TE3P3tAF5q2DcOz5kuIkzHp9b_tHX9IuQhkK7N-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112" y="3518614"/>
            <a:ext cx="4229100"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285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 Ranking Methodology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333" y="2001294"/>
            <a:ext cx="5333333" cy="4000000"/>
          </a:xfrm>
        </p:spPr>
      </p:pic>
    </p:spTree>
    <p:extLst>
      <p:ext uri="{BB962C8B-B14F-4D97-AF65-F5344CB8AC3E}">
        <p14:creationId xmlns:p14="http://schemas.microsoft.com/office/powerpoint/2010/main" val="1598001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 Ranking Methodology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Threshold method also seemed biased towards tools which under reported taxa in a given sample.</a:t>
                </a:r>
              </a:p>
              <a:p>
                <a:r>
                  <a:rPr lang="en-US" dirty="0"/>
                  <a:t>Wanted to reward classifiers for having the correct output</a:t>
                </a:r>
              </a:p>
              <a:p>
                <a:r>
                  <a:rPr lang="en-US" dirty="0"/>
                  <a:t>Used Precision metric: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𝑡𝑝</m:t>
                        </m:r>
                      </m:num>
                      <m:den>
                        <m:r>
                          <a:rPr lang="en-US" i="1">
                            <a:latin typeface="Cambria Math" panose="02040503050406030204" pitchFamily="18" charset="0"/>
                          </a:rPr>
                          <m:t>𝑡𝑝</m:t>
                        </m:r>
                        <m:r>
                          <a:rPr lang="en-US" i="1">
                            <a:latin typeface="Cambria Math" panose="02040503050406030204" pitchFamily="18" charset="0"/>
                          </a:rPr>
                          <m:t>+</m:t>
                        </m:r>
                        <m:r>
                          <a:rPr lang="en-US" i="1">
                            <a:latin typeface="Cambria Math" panose="02040503050406030204" pitchFamily="18" charset="0"/>
                          </a:rPr>
                          <m:t>𝑓𝑛</m:t>
                        </m:r>
                      </m:den>
                    </m:f>
                  </m:oMath>
                </a14:m>
                <a:endParaRPr lang="en-US" dirty="0"/>
              </a:p>
              <a:p>
                <a:pPr lvl="1"/>
                <a:r>
                  <a:rPr lang="en-US" dirty="0"/>
                  <a:t>True positives were those taxa that were in the tools OTU table and Truth table.</a:t>
                </a:r>
              </a:p>
              <a:p>
                <a:pPr lvl="1"/>
                <a:r>
                  <a:rPr lang="en-US" dirty="0"/>
                  <a:t>Used False negative from previous method</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07950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MetaPhyler</a:t>
            </a:r>
            <a:r>
              <a:rPr lang="en-US" dirty="0"/>
              <a:t> Summary</a:t>
            </a:r>
          </a:p>
        </p:txBody>
      </p:sp>
      <p:sp>
        <p:nvSpPr>
          <p:cNvPr id="3" name="Content Placeholder 2"/>
          <p:cNvSpPr>
            <a:spLocks noGrp="1"/>
          </p:cNvSpPr>
          <p:nvPr>
            <p:ph idx="1"/>
          </p:nvPr>
        </p:nvSpPr>
        <p:spPr/>
        <p:txBody>
          <a:bodyPr/>
          <a:lstStyle/>
          <a:p>
            <a:r>
              <a:rPr lang="en-US" dirty="0"/>
              <a:t>Taxonomic classifier for metagenomic DNA or protein sequences</a:t>
            </a:r>
          </a:p>
          <a:p>
            <a:pPr lvl="1"/>
            <a:r>
              <a:rPr lang="en-US" dirty="0"/>
              <a:t>Based on BLAST</a:t>
            </a:r>
          </a:p>
          <a:p>
            <a:pPr lvl="1"/>
            <a:r>
              <a:rPr lang="en-US" dirty="0"/>
              <a:t>Dynamic classifier parameters (learned from reference database)</a:t>
            </a:r>
          </a:p>
          <a:p>
            <a:r>
              <a:rPr lang="en-US" dirty="0"/>
              <a:t>Can train itself when given a set of reference sequences/taxa labels</a:t>
            </a:r>
          </a:p>
          <a:p>
            <a:r>
              <a:rPr lang="en-US" dirty="0"/>
              <a:t>Default database comes pre-trained on 31 phylogenetic marker genes</a:t>
            </a:r>
          </a:p>
          <a:p>
            <a:pPr lvl="1"/>
            <a:r>
              <a:rPr lang="en-US" dirty="0"/>
              <a:t>All complete genomes</a:t>
            </a:r>
          </a:p>
          <a:p>
            <a:pPr lvl="1"/>
            <a:r>
              <a:rPr lang="en-US" dirty="0"/>
              <a:t>Several draft genomes</a:t>
            </a:r>
          </a:p>
          <a:p>
            <a:pPr lvl="1"/>
            <a:r>
              <a:rPr lang="en-US" dirty="0"/>
              <a:t>NCBI ‘</a:t>
            </a:r>
            <a:r>
              <a:rPr lang="en-US" dirty="0" err="1"/>
              <a:t>nr</a:t>
            </a:r>
            <a:r>
              <a:rPr lang="en-US" dirty="0"/>
              <a:t>’ database</a:t>
            </a:r>
          </a:p>
        </p:txBody>
      </p:sp>
    </p:spTree>
    <p:extLst>
      <p:ext uri="{BB962C8B-B14F-4D97-AF65-F5344CB8AC3E}">
        <p14:creationId xmlns:p14="http://schemas.microsoft.com/office/powerpoint/2010/main" val="3837994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 Ranking Methodology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333" y="2001294"/>
            <a:ext cx="5333333" cy="4000000"/>
          </a:xfrm>
        </p:spPr>
      </p:pic>
    </p:spTree>
    <p:extLst>
      <p:ext uri="{BB962C8B-B14F-4D97-AF65-F5344CB8AC3E}">
        <p14:creationId xmlns:p14="http://schemas.microsoft.com/office/powerpoint/2010/main" val="3993561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of Classifiers</a:t>
            </a:r>
          </a:p>
        </p:txBody>
      </p:sp>
      <p:sp>
        <p:nvSpPr>
          <p:cNvPr id="3" name="Content Placeholder 2"/>
          <p:cNvSpPr>
            <a:spLocks noGrp="1"/>
          </p:cNvSpPr>
          <p:nvPr>
            <p:ph idx="1"/>
          </p:nvPr>
        </p:nvSpPr>
        <p:spPr>
          <a:xfrm>
            <a:off x="838200" y="1825625"/>
            <a:ext cx="10515600" cy="4351338"/>
          </a:xfrm>
        </p:spPr>
        <p:txBody>
          <a:bodyPr/>
          <a:lstStyle/>
          <a:p>
            <a:r>
              <a:rPr lang="en-US" dirty="0"/>
              <a:t>Combination of classifiers to improve performance over an individual classifier</a:t>
            </a:r>
          </a:p>
          <a:p>
            <a:r>
              <a:rPr lang="en-US" dirty="0"/>
              <a:t>Tools were intersected to build the ensemble</a:t>
            </a:r>
          </a:p>
        </p:txBody>
      </p:sp>
      <p:pic>
        <p:nvPicPr>
          <p:cNvPr id="2054" name="Picture 6" descr="Image result for intersection discrete math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7170" y="3085620"/>
            <a:ext cx="4328595" cy="309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81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 of Top N Classifiers</a:t>
            </a:r>
          </a:p>
        </p:txBody>
      </p:sp>
      <p:sp>
        <p:nvSpPr>
          <p:cNvPr id="3" name="Content Placeholder 2"/>
          <p:cNvSpPr>
            <a:spLocks noGrp="1"/>
          </p:cNvSpPr>
          <p:nvPr>
            <p:ph idx="1"/>
          </p:nvPr>
        </p:nvSpPr>
        <p:spPr/>
        <p:txBody>
          <a:bodyPr/>
          <a:lstStyle/>
          <a:p>
            <a:r>
              <a:rPr lang="en-US" dirty="0"/>
              <a:t>All agreements between the top ranking classifiers was considered the output.</a:t>
            </a:r>
          </a:p>
          <a:p>
            <a:r>
              <a:rPr lang="en-US" dirty="0"/>
              <a:t>Great at removing false positives.</a:t>
            </a:r>
          </a:p>
          <a:p>
            <a:r>
              <a:rPr lang="en-US" dirty="0"/>
              <a:t>Poor performance, as many of the taxa found in the truth were no longer found at the output of the classifier.</a:t>
            </a:r>
          </a:p>
        </p:txBody>
      </p:sp>
    </p:spTree>
    <p:extLst>
      <p:ext uri="{BB962C8B-B14F-4D97-AF65-F5344CB8AC3E}">
        <p14:creationId xmlns:p14="http://schemas.microsoft.com/office/powerpoint/2010/main" val="781245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 of Top 3 Classifiers</a:t>
            </a:r>
          </a:p>
        </p:txBody>
      </p:sp>
      <p:pic>
        <p:nvPicPr>
          <p:cNvPr id="4" name="Content Placeholder 3"/>
          <p:cNvPicPr>
            <a:picLocks noGrp="1" noChangeAspect="1"/>
          </p:cNvPicPr>
          <p:nvPr>
            <p:ph idx="1"/>
          </p:nvPr>
        </p:nvPicPr>
        <p:blipFill>
          <a:blip r:embed="rId2"/>
          <a:stretch>
            <a:fillRect/>
          </a:stretch>
        </p:blipFill>
        <p:spPr>
          <a:xfrm>
            <a:off x="1456764" y="1488981"/>
            <a:ext cx="4365812" cy="4993485"/>
          </a:xfrm>
          <a:prstGeom prst="rect">
            <a:avLst/>
          </a:prstGeom>
        </p:spPr>
      </p:pic>
      <p:pic>
        <p:nvPicPr>
          <p:cNvPr id="5" name="Picture 4"/>
          <p:cNvPicPr>
            <a:picLocks noChangeAspect="1"/>
          </p:cNvPicPr>
          <p:nvPr/>
        </p:nvPicPr>
        <p:blipFill>
          <a:blip r:embed="rId3"/>
          <a:stretch>
            <a:fillRect/>
          </a:stretch>
        </p:blipFill>
        <p:spPr>
          <a:xfrm>
            <a:off x="6225586" y="1488981"/>
            <a:ext cx="4316907" cy="4973523"/>
          </a:xfrm>
          <a:prstGeom prst="rect">
            <a:avLst/>
          </a:prstGeom>
        </p:spPr>
      </p:pic>
    </p:spTree>
    <p:extLst>
      <p:ext uri="{BB962C8B-B14F-4D97-AF65-F5344CB8AC3E}">
        <p14:creationId xmlns:p14="http://schemas.microsoft.com/office/powerpoint/2010/main" val="293265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Majority Voting</a:t>
            </a:r>
          </a:p>
        </p:txBody>
      </p:sp>
      <p:sp>
        <p:nvSpPr>
          <p:cNvPr id="3" name="Content Placeholder 2"/>
          <p:cNvSpPr>
            <a:spLocks noGrp="1"/>
          </p:cNvSpPr>
          <p:nvPr>
            <p:ph idx="1"/>
          </p:nvPr>
        </p:nvSpPr>
        <p:spPr/>
        <p:txBody>
          <a:bodyPr/>
          <a:lstStyle/>
          <a:p>
            <a:r>
              <a:rPr lang="en-US" dirty="0"/>
              <a:t>Top 5 classifiers considered</a:t>
            </a:r>
          </a:p>
          <a:p>
            <a:r>
              <a:rPr lang="en-US" dirty="0"/>
              <a:t>Agreements of 3 or greater were considered the output</a:t>
            </a:r>
          </a:p>
        </p:txBody>
      </p:sp>
      <p:pic>
        <p:nvPicPr>
          <p:cNvPr id="2050" name="Picture 2" descr="Image result for majority vo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051" y="3071813"/>
            <a:ext cx="72390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639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Majority Voting</a:t>
            </a:r>
          </a:p>
        </p:txBody>
      </p:sp>
      <p:pic>
        <p:nvPicPr>
          <p:cNvPr id="5" name="Content Placeholder 4"/>
          <p:cNvPicPr>
            <a:picLocks noGrp="1" noChangeAspect="1"/>
          </p:cNvPicPr>
          <p:nvPr>
            <p:ph idx="1"/>
          </p:nvPr>
        </p:nvPicPr>
        <p:blipFill>
          <a:blip r:embed="rId2"/>
          <a:stretch>
            <a:fillRect/>
          </a:stretch>
        </p:blipFill>
        <p:spPr>
          <a:xfrm>
            <a:off x="1170682" y="1367958"/>
            <a:ext cx="4671590" cy="5114025"/>
          </a:xfrm>
          <a:prstGeom prst="rect">
            <a:avLst/>
          </a:prstGeom>
        </p:spPr>
      </p:pic>
      <p:pic>
        <p:nvPicPr>
          <p:cNvPr id="6" name="Picture 5"/>
          <p:cNvPicPr>
            <a:picLocks noChangeAspect="1"/>
          </p:cNvPicPr>
          <p:nvPr/>
        </p:nvPicPr>
        <p:blipFill>
          <a:blip r:embed="rId3"/>
          <a:stretch>
            <a:fillRect/>
          </a:stretch>
        </p:blipFill>
        <p:spPr>
          <a:xfrm>
            <a:off x="6209825" y="1367959"/>
            <a:ext cx="4776422" cy="5112063"/>
          </a:xfrm>
          <a:prstGeom prst="rect">
            <a:avLst/>
          </a:prstGeom>
        </p:spPr>
      </p:pic>
    </p:spTree>
    <p:extLst>
      <p:ext uri="{BB962C8B-B14F-4D97-AF65-F5344CB8AC3E}">
        <p14:creationId xmlns:p14="http://schemas.microsoft.com/office/powerpoint/2010/main" val="3453238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Majority Voting</a:t>
            </a:r>
          </a:p>
        </p:txBody>
      </p:sp>
      <p:sp>
        <p:nvSpPr>
          <p:cNvPr id="3" name="Content Placeholder 2"/>
          <p:cNvSpPr>
            <a:spLocks noGrp="1"/>
          </p:cNvSpPr>
          <p:nvPr>
            <p:ph idx="1"/>
          </p:nvPr>
        </p:nvSpPr>
        <p:spPr/>
        <p:txBody>
          <a:bodyPr/>
          <a:lstStyle/>
          <a:p>
            <a:r>
              <a:rPr lang="en-US" dirty="0"/>
              <a:t>Original rankings considered</a:t>
            </a:r>
          </a:p>
          <a:p>
            <a:r>
              <a:rPr lang="en-US" dirty="0"/>
              <a:t>Top ranking tool has 5x the influence of the 5</a:t>
            </a:r>
            <a:r>
              <a:rPr lang="en-US" baseline="30000" dirty="0"/>
              <a:t>th</a:t>
            </a:r>
            <a:r>
              <a:rPr lang="en-US" dirty="0"/>
              <a:t> ranking tool. </a:t>
            </a:r>
          </a:p>
          <a:p>
            <a:pPr lvl="1"/>
            <a:r>
              <a:rPr lang="en-US" dirty="0"/>
              <a:t>Weights decrease linearly</a:t>
            </a:r>
          </a:p>
          <a:p>
            <a:r>
              <a:rPr lang="en-US" dirty="0"/>
              <a:t>Scores greater than 8 were considered the output</a:t>
            </a:r>
          </a:p>
        </p:txBody>
      </p:sp>
    </p:spTree>
    <p:extLst>
      <p:ext uri="{BB962C8B-B14F-4D97-AF65-F5344CB8AC3E}">
        <p14:creationId xmlns:p14="http://schemas.microsoft.com/office/powerpoint/2010/main" val="157739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Majority Voting</a:t>
            </a:r>
          </a:p>
        </p:txBody>
      </p:sp>
      <p:pic>
        <p:nvPicPr>
          <p:cNvPr id="4" name="Content Placeholder 3"/>
          <p:cNvPicPr>
            <a:picLocks noGrp="1" noChangeAspect="1"/>
          </p:cNvPicPr>
          <p:nvPr>
            <p:ph idx="1"/>
          </p:nvPr>
        </p:nvPicPr>
        <p:blipFill>
          <a:blip r:embed="rId2"/>
          <a:stretch>
            <a:fillRect/>
          </a:stretch>
        </p:blipFill>
        <p:spPr>
          <a:xfrm>
            <a:off x="1332148" y="1408300"/>
            <a:ext cx="4628575" cy="4990978"/>
          </a:xfrm>
          <a:prstGeom prst="rect">
            <a:avLst/>
          </a:prstGeom>
        </p:spPr>
      </p:pic>
      <p:pic>
        <p:nvPicPr>
          <p:cNvPr id="5" name="Picture 4"/>
          <p:cNvPicPr>
            <a:picLocks noChangeAspect="1"/>
          </p:cNvPicPr>
          <p:nvPr/>
        </p:nvPicPr>
        <p:blipFill>
          <a:blip r:embed="rId3"/>
          <a:stretch>
            <a:fillRect/>
          </a:stretch>
        </p:blipFill>
        <p:spPr>
          <a:xfrm>
            <a:off x="6096000" y="1408299"/>
            <a:ext cx="4675094" cy="4990979"/>
          </a:xfrm>
          <a:prstGeom prst="rect">
            <a:avLst/>
          </a:prstGeom>
        </p:spPr>
      </p:pic>
    </p:spTree>
    <p:extLst>
      <p:ext uri="{BB962C8B-B14F-4D97-AF65-F5344CB8AC3E}">
        <p14:creationId xmlns:p14="http://schemas.microsoft.com/office/powerpoint/2010/main" val="2096859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Taxa IDs</a:t>
            </a:r>
          </a:p>
        </p:txBody>
      </p:sp>
      <p:sp>
        <p:nvSpPr>
          <p:cNvPr id="6" name="Content Placeholder 5"/>
          <p:cNvSpPr>
            <a:spLocks noGrp="1"/>
          </p:cNvSpPr>
          <p:nvPr>
            <p:ph idx="1"/>
          </p:nvPr>
        </p:nvSpPr>
        <p:spPr/>
        <p:txBody>
          <a:bodyPr/>
          <a:lstStyle/>
          <a:p>
            <a:r>
              <a:rPr lang="en-US" dirty="0"/>
              <a:t>Found 1051 trustworthy taxa IDs across the genus and species level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8180" y="2350550"/>
            <a:ext cx="5115639" cy="4153480"/>
          </a:xfrm>
          <a:prstGeom prst="rect">
            <a:avLst/>
          </a:prstGeom>
        </p:spPr>
      </p:pic>
    </p:spTree>
    <p:extLst>
      <p:ext uri="{BB962C8B-B14F-4D97-AF65-F5344CB8AC3E}">
        <p14:creationId xmlns:p14="http://schemas.microsoft.com/office/powerpoint/2010/main" val="1730901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Repository</a:t>
            </a:r>
          </a:p>
        </p:txBody>
      </p:sp>
      <p:sp>
        <p:nvSpPr>
          <p:cNvPr id="3" name="Content Placeholder 2"/>
          <p:cNvSpPr>
            <a:spLocks noGrp="1"/>
          </p:cNvSpPr>
          <p:nvPr>
            <p:ph idx="1"/>
          </p:nvPr>
        </p:nvSpPr>
        <p:spPr/>
        <p:txBody>
          <a:bodyPr>
            <a:normAutofit/>
          </a:bodyPr>
          <a:lstStyle/>
          <a:p>
            <a:endParaRPr lang="en-US" sz="2400" dirty="0">
              <a:hlinkClick r:id="rId2"/>
            </a:endParaRPr>
          </a:p>
          <a:p>
            <a:r>
              <a:rPr lang="en-US" sz="2400">
                <a:hlinkClick r:id="rId2"/>
              </a:rPr>
              <a:t>https://github.com/t680metaphylerbenchmark/T680_Benchmark_Ensemble_Project</a:t>
            </a:r>
            <a:endParaRPr lang="en-US" sz="2400" dirty="0">
              <a:hlinkClick r:id="rId2"/>
            </a:endParaRPr>
          </a:p>
        </p:txBody>
      </p:sp>
    </p:spTree>
    <p:extLst>
      <p:ext uri="{BB962C8B-B14F-4D97-AF65-F5344CB8AC3E}">
        <p14:creationId xmlns:p14="http://schemas.microsoft.com/office/powerpoint/2010/main" val="76317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MetaPhyler</a:t>
            </a:r>
            <a:r>
              <a:rPr lang="en-US" dirty="0"/>
              <a:t> Advantages</a:t>
            </a:r>
          </a:p>
        </p:txBody>
      </p:sp>
      <p:sp>
        <p:nvSpPr>
          <p:cNvPr id="3" name="Content Placeholder 2"/>
          <p:cNvSpPr>
            <a:spLocks noGrp="1"/>
          </p:cNvSpPr>
          <p:nvPr>
            <p:ph idx="1"/>
          </p:nvPr>
        </p:nvSpPr>
        <p:spPr/>
        <p:txBody>
          <a:bodyPr>
            <a:normAutofit fontScale="92500" lnSpcReduction="10000"/>
          </a:bodyPr>
          <a:lstStyle/>
          <a:p>
            <a:r>
              <a:rPr lang="en-US" dirty="0"/>
              <a:t>Can identify individual bacterial genomes and proteins with:</a:t>
            </a:r>
          </a:p>
          <a:p>
            <a:pPr lvl="1"/>
            <a:r>
              <a:rPr lang="en-US" dirty="0"/>
              <a:t>Different evolutionary rates</a:t>
            </a:r>
          </a:p>
          <a:p>
            <a:pPr lvl="1"/>
            <a:r>
              <a:rPr lang="en-US" dirty="0"/>
              <a:t>Metagenomic read gene fragments of different lengths</a:t>
            </a:r>
          </a:p>
          <a:p>
            <a:r>
              <a:rPr lang="en-US" dirty="0"/>
              <a:t>Tunes the taxonomic classifier based on:</a:t>
            </a:r>
          </a:p>
          <a:p>
            <a:pPr lvl="1"/>
            <a:r>
              <a:rPr lang="en-US" dirty="0"/>
              <a:t>Length of each HSP (high scoring segment pairs in BLAST)</a:t>
            </a:r>
          </a:p>
          <a:p>
            <a:pPr lvl="1"/>
            <a:r>
              <a:rPr lang="en-US" dirty="0"/>
              <a:t>Reference gene</a:t>
            </a:r>
          </a:p>
          <a:p>
            <a:pPr lvl="1"/>
            <a:r>
              <a:rPr lang="en-US" dirty="0"/>
              <a:t>Taxonomic level</a:t>
            </a:r>
          </a:p>
          <a:p>
            <a:r>
              <a:rPr lang="en-US" dirty="0"/>
              <a:t>Has the ability to identify novel organisms or taxa</a:t>
            </a:r>
          </a:p>
          <a:p>
            <a:r>
              <a:rPr lang="en-US" dirty="0"/>
              <a:t>Demonstrated to outperform similar tools (CARMA, Megan, and </a:t>
            </a:r>
            <a:r>
              <a:rPr lang="en-US" dirty="0" err="1"/>
              <a:t>PhymmBL</a:t>
            </a:r>
            <a:r>
              <a:rPr lang="en-US" dirty="0"/>
              <a:t>)</a:t>
            </a:r>
          </a:p>
          <a:p>
            <a:pPr lvl="1"/>
            <a:r>
              <a:rPr lang="en-US" dirty="0"/>
              <a:t>Faster because of BLAST approach vs phylogenetic trees and the reference database is much smaller then NCBI ‘</a:t>
            </a:r>
            <a:r>
              <a:rPr lang="en-US" dirty="0" err="1"/>
              <a:t>nr</a:t>
            </a:r>
            <a:r>
              <a:rPr lang="en-US" dirty="0"/>
              <a:t>’</a:t>
            </a:r>
          </a:p>
        </p:txBody>
      </p:sp>
    </p:spTree>
    <p:extLst>
      <p:ext uri="{BB962C8B-B14F-4D97-AF65-F5344CB8AC3E}">
        <p14:creationId xmlns:p14="http://schemas.microsoft.com/office/powerpoint/2010/main" val="3281866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MetaPhyler</a:t>
            </a:r>
            <a:r>
              <a:rPr lang="en-US" dirty="0"/>
              <a:t> Pipeline</a:t>
            </a: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593" y="2809828"/>
            <a:ext cx="9711793" cy="1358760"/>
          </a:xfrm>
        </p:spPr>
      </p:pic>
    </p:spTree>
    <p:extLst>
      <p:ext uri="{BB962C8B-B14F-4D97-AF65-F5344CB8AC3E}">
        <p14:creationId xmlns:p14="http://schemas.microsoft.com/office/powerpoint/2010/main" val="1591219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MetaPhyler</a:t>
            </a:r>
            <a:r>
              <a:rPr lang="en-US" dirty="0"/>
              <a:t> Installation</a:t>
            </a:r>
          </a:p>
        </p:txBody>
      </p:sp>
      <p:sp>
        <p:nvSpPr>
          <p:cNvPr id="3" name="Content Placeholder 2"/>
          <p:cNvSpPr>
            <a:spLocks noGrp="1"/>
          </p:cNvSpPr>
          <p:nvPr>
            <p:ph idx="1"/>
          </p:nvPr>
        </p:nvSpPr>
        <p:spPr/>
        <p:txBody>
          <a:bodyPr/>
          <a:lstStyle/>
          <a:p>
            <a:pPr marL="0" indent="0">
              <a:buNone/>
            </a:pPr>
            <a:r>
              <a:rPr lang="en-US" dirty="0"/>
              <a:t>Requirements: g++; Perl; NCBI BLAST; *(and Blast+)</a:t>
            </a:r>
          </a:p>
          <a:p>
            <a:pPr marL="0" indent="0">
              <a:buNone/>
            </a:pPr>
            <a:endParaRPr lang="en-US" dirty="0"/>
          </a:p>
          <a:p>
            <a:pPr marL="514350" indent="-514350">
              <a:buFont typeface="+mj-lt"/>
              <a:buAutoNum type="arabicPeriod"/>
            </a:pPr>
            <a:r>
              <a:rPr lang="en-US" dirty="0"/>
              <a:t>Download latest version from </a:t>
            </a:r>
            <a:r>
              <a:rPr lang="en-US" dirty="0">
                <a:hlinkClick r:id="rId2"/>
              </a:rPr>
              <a:t>http://metaphyler.cbcb.umd.edu/</a:t>
            </a:r>
            <a:endParaRPr lang="en-US" dirty="0"/>
          </a:p>
          <a:p>
            <a:pPr marL="514350" indent="-514350">
              <a:buFont typeface="+mj-lt"/>
              <a:buAutoNum type="arabicPeriod"/>
            </a:pPr>
            <a:r>
              <a:rPr lang="en-US" dirty="0"/>
              <a:t>Un-compress the package: tar </a:t>
            </a:r>
            <a:r>
              <a:rPr lang="en-US" dirty="0" err="1"/>
              <a:t>xzvf</a:t>
            </a:r>
            <a:r>
              <a:rPr lang="en-US" dirty="0"/>
              <a:t> package-name</a:t>
            </a:r>
          </a:p>
          <a:p>
            <a:pPr marL="514350" indent="-514350">
              <a:buFont typeface="+mj-lt"/>
              <a:buAutoNum type="arabicPeriod"/>
            </a:pPr>
            <a:r>
              <a:rPr lang="en-US" dirty="0"/>
              <a:t>Run the setup script: ./installMetaphyler.pl</a:t>
            </a:r>
          </a:p>
        </p:txBody>
      </p:sp>
    </p:spTree>
    <p:extLst>
      <p:ext uri="{BB962C8B-B14F-4D97-AF65-F5344CB8AC3E}">
        <p14:creationId xmlns:p14="http://schemas.microsoft.com/office/powerpoint/2010/main" val="2264443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MetaPhyler</a:t>
            </a:r>
            <a:r>
              <a:rPr lang="en-US" dirty="0"/>
              <a:t> Usage</a:t>
            </a:r>
          </a:p>
        </p:txBody>
      </p:sp>
      <p:sp>
        <p:nvSpPr>
          <p:cNvPr id="3" name="Content Placeholder 2"/>
          <p:cNvSpPr>
            <a:spLocks noGrp="1"/>
          </p:cNvSpPr>
          <p:nvPr>
            <p:ph idx="1"/>
          </p:nvPr>
        </p:nvSpPr>
        <p:spPr/>
        <p:txBody>
          <a:bodyPr/>
          <a:lstStyle/>
          <a:p>
            <a:r>
              <a:rPr lang="en-US" dirty="0"/>
              <a:t>Use the pre-trained phylogenetic marker database</a:t>
            </a:r>
          </a:p>
          <a:p>
            <a:r>
              <a:rPr lang="en-US" dirty="0"/>
              <a:t>Convert all reads to FASTA format</a:t>
            </a:r>
          </a:p>
          <a:p>
            <a:r>
              <a:rPr lang="en-US" dirty="0"/>
              <a:t>./runMetaphyler.pl executes the entire pipeline</a:t>
            </a:r>
          </a:p>
          <a:p>
            <a:pPr lvl="1"/>
            <a:r>
              <a:rPr lang="en-US" dirty="0"/>
              <a:t>Short reads (average 100bp, e.g. Illumina) use </a:t>
            </a:r>
            <a:r>
              <a:rPr lang="en-US" dirty="0" err="1"/>
              <a:t>blastn</a:t>
            </a:r>
            <a:endParaRPr lang="en-US" dirty="0"/>
          </a:p>
          <a:p>
            <a:pPr lvl="1"/>
            <a:r>
              <a:rPr lang="en-US" dirty="0"/>
              <a:t>Long reads (</a:t>
            </a:r>
            <a:r>
              <a:rPr lang="nb-NO" dirty="0"/>
              <a:t>e.g., 454 or Sanger) blastx is recommended</a:t>
            </a:r>
          </a:p>
          <a:p>
            <a:r>
              <a:rPr lang="en-US" dirty="0"/>
              <a:t>Best performance if both </a:t>
            </a:r>
            <a:r>
              <a:rPr lang="en-US" dirty="0" err="1"/>
              <a:t>blastn</a:t>
            </a:r>
            <a:r>
              <a:rPr lang="en-US" dirty="0"/>
              <a:t> and </a:t>
            </a:r>
            <a:r>
              <a:rPr lang="en-US" dirty="0" err="1"/>
              <a:t>blastx</a:t>
            </a:r>
            <a:r>
              <a:rPr lang="en-US" dirty="0"/>
              <a:t> results are combined</a:t>
            </a:r>
          </a:p>
        </p:txBody>
      </p:sp>
    </p:spTree>
    <p:extLst>
      <p:ext uri="{BB962C8B-B14F-4D97-AF65-F5344CB8AC3E}">
        <p14:creationId xmlns:p14="http://schemas.microsoft.com/office/powerpoint/2010/main" val="2174710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MetaPhyler</a:t>
            </a:r>
            <a:r>
              <a:rPr lang="en-US" dirty="0"/>
              <a:t> Tips</a:t>
            </a:r>
          </a:p>
        </p:txBody>
      </p:sp>
      <p:sp>
        <p:nvSpPr>
          <p:cNvPr id="3" name="Content Placeholder 2"/>
          <p:cNvSpPr>
            <a:spLocks noGrp="1"/>
          </p:cNvSpPr>
          <p:nvPr>
            <p:ph idx="1"/>
          </p:nvPr>
        </p:nvSpPr>
        <p:spPr/>
        <p:txBody>
          <a:bodyPr/>
          <a:lstStyle/>
          <a:p>
            <a:r>
              <a:rPr lang="en-US" dirty="0"/>
              <a:t>Old version of BLAST is used in </a:t>
            </a:r>
            <a:r>
              <a:rPr lang="en-US" dirty="0" err="1"/>
              <a:t>MetaPhyler</a:t>
            </a:r>
            <a:r>
              <a:rPr lang="en-US" dirty="0"/>
              <a:t> scripts</a:t>
            </a:r>
          </a:p>
          <a:p>
            <a:pPr lvl="1"/>
            <a:r>
              <a:rPr lang="en-US" dirty="0"/>
              <a:t>Use </a:t>
            </a:r>
            <a:r>
              <a:rPr lang="en-US" dirty="0" err="1"/>
              <a:t>formatdb</a:t>
            </a:r>
            <a:r>
              <a:rPr lang="en-US" dirty="0"/>
              <a:t> to compile reference database (old blast)</a:t>
            </a:r>
          </a:p>
          <a:p>
            <a:pPr lvl="1"/>
            <a:r>
              <a:rPr lang="en-US" dirty="0"/>
              <a:t>Modify run scripts to use BLAST+ for substantial speed up</a:t>
            </a:r>
          </a:p>
          <a:p>
            <a:pPr lvl="1"/>
            <a:r>
              <a:rPr lang="en-US" dirty="0"/>
              <a:t>Other versions of BLAST cannot be used if are you unable to set output format, for example </a:t>
            </a:r>
            <a:r>
              <a:rPr lang="en-US" dirty="0" err="1"/>
              <a:t>mpiBLAST</a:t>
            </a:r>
            <a:endParaRPr lang="en-US" dirty="0"/>
          </a:p>
          <a:p>
            <a:pPr lvl="1"/>
            <a:endParaRPr lang="en-US" dirty="0"/>
          </a:p>
        </p:txBody>
      </p:sp>
    </p:spTree>
    <p:extLst>
      <p:ext uri="{BB962C8B-B14F-4D97-AF65-F5344CB8AC3E}">
        <p14:creationId xmlns:p14="http://schemas.microsoft.com/office/powerpoint/2010/main" val="328199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MetaPhyler</a:t>
            </a:r>
            <a:r>
              <a:rPr lang="en-US" dirty="0"/>
              <a:t> Classification Output</a:t>
            </a:r>
          </a:p>
        </p:txBody>
      </p:sp>
      <p:sp>
        <p:nvSpPr>
          <p:cNvPr id="3" name="Content Placeholder 2"/>
          <p:cNvSpPr>
            <a:spLocks noGrp="1"/>
          </p:cNvSpPr>
          <p:nvPr>
            <p:ph idx="1"/>
          </p:nvPr>
        </p:nvSpPr>
        <p:spPr/>
        <p:txBody>
          <a:bodyPr/>
          <a:lstStyle/>
          <a:p>
            <a:pPr marL="0" indent="0">
              <a:buNone/>
            </a:pPr>
            <a:r>
              <a:rPr lang="en-US" dirty="0"/>
              <a:t>Contains taxa ids found with confidence scores</a:t>
            </a:r>
          </a:p>
        </p:txBody>
      </p:sp>
      <p:pic>
        <p:nvPicPr>
          <p:cNvPr id="6" name="Picture 5"/>
          <p:cNvPicPr>
            <a:picLocks noChangeAspect="1"/>
          </p:cNvPicPr>
          <p:nvPr/>
        </p:nvPicPr>
        <p:blipFill>
          <a:blip r:embed="rId2"/>
          <a:stretch>
            <a:fillRect/>
          </a:stretch>
        </p:blipFill>
        <p:spPr>
          <a:xfrm>
            <a:off x="1278676" y="3186740"/>
            <a:ext cx="9634647" cy="1629108"/>
          </a:xfrm>
          <a:prstGeom prst="rect">
            <a:avLst/>
          </a:prstGeom>
        </p:spPr>
      </p:pic>
    </p:spTree>
    <p:extLst>
      <p:ext uri="{BB962C8B-B14F-4D97-AF65-F5344CB8AC3E}">
        <p14:creationId xmlns:p14="http://schemas.microsoft.com/office/powerpoint/2010/main" val="318908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MetaPhyler</a:t>
            </a:r>
            <a:r>
              <a:rPr lang="en-US" dirty="0"/>
              <a:t> Tax Profile Output</a:t>
            </a:r>
          </a:p>
        </p:txBody>
      </p:sp>
      <p:sp>
        <p:nvSpPr>
          <p:cNvPr id="3" name="Content Placeholder 2"/>
          <p:cNvSpPr>
            <a:spLocks noGrp="1"/>
          </p:cNvSpPr>
          <p:nvPr>
            <p:ph idx="1"/>
          </p:nvPr>
        </p:nvSpPr>
        <p:spPr/>
        <p:txBody>
          <a:bodyPr/>
          <a:lstStyle/>
          <a:p>
            <a:r>
              <a:rPr lang="en-US" dirty="0"/>
              <a:t>Taxonomy profiles are output to files split by tax level such as “</a:t>
            </a:r>
            <a:r>
              <a:rPr lang="en-US" dirty="0" err="1"/>
              <a:t>ds.gut.blastn.genus.taxprof</a:t>
            </a:r>
            <a:r>
              <a:rPr lang="en-US" dirty="0"/>
              <a:t>”</a:t>
            </a:r>
          </a:p>
          <a:p>
            <a:r>
              <a:rPr lang="en-US" dirty="0"/>
              <a:t>Output contains the tax name, abundance, and # reads</a:t>
            </a:r>
          </a:p>
        </p:txBody>
      </p:sp>
      <p:pic>
        <p:nvPicPr>
          <p:cNvPr id="4" name="Picture 3"/>
          <p:cNvPicPr>
            <a:picLocks noChangeAspect="1"/>
          </p:cNvPicPr>
          <p:nvPr/>
        </p:nvPicPr>
        <p:blipFill>
          <a:blip r:embed="rId2"/>
          <a:stretch>
            <a:fillRect/>
          </a:stretch>
        </p:blipFill>
        <p:spPr>
          <a:xfrm>
            <a:off x="4721878" y="3365800"/>
            <a:ext cx="2767131" cy="2946100"/>
          </a:xfrm>
          <a:prstGeom prst="rect">
            <a:avLst/>
          </a:prstGeom>
        </p:spPr>
      </p:pic>
    </p:spTree>
    <p:extLst>
      <p:ext uri="{BB962C8B-B14F-4D97-AF65-F5344CB8AC3E}">
        <p14:creationId xmlns:p14="http://schemas.microsoft.com/office/powerpoint/2010/main" val="2616939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498</TotalTime>
  <Words>733</Words>
  <Application>Microsoft Office PowerPoint</Application>
  <PresentationFormat>Widescreen</PresentationFormat>
  <Paragraphs>107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MetaPhyler and Ensemble Building for Metagenomic Classifiers</vt:lpstr>
      <vt:lpstr>MetaPhyler Summary</vt:lpstr>
      <vt:lpstr>MetaPhyler Advantages</vt:lpstr>
      <vt:lpstr>MetaPhyler Pipeline</vt:lpstr>
      <vt:lpstr>MetaPhyler Installation</vt:lpstr>
      <vt:lpstr>MetaPhyler Usage</vt:lpstr>
      <vt:lpstr>MetaPhyler Tips</vt:lpstr>
      <vt:lpstr>MetaPhyler Classification Output</vt:lpstr>
      <vt:lpstr>MetaPhyler Tax Profile Output</vt:lpstr>
      <vt:lpstr>MetaPhyler Algorithom (Building Classifier)</vt:lpstr>
      <vt:lpstr>MetaPhyler Algorithom (Building Classifier)</vt:lpstr>
      <vt:lpstr>MetaPhyler Algorithom (Classifying)</vt:lpstr>
      <vt:lpstr>MetaPhyler Algorithom (Classifying)</vt:lpstr>
      <vt:lpstr>Ensemble Building</vt:lpstr>
      <vt:lpstr>Tool Ranking Methodology</vt:lpstr>
      <vt:lpstr>Tool Ranking Methodology</vt:lpstr>
      <vt:lpstr>Tool Ranking Methodology</vt:lpstr>
      <vt:lpstr>Tool Ranking Methodology</vt:lpstr>
      <vt:lpstr>Tool Ranking Methodology</vt:lpstr>
      <vt:lpstr>Tool Ranking Methodology</vt:lpstr>
      <vt:lpstr>Ensemble of Classifiers</vt:lpstr>
      <vt:lpstr>Intersection of Top N Classifiers</vt:lpstr>
      <vt:lpstr>Intersection of Top 3 Classifiers</vt:lpstr>
      <vt:lpstr>Majority Voting</vt:lpstr>
      <vt:lpstr>Majority Voting</vt:lpstr>
      <vt:lpstr>Weighted Majority Voting</vt:lpstr>
      <vt:lpstr>Weighted Majority Voting</vt:lpstr>
      <vt:lpstr>Trusted Taxa IDs</vt:lpstr>
      <vt:lpstr>Github Repository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MetaPhyler2 and Ensemble Building for Metagenomic Classifiers</dc:title>
  <dc:creator>Kim,Moon</dc:creator>
  <cp:lastModifiedBy>Nick Falkowski</cp:lastModifiedBy>
  <cp:revision>34</cp:revision>
  <dcterms:created xsi:type="dcterms:W3CDTF">2017-03-20T18:24:49Z</dcterms:created>
  <dcterms:modified xsi:type="dcterms:W3CDTF">2017-03-25T00:15:15Z</dcterms:modified>
</cp:coreProperties>
</file>