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CFC24A-A863-C297-2CD0-962C4E582C74}" v="6" dt="2018-10-18T17:31:09.076"/>
    <p1510:client id="{AC6D2FB8-258D-4C8F-9B14-D9DB550905DB}" v="5" dt="2018-10-19T16:01:47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6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6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2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9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2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7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1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6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6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6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3893" y="3600031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rial Rounded MT Bold"/>
                <a:cs typeface="Calibri"/>
              </a:rPr>
              <a:t>CS KMUTNB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F14F7D-DC95-498C-BD92-8805DACD5BA9}"/>
              </a:ext>
            </a:extLst>
          </p:cNvPr>
          <p:cNvSpPr/>
          <p:nvPr/>
        </p:nvSpPr>
        <p:spPr>
          <a:xfrm>
            <a:off x="1791325" y="704538"/>
            <a:ext cx="5436432" cy="517410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D6DF8-B8D2-4FCF-84FA-561CCC7731D1}"/>
              </a:ext>
            </a:extLst>
          </p:cNvPr>
          <p:cNvSpPr txBox="1"/>
          <p:nvPr/>
        </p:nvSpPr>
        <p:spPr>
          <a:xfrm>
            <a:off x="2548328" y="2857000"/>
            <a:ext cx="45720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dirty="0">
                <a:solidFill>
                  <a:srgbClr val="FFFFFF"/>
                </a:solidFill>
                <a:latin typeface="Aharoni"/>
              </a:rPr>
              <a:t>ROBOCODE</a:t>
            </a:r>
            <a:endParaRPr lang="en-US" sz="5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9AEE68FB-3068-4B41-B023-F0B684BCA61B}"/>
              </a:ext>
            </a:extLst>
          </p:cNvPr>
          <p:cNvSpPr/>
          <p:nvPr/>
        </p:nvSpPr>
        <p:spPr>
          <a:xfrm>
            <a:off x="0" y="3680460"/>
            <a:ext cx="4389120" cy="3177540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A40475BF-553A-40F3-84B7-A8ECCC3F2A2A}"/>
              </a:ext>
            </a:extLst>
          </p:cNvPr>
          <p:cNvSpPr/>
          <p:nvPr/>
        </p:nvSpPr>
        <p:spPr>
          <a:xfrm rot="-5400000">
            <a:off x="5360670" y="3074670"/>
            <a:ext cx="4389120" cy="3177540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2A53613-A58F-4860-B193-E67AEE1D14C3}"/>
              </a:ext>
            </a:extLst>
          </p:cNvPr>
          <p:cNvSpPr txBox="1">
            <a:spLocks/>
          </p:cNvSpPr>
          <p:nvPr/>
        </p:nvSpPr>
        <p:spPr>
          <a:xfrm>
            <a:off x="100863" y="159601"/>
            <a:ext cx="6105194" cy="6820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Aharoni"/>
                <a:cs typeface="Aharoni"/>
              </a:rPr>
              <a:t>BASIC ROBOCODE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54DE919-9CC5-4E3A-A9CC-8817302D4316}"/>
              </a:ext>
            </a:extLst>
          </p:cNvPr>
          <p:cNvSpPr txBox="1">
            <a:spLocks/>
          </p:cNvSpPr>
          <p:nvPr/>
        </p:nvSpPr>
        <p:spPr>
          <a:xfrm>
            <a:off x="135153" y="502501"/>
            <a:ext cx="1030274" cy="3391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Rounded MT Bold"/>
                <a:cs typeface="Calibri"/>
              </a:rPr>
              <a:t>Page 2 </a:t>
            </a:r>
            <a:endParaRPr lang="en-US" sz="1400">
              <a:solidFill>
                <a:schemeClr val="bg1">
                  <a:lumMod val="65000"/>
                </a:schemeClr>
              </a:solidFill>
              <a:cs typeface="Calibri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E7C34E0-5340-4D3F-9396-9AF54581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90" y="1188086"/>
            <a:ext cx="7886700" cy="476599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TH Sa\"/>
                <a:cs typeface="TH SarabunPSK"/>
              </a:rPr>
              <a:t>คำสั่งพื้นฐานของ ROBOCODE</a:t>
            </a:r>
            <a:br>
              <a:rPr lang="en-US" sz="4000" dirty="0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</a:br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    1) up -&gt;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  <a:latin typeface="TH Sa\"/>
                <a:cs typeface="TH SarabunPSK"/>
              </a:rPr>
              <a:t>การเคลื่อนที่ไปด้านหน้า</a:t>
            </a:r>
            <a:br>
              <a:rPr lang="en-US" sz="4000" dirty="0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</a:br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    2) down -&gt;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  <a:latin typeface="TH Sa\"/>
                <a:cs typeface="TH SarabunPSK"/>
              </a:rPr>
              <a:t>การเคลื่อนที่ไปด้านหลัง</a:t>
            </a:r>
            <a:br>
              <a:rPr lang="en-US" sz="4000" dirty="0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</a:br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    3) right -&gt; 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  <a:latin typeface="TH Sa\"/>
                <a:cs typeface="TH SarabunPSK"/>
              </a:rPr>
              <a:t>การเคลื่อนที่ไปทางขวา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 (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  <a:latin typeface="TH Sa\"/>
                <a:cs typeface="TH SarabunPSK"/>
              </a:rPr>
              <a:t>หันขวา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)</a:t>
            </a:r>
            <a:br>
              <a:rPr lang="en-US" sz="4000" dirty="0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</a:br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    4) left -&gt; 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  <a:latin typeface="TH Sa\"/>
                <a:cs typeface="TH SarabunPSK"/>
              </a:rPr>
              <a:t>การเคลื่อนที่ไปทางซ้าย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 (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  <a:latin typeface="TH Sa\"/>
                <a:cs typeface="TH SarabunPSK"/>
              </a:rPr>
              <a:t>หันซ้าย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)</a:t>
            </a:r>
            <a:br>
              <a:rPr lang="en-US" sz="4000" dirty="0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</a:br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    5) loop -&gt; 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  <a:latin typeface="TH Sa\"/>
                <a:cs typeface="TH SarabunPSK"/>
              </a:rPr>
              <a:t>การทำคำสั่งเดิมๆซ้ำไปเรื่อยๆ</a:t>
            </a:r>
            <a:br>
              <a:rPr lang="en-US" sz="4000" dirty="0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</a:br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    6) shoot -&gt;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  <a:latin typeface="TH Sa\"/>
                <a:cs typeface="TH SarabunPSK"/>
              </a:rPr>
              <a:t>คำสั่งที่ใช้ในการโจมตี</a:t>
            </a:r>
            <a:endParaRPr lang="en-US" sz="4000">
              <a:solidFill>
                <a:schemeClr val="bg1">
                  <a:lumMod val="50000"/>
                </a:schemeClr>
              </a:solidFill>
              <a:latin typeface="TH SarabunPSK"/>
              <a:cs typeface="TH SarabunPSK"/>
            </a:endParaRPr>
          </a:p>
        </p:txBody>
      </p:sp>
    </p:spTree>
    <p:extLst>
      <p:ext uri="{BB962C8B-B14F-4D97-AF65-F5344CB8AC3E}">
        <p14:creationId xmlns:p14="http://schemas.microsoft.com/office/powerpoint/2010/main" val="353217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42327ED6-8395-4E35-957D-7DC037A0B0D4}"/>
              </a:ext>
            </a:extLst>
          </p:cNvPr>
          <p:cNvSpPr/>
          <p:nvPr/>
        </p:nvSpPr>
        <p:spPr>
          <a:xfrm rot="10800000" flipH="1">
            <a:off x="0" y="0"/>
            <a:ext cx="5280660" cy="1588770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5F139-3208-48B6-BE7D-D953D46F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0790" y="182246"/>
            <a:ext cx="2708910" cy="1336993"/>
          </a:xfrm>
        </p:spPr>
        <p:txBody>
          <a:bodyPr/>
          <a:lstStyle/>
          <a:p>
            <a:r>
              <a:rPr lang="en-US" b="1" dirty="0" err="1">
                <a:solidFill>
                  <a:schemeClr val="accent6"/>
                </a:solidFill>
                <a:latin typeface="TH SarabunPSK"/>
                <a:cs typeface="TH SarabunPSK"/>
              </a:rPr>
              <a:t>ตัวอย่าง</a:t>
            </a:r>
            <a:r>
              <a:rPr lang="en-US" b="1" dirty="0">
                <a:solidFill>
                  <a:schemeClr val="accent6"/>
                </a:solidFill>
                <a:latin typeface="TH SarabunPSK"/>
                <a:cs typeface="TH SarabunPSK"/>
              </a:rPr>
              <a:t> CODE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198ACBD-24A0-4822-A743-0D27A5B4ADAB}"/>
              </a:ext>
            </a:extLst>
          </p:cNvPr>
          <p:cNvSpPr txBox="1">
            <a:spLocks/>
          </p:cNvSpPr>
          <p:nvPr/>
        </p:nvSpPr>
        <p:spPr>
          <a:xfrm>
            <a:off x="100863" y="159601"/>
            <a:ext cx="6105194" cy="6820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haroni"/>
                <a:cs typeface="Aharoni"/>
              </a:rPr>
              <a:t>BASIC ROBOCODE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794D0EF-AA6E-4877-953A-EF59294DC951}"/>
              </a:ext>
            </a:extLst>
          </p:cNvPr>
          <p:cNvSpPr txBox="1">
            <a:spLocks/>
          </p:cNvSpPr>
          <p:nvPr/>
        </p:nvSpPr>
        <p:spPr>
          <a:xfrm>
            <a:off x="135153" y="502501"/>
            <a:ext cx="1030274" cy="3391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rial Rounded MT Bold"/>
                <a:cs typeface="Calibri"/>
              </a:rPr>
              <a:t>Page 3</a:t>
            </a:r>
            <a:endParaRPr lang="en-US" sz="1400">
              <a:solidFill>
                <a:schemeClr val="bg1">
                  <a:lumMod val="85000"/>
                </a:schemeClr>
              </a:solidFill>
              <a:cs typeface="Calibri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42B568F1-02DB-4410-94B0-51006BB520B4}"/>
              </a:ext>
            </a:extLst>
          </p:cNvPr>
          <p:cNvSpPr/>
          <p:nvPr/>
        </p:nvSpPr>
        <p:spPr>
          <a:xfrm rot="-5400000">
            <a:off x="5360670" y="3074670"/>
            <a:ext cx="4389120" cy="3177540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6424116-F434-497A-82B8-9D2DC238E9A4}"/>
              </a:ext>
            </a:extLst>
          </p:cNvPr>
          <p:cNvSpPr txBox="1">
            <a:spLocks/>
          </p:cNvSpPr>
          <p:nvPr/>
        </p:nvSpPr>
        <p:spPr>
          <a:xfrm>
            <a:off x="1684020" y="1591946"/>
            <a:ext cx="5223510" cy="42173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30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10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10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up       - 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เคลื่อนที่ไปด้านหน้า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TH SarabunPSK"/>
              <a:cs typeface="TH SarabunPSK"/>
            </a:endParaRP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up       -  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เคลื่อนที่ไปด้านหน้า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TH SarabunPSK"/>
              <a:cs typeface="TH SarabunPSK"/>
            </a:endParaRP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right     - 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เคลื่อนที่ไปทางขวา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 (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หันขวา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)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left      - 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เคลื่อนที่ไปทางซ้าย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 (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หันซ้าย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)</a:t>
            </a:r>
          </a:p>
          <a:p>
            <a:endParaRPr lang="en-US" sz="3200" dirty="0">
              <a:solidFill>
                <a:schemeClr val="bg1">
                  <a:lumMod val="50000"/>
                </a:schemeClr>
              </a:solidFill>
              <a:latin typeface="TH SarabunPSK"/>
              <a:cs typeface="TH SarabunPSK"/>
            </a:endParaRP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loop    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right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shoot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FF50CF-8F56-4C9A-8532-07EC0AC3021D}"/>
              </a:ext>
            </a:extLst>
          </p:cNvPr>
          <p:cNvCxnSpPr/>
          <p:nvPr/>
        </p:nvCxnSpPr>
        <p:spPr>
          <a:xfrm flipH="1">
            <a:off x="2686050" y="5440680"/>
            <a:ext cx="93726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CC077D0-2526-4EEC-8AD3-9FE8DCFBFE03}"/>
              </a:ext>
            </a:extLst>
          </p:cNvPr>
          <p:cNvSpPr/>
          <p:nvPr/>
        </p:nvSpPr>
        <p:spPr>
          <a:xfrm>
            <a:off x="3623310" y="4709160"/>
            <a:ext cx="2983230" cy="1360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ภายใต้คำสั่ง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 loop</a:t>
            </a:r>
          </a:p>
          <a:p>
            <a:pPr algn="ctr"/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คำสั่งทั้งหมดจะถูกทำซ้ำไปเรื่อยๆ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TH SarabunPSK"/>
              <a:cs typeface="TH SarabunPSK"/>
            </a:endParaRPr>
          </a:p>
          <a:p>
            <a:pPr algn="ctr"/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ต.ย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 -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หันขวาแล้วยิงไปเรื่อยๆ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TH SarabunPSK"/>
              <a:cs typeface="TH SarabunPSK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0552F0AD-D38B-433D-8346-0C2254E7BAE9}"/>
              </a:ext>
            </a:extLst>
          </p:cNvPr>
          <p:cNvSpPr txBox="1">
            <a:spLocks/>
          </p:cNvSpPr>
          <p:nvPr/>
        </p:nvSpPr>
        <p:spPr>
          <a:xfrm>
            <a:off x="3810" y="5992496"/>
            <a:ext cx="5132070" cy="1336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5"/>
                </a:solidFill>
                <a:latin typeface="TH SarabunPSK"/>
                <a:cs typeface="TH SarabunPSK"/>
              </a:rPr>
              <a:t>**</a:t>
            </a:r>
            <a:r>
              <a:rPr lang="en-US" sz="2000" dirty="0" err="1">
                <a:solidFill>
                  <a:schemeClr val="accent5"/>
                </a:solidFill>
                <a:latin typeface="TH SarabunPSK"/>
                <a:cs typeface="TH SarabunPSK"/>
              </a:rPr>
              <a:t>หมายเหตุ</a:t>
            </a:r>
            <a:r>
              <a:rPr lang="en-US" sz="2000" dirty="0">
                <a:solidFill>
                  <a:schemeClr val="accent5"/>
                </a:solidFill>
                <a:latin typeface="TH SarabunPSK"/>
                <a:cs typeface="TH SarabunPSK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TH SarabunPSK"/>
                <a:cs typeface="TH SarabunPSK"/>
              </a:rPr>
              <a:t>เป็นแค่คำสั่งตัวอย่างคำสั่งจริงห้ามมีเว้นบรรทัดโดยเด็ดขาด</a:t>
            </a:r>
            <a:r>
              <a:rPr lang="en-US" sz="2000" dirty="0">
                <a:solidFill>
                  <a:schemeClr val="accent5"/>
                </a:solidFill>
                <a:latin typeface="TH SarabunPSK"/>
                <a:cs typeface="TH SarabunPSK"/>
              </a:rPr>
              <a:t> **</a:t>
            </a:r>
          </a:p>
        </p:txBody>
      </p:sp>
    </p:spTree>
    <p:extLst>
      <p:ext uri="{BB962C8B-B14F-4D97-AF65-F5344CB8AC3E}">
        <p14:creationId xmlns:p14="http://schemas.microsoft.com/office/powerpoint/2010/main" val="253673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1835BC7-C5C4-4F9B-A65A-6DE740032257}"/>
              </a:ext>
            </a:extLst>
          </p:cNvPr>
          <p:cNvSpPr/>
          <p:nvPr/>
        </p:nvSpPr>
        <p:spPr>
          <a:xfrm>
            <a:off x="-306624" y="-1292206"/>
            <a:ext cx="3871142" cy="2748675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A00BF-F83F-44DF-8716-63963F04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511" y="1884563"/>
            <a:ext cx="7886700" cy="1325563"/>
          </a:xfrm>
        </p:spPr>
        <p:txBody>
          <a:bodyPr/>
          <a:lstStyle/>
          <a:p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บรรทัดที่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 1 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คือ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 Health Point [ HP ] 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ค่าพลังชีวิต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 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F5EA72-3027-4E78-8865-B0F05817A931}"/>
              </a:ext>
            </a:extLst>
          </p:cNvPr>
          <p:cNvSpPr/>
          <p:nvPr/>
        </p:nvSpPr>
        <p:spPr>
          <a:xfrm>
            <a:off x="6455554" y="4361195"/>
            <a:ext cx="3871142" cy="3542615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A40F00F-06AA-4846-974C-CF1668B53B6E}"/>
              </a:ext>
            </a:extLst>
          </p:cNvPr>
          <p:cNvSpPr txBox="1">
            <a:spLocks/>
          </p:cNvSpPr>
          <p:nvPr/>
        </p:nvSpPr>
        <p:spPr>
          <a:xfrm>
            <a:off x="100863" y="159601"/>
            <a:ext cx="6105194" cy="6820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haroni"/>
                <a:cs typeface="Aharoni"/>
              </a:rPr>
              <a:t>BASIC ROBOCODE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CAF4E24-01E9-42CA-8FD5-DBE370F22867}"/>
              </a:ext>
            </a:extLst>
          </p:cNvPr>
          <p:cNvSpPr txBox="1">
            <a:spLocks/>
          </p:cNvSpPr>
          <p:nvPr/>
        </p:nvSpPr>
        <p:spPr>
          <a:xfrm>
            <a:off x="135153" y="502501"/>
            <a:ext cx="1030274" cy="3391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rial Rounded MT Bold"/>
                <a:cs typeface="Calibri"/>
              </a:rPr>
              <a:t>Page 4</a:t>
            </a:r>
            <a:endParaRPr lang="en-US" sz="1400" dirty="0">
              <a:solidFill>
                <a:schemeClr val="bg1">
                  <a:lumMod val="85000"/>
                </a:schemeClr>
              </a:solidFill>
              <a:cs typeface="Calibri"/>
            </a:endParaRPr>
          </a:p>
        </p:txBody>
      </p:sp>
      <p:pic>
        <p:nvPicPr>
          <p:cNvPr id="9" name="Picture 9" descr="A picture containing accessory, stationary, umbrella&#10;&#10;Description generated with very high confidence">
            <a:extLst>
              <a:ext uri="{FF2B5EF4-FFF2-40B4-BE49-F238E27FC236}">
                <a16:creationId xmlns:a16="http://schemas.microsoft.com/office/drawing/2014/main" id="{CF646128-8EA5-492E-82A2-1AC33A1C7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11" y="2200082"/>
            <a:ext cx="867859" cy="69200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9AF6E93-ADFC-4E8C-A994-0475FEB9C51B}"/>
              </a:ext>
            </a:extLst>
          </p:cNvPr>
          <p:cNvSpPr txBox="1">
            <a:spLocks/>
          </p:cNvSpPr>
          <p:nvPr/>
        </p:nvSpPr>
        <p:spPr>
          <a:xfrm>
            <a:off x="1999336" y="284459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บรรทัดที่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 2 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คือ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 </a:t>
            </a:r>
            <a:r>
              <a:rPr lang="en" sz="3600" dirty="0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Destruction Power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 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ค่าพลังทำลายล้าง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 </a:t>
            </a:r>
          </a:p>
        </p:txBody>
      </p:sp>
      <p:pic>
        <p:nvPicPr>
          <p:cNvPr id="13" name="Picture 13" descr="A black sign with white text&#10;&#10;Description generated with very high confidence">
            <a:extLst>
              <a:ext uri="{FF2B5EF4-FFF2-40B4-BE49-F238E27FC236}">
                <a16:creationId xmlns:a16="http://schemas.microsoft.com/office/drawing/2014/main" id="{9794F9D2-9849-4238-808A-27A6C87E1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57" y="3129977"/>
            <a:ext cx="977368" cy="76230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89DAC498-021D-4B1E-8F0B-2D1EA2734533}"/>
              </a:ext>
            </a:extLst>
          </p:cNvPr>
          <p:cNvSpPr txBox="1">
            <a:spLocks/>
          </p:cNvSpPr>
          <p:nvPr/>
        </p:nvSpPr>
        <p:spPr>
          <a:xfrm>
            <a:off x="1999336" y="384386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บรรทัดที่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 3 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คือ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 Speed Value 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ค่าความเร็ว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 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6E2369FA-7D41-4780-B80F-C3E2F4957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909" y="4179135"/>
            <a:ext cx="689908" cy="64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7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7BF1-294D-4201-9383-F789289A6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734" y="-59222"/>
            <a:ext cx="3684293" cy="1325563"/>
          </a:xfrm>
        </p:spPr>
        <p:txBody>
          <a:bodyPr/>
          <a:lstStyle/>
          <a:p>
            <a:r>
              <a:rPr lang="en-US" sz="3200" dirty="0">
                <a:solidFill>
                  <a:schemeClr val="accent6"/>
                </a:solidFill>
                <a:latin typeface="Aharoni"/>
                <a:cs typeface="Aharoni"/>
              </a:rPr>
              <a:t>Rule Of </a:t>
            </a:r>
            <a:r>
              <a:rPr lang="en-US" sz="3200" dirty="0" err="1">
                <a:solidFill>
                  <a:schemeClr val="accent6"/>
                </a:solidFill>
                <a:latin typeface="Aharoni"/>
                <a:cs typeface="Aharoni"/>
              </a:rPr>
              <a:t>Robocode</a:t>
            </a:r>
            <a:br>
              <a:rPr lang="en-US" sz="3200" dirty="0">
                <a:solidFill>
                  <a:schemeClr val="accent6"/>
                </a:solidFill>
                <a:latin typeface="Aharoni"/>
                <a:cs typeface="Aharoni"/>
              </a:rPr>
            </a:b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                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latin typeface="TH SarabunPSK"/>
                <a:cs typeface="TH SarabunPSK"/>
              </a:rPr>
              <a:t>กฏของโรโบโค๊ด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9A4CE24-6D21-48C6-99F4-C3DDEB9A3391}"/>
              </a:ext>
            </a:extLst>
          </p:cNvPr>
          <p:cNvSpPr txBox="1">
            <a:spLocks/>
          </p:cNvSpPr>
          <p:nvPr/>
        </p:nvSpPr>
        <p:spPr>
          <a:xfrm>
            <a:off x="100863" y="159601"/>
            <a:ext cx="6105194" cy="6820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  <a:latin typeface="Aharoni"/>
                <a:cs typeface="Aharoni"/>
              </a:rPr>
              <a:t>BASIC ROBOCODE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56151F-F71F-474A-A004-346AE7BD246F}"/>
              </a:ext>
            </a:extLst>
          </p:cNvPr>
          <p:cNvSpPr txBox="1">
            <a:spLocks/>
          </p:cNvSpPr>
          <p:nvPr/>
        </p:nvSpPr>
        <p:spPr>
          <a:xfrm>
            <a:off x="135153" y="502501"/>
            <a:ext cx="1030274" cy="3391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rial Rounded MT Bold"/>
                <a:cs typeface="Calibri"/>
              </a:rPr>
              <a:t>Page 5</a:t>
            </a:r>
            <a:endParaRPr lang="en-US" sz="1400" dirty="0">
              <a:solidFill>
                <a:schemeClr val="bg1">
                  <a:lumMod val="85000"/>
                </a:schemeClr>
              </a:solidFill>
              <a:cs typeface="Calibri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0E1F2463-3B97-4059-9DB7-ED3DC6FB724B}"/>
              </a:ext>
            </a:extLst>
          </p:cNvPr>
          <p:cNvSpPr/>
          <p:nvPr/>
        </p:nvSpPr>
        <p:spPr>
          <a:xfrm rot="-5400000">
            <a:off x="5360670" y="3074670"/>
            <a:ext cx="4389120" cy="3177540"/>
          </a:xfrm>
          <a:prstGeom prst="rt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F4B432-6E8E-4BB8-AE91-7AE35D62FE91}"/>
              </a:ext>
            </a:extLst>
          </p:cNvPr>
          <p:cNvSpPr txBox="1"/>
          <p:nvPr/>
        </p:nvSpPr>
        <p:spPr>
          <a:xfrm>
            <a:off x="314839" y="1804160"/>
            <a:ext cx="8365762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rgbClr val="7F7F7F"/>
                </a:solidFill>
                <a:latin typeface="TH SarabunPSK"/>
              </a:rPr>
              <a:t>1</a:t>
            </a:r>
            <a:r>
              <a:rPr lang="en-US" sz="3600" dirty="0">
                <a:solidFill>
                  <a:srgbClr val="7F7F7F"/>
                </a:solidFill>
                <a:latin typeface="TH SarabunPSK"/>
                <a:cs typeface="TH SarabunPSK"/>
              </a:rPr>
              <a:t>) </a:t>
            </a:r>
            <a:r>
              <a:rPr lang="en-US" sz="3600" dirty="0" err="1">
                <a:solidFill>
                  <a:srgbClr val="7F7F7F"/>
                </a:solidFill>
                <a:latin typeface="TH SarabunPSK"/>
                <a:cs typeface="TH SarabunPSK"/>
              </a:rPr>
              <a:t>การเขียนโค๊ดต้องไม่เป็นตัวพิมพ์ใหญ่</a:t>
            </a:r>
            <a:endParaRPr lang="en-US">
              <a:latin typeface="TH SarabunPSK"/>
              <a:cs typeface="TH SarabunPSK"/>
            </a:endParaRPr>
          </a:p>
          <a:p>
            <a:r>
              <a:rPr lang="en-US" sz="3600" dirty="0">
                <a:solidFill>
                  <a:srgbClr val="7F7F7F"/>
                </a:solidFill>
                <a:latin typeface="TH SarabunPSK"/>
                <a:cs typeface="TH SarabunPSK"/>
              </a:rPr>
              <a:t>2) </a:t>
            </a:r>
            <a:r>
              <a:rPr lang="en-US" sz="3600" dirty="0" err="1">
                <a:solidFill>
                  <a:srgbClr val="7F7F7F"/>
                </a:solidFill>
                <a:latin typeface="TH SarabunPSK"/>
                <a:cs typeface="TH SarabunPSK"/>
              </a:rPr>
              <a:t>การเขียนโค๊ดห้ามเว้นบรรทัด</a:t>
            </a:r>
            <a:endParaRPr lang="en-US" sz="3600" dirty="0">
              <a:solidFill>
                <a:srgbClr val="7F7F7F"/>
              </a:solidFill>
              <a:latin typeface="TH SarabunPSK"/>
              <a:cs typeface="TH SarabunPSK"/>
            </a:endParaRPr>
          </a:p>
          <a:p>
            <a:r>
              <a:rPr lang="en-US" sz="3600" dirty="0">
                <a:solidFill>
                  <a:srgbClr val="7F7F7F"/>
                </a:solidFill>
                <a:latin typeface="TH SarabunPSK"/>
                <a:cs typeface="TH SarabunPSK"/>
              </a:rPr>
              <a:t>3) </a:t>
            </a:r>
            <a:r>
              <a:rPr lang="en-US" sz="3600" dirty="0" err="1">
                <a:solidFill>
                  <a:srgbClr val="7F7F7F"/>
                </a:solidFill>
                <a:latin typeface="TH SarabunPSK"/>
                <a:cs typeface="TH SarabunPSK"/>
              </a:rPr>
              <a:t>ค่าพลังชีวิต</a:t>
            </a:r>
            <a:r>
              <a:rPr lang="en-US" sz="3600" dirty="0">
                <a:solidFill>
                  <a:srgbClr val="7F7F7F"/>
                </a:solidFill>
                <a:latin typeface="TH SarabunPSK"/>
                <a:cs typeface="TH SarabunPSK"/>
              </a:rPr>
              <a:t> </a:t>
            </a:r>
            <a:r>
              <a:rPr lang="en-US" sz="3600" dirty="0" err="1">
                <a:solidFill>
                  <a:srgbClr val="7F7F7F"/>
                </a:solidFill>
                <a:latin typeface="TH SarabunPSK"/>
                <a:cs typeface="TH SarabunPSK"/>
              </a:rPr>
              <a:t>ค่าพลังทำลาย</a:t>
            </a:r>
            <a:r>
              <a:rPr lang="en-US" sz="3600" dirty="0">
                <a:solidFill>
                  <a:srgbClr val="7F7F7F"/>
                </a:solidFill>
                <a:latin typeface="TH SarabunPSK"/>
                <a:cs typeface="TH SarabunPSK"/>
              </a:rPr>
              <a:t> </a:t>
            </a:r>
            <a:r>
              <a:rPr lang="en-US" sz="3600" dirty="0" err="1">
                <a:solidFill>
                  <a:srgbClr val="7F7F7F"/>
                </a:solidFill>
                <a:latin typeface="TH SarabunPSK"/>
                <a:cs typeface="TH SarabunPSK"/>
              </a:rPr>
              <a:t>และ</a:t>
            </a:r>
            <a:r>
              <a:rPr lang="en-US" sz="3600" dirty="0">
                <a:solidFill>
                  <a:srgbClr val="7F7F7F"/>
                </a:solidFill>
                <a:latin typeface="TH SarabunPSK"/>
                <a:cs typeface="TH SarabunPSK"/>
              </a:rPr>
              <a:t> </a:t>
            </a:r>
            <a:r>
              <a:rPr lang="en-US" sz="3600" dirty="0" err="1">
                <a:solidFill>
                  <a:srgbClr val="7F7F7F"/>
                </a:solidFill>
                <a:latin typeface="TH SarabunPSK"/>
                <a:cs typeface="TH SarabunPSK"/>
              </a:rPr>
              <a:t>ค่าความเร็ว</a:t>
            </a:r>
            <a:r>
              <a:rPr lang="en-US" sz="3600" dirty="0">
                <a:solidFill>
                  <a:srgbClr val="7F7F7F"/>
                </a:solidFill>
                <a:latin typeface="TH SarabunPSK"/>
                <a:cs typeface="TH SarabunPSK"/>
              </a:rPr>
              <a:t> </a:t>
            </a:r>
            <a:r>
              <a:rPr lang="en-US" sz="3600" dirty="0" err="1">
                <a:solidFill>
                  <a:srgbClr val="7F7F7F"/>
                </a:solidFill>
                <a:latin typeface="TH SarabunPSK"/>
                <a:cs typeface="TH SarabunPSK"/>
              </a:rPr>
              <a:t>รวมกันห้ามเกิน</a:t>
            </a:r>
            <a:r>
              <a:rPr lang="en-US" sz="3600" dirty="0">
                <a:solidFill>
                  <a:srgbClr val="7F7F7F"/>
                </a:solidFill>
                <a:latin typeface="TH SarabunPSK"/>
                <a:cs typeface="TH SarabunPSK"/>
              </a:rPr>
              <a:t> 50 </a:t>
            </a:r>
            <a:r>
              <a:rPr lang="en-US" sz="3600" dirty="0" err="1">
                <a:solidFill>
                  <a:srgbClr val="7F7F7F"/>
                </a:solidFill>
                <a:latin typeface="TH SarabunPSK"/>
                <a:cs typeface="TH SarabunPSK"/>
              </a:rPr>
              <a:t>มิเช่นนั้นค่าทั้งหมดจะกลายเป็น</a:t>
            </a:r>
            <a:r>
              <a:rPr lang="en-US" sz="3600" dirty="0">
                <a:solidFill>
                  <a:srgbClr val="7F7F7F"/>
                </a:solidFill>
                <a:latin typeface="TH SarabunPSK"/>
                <a:cs typeface="TH SarabunPSK"/>
              </a:rPr>
              <a:t> 0</a:t>
            </a:r>
            <a:endParaRPr lang="en-US" dirty="0">
              <a:solidFill>
                <a:srgbClr val="000000"/>
              </a:solidFill>
              <a:latin typeface="TH SarabunPSK"/>
              <a:cs typeface="TH SarabunPSK"/>
            </a:endParaRPr>
          </a:p>
        </p:txBody>
      </p:sp>
      <p:pic>
        <p:nvPicPr>
          <p:cNvPr id="20" name="Picture 20" descr="A close up of a sign&#10;&#10;Description generated with high confidence">
            <a:extLst>
              <a:ext uri="{FF2B5EF4-FFF2-40B4-BE49-F238E27FC236}">
                <a16:creationId xmlns:a16="http://schemas.microsoft.com/office/drawing/2014/main" id="{E545A182-34F7-49CE-BFBE-2124D15EC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" y="6114510"/>
            <a:ext cx="738201" cy="7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9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คำสั่งพื้นฐานของ ROBOCODE     1) up -&gt; การเคลื่อนที่ไปด้านหน้า     2) down -&gt; การเคลื่อนที่ไปด้านหลัง     3) right -&gt; การเคลื่อนที่ไปทางขวา (หันขวา)     4) left -&gt; การเคลื่อนที่ไปทางซ้าย (หันซ้าย)     5) loop -&gt; การทำคำสั่งเดิมๆซ้ำไปเรื่อยๆ     6) shoot -&gt; คำสั่งที่ใช้ในการโจมตี</vt:lpstr>
      <vt:lpstr>ตัวอย่าง CODE</vt:lpstr>
      <vt:lpstr>บรรทัดที่ 1 คือ Health Point [ HP ] ค่าพลังชีวิต </vt:lpstr>
      <vt:lpstr>Rule Of Robocode                 กฏของโรโบโค๊ด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555</cp:revision>
  <dcterms:created xsi:type="dcterms:W3CDTF">2013-07-15T20:26:40Z</dcterms:created>
  <dcterms:modified xsi:type="dcterms:W3CDTF">2018-10-19T18:40:42Z</dcterms:modified>
</cp:coreProperties>
</file>