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74" r:id="rId4"/>
    <p:sldId id="280" r:id="rId5"/>
    <p:sldId id="281" r:id="rId6"/>
    <p:sldId id="282" r:id="rId7"/>
    <p:sldId id="276" r:id="rId8"/>
    <p:sldId id="277" r:id="rId9"/>
    <p:sldId id="265" r:id="rId10"/>
    <p:sldId id="278" r:id="rId11"/>
    <p:sldId id="279" r:id="rId12"/>
    <p:sldId id="283" r:id="rId13"/>
    <p:sldId id="273" r:id="rId14"/>
    <p:sldId id="272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517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98" y="102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59683" y="1185332"/>
            <a:ext cx="777816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0E41-0F8D-4151-979A-4270FBA95E57}"/>
              </a:ext>
            </a:extLst>
          </p:cNvPr>
          <p:cNvSpPr txBox="1"/>
          <p:nvPr/>
        </p:nvSpPr>
        <p:spPr>
          <a:xfrm>
            <a:off x="244473" y="2093273"/>
            <a:ext cx="488148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b="1" i="0" dirty="0">
                <a:effectLst/>
              </a:rPr>
              <a:t>Business Problem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b="1" i="0" dirty="0">
                <a:effectLst/>
              </a:rPr>
              <a:t>Scope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b="1" i="0" dirty="0">
                <a:effectLst/>
              </a:rPr>
              <a:t>Constraints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b="1" i="0" dirty="0">
                <a:effectLst/>
              </a:rPr>
              <a:t>Objective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b="1" i="0" dirty="0">
                <a:effectLst/>
              </a:rPr>
              <a:t>Methodology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b="1" i="0" dirty="0">
                <a:effectLst/>
              </a:rPr>
              <a:t>Modelling Approach Used &amp; Why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b="1" i="0" dirty="0">
                <a:effectLst/>
              </a:rPr>
              <a:t>Comparison of Models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b="1" i="0" dirty="0">
                <a:effectLst/>
              </a:rPr>
              <a:t>Best Model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b="1" i="0" dirty="0">
                <a:effectLst/>
              </a:rPr>
              <a:t>Insights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b="1" i="0" dirty="0">
                <a:effectLst/>
              </a:rPr>
              <a:t>Recommendations</a:t>
            </a:r>
            <a:endParaRPr lang="en-US" sz="1800" b="1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C88A3-7951-469F-B03E-D55B47B675EC}"/>
              </a:ext>
            </a:extLst>
          </p:cNvPr>
          <p:cNvSpPr txBox="1"/>
          <p:nvPr/>
        </p:nvSpPr>
        <p:spPr>
          <a:xfrm>
            <a:off x="5766486" y="6170141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Christopher Dennies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Batch 1 - April 2020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203038" y="245253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Models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EED8C9-D923-4CD4-93E5-FAF33C28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574278"/>
              </p:ext>
            </p:extLst>
          </p:nvPr>
        </p:nvGraphicFramePr>
        <p:xfrm>
          <a:off x="568411" y="1095632"/>
          <a:ext cx="10066639" cy="4945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8301">
                  <a:extLst>
                    <a:ext uri="{9D8B030D-6E8A-4147-A177-3AD203B41FA5}">
                      <a16:colId xmlns:a16="http://schemas.microsoft.com/office/drawing/2014/main" val="2374329904"/>
                    </a:ext>
                  </a:extLst>
                </a:gridCol>
                <a:gridCol w="1214264">
                  <a:extLst>
                    <a:ext uri="{9D8B030D-6E8A-4147-A177-3AD203B41FA5}">
                      <a16:colId xmlns:a16="http://schemas.microsoft.com/office/drawing/2014/main" val="2045372475"/>
                    </a:ext>
                  </a:extLst>
                </a:gridCol>
                <a:gridCol w="940075">
                  <a:extLst>
                    <a:ext uri="{9D8B030D-6E8A-4147-A177-3AD203B41FA5}">
                      <a16:colId xmlns:a16="http://schemas.microsoft.com/office/drawing/2014/main" val="2282302873"/>
                    </a:ext>
                  </a:extLst>
                </a:gridCol>
                <a:gridCol w="685471">
                  <a:extLst>
                    <a:ext uri="{9D8B030D-6E8A-4147-A177-3AD203B41FA5}">
                      <a16:colId xmlns:a16="http://schemas.microsoft.com/office/drawing/2014/main" val="335347327"/>
                    </a:ext>
                  </a:extLst>
                </a:gridCol>
                <a:gridCol w="822566">
                  <a:extLst>
                    <a:ext uri="{9D8B030D-6E8A-4147-A177-3AD203B41FA5}">
                      <a16:colId xmlns:a16="http://schemas.microsoft.com/office/drawing/2014/main" val="846069393"/>
                    </a:ext>
                  </a:extLst>
                </a:gridCol>
                <a:gridCol w="861736">
                  <a:extLst>
                    <a:ext uri="{9D8B030D-6E8A-4147-A177-3AD203B41FA5}">
                      <a16:colId xmlns:a16="http://schemas.microsoft.com/office/drawing/2014/main" val="3606103785"/>
                    </a:ext>
                  </a:extLst>
                </a:gridCol>
                <a:gridCol w="744226">
                  <a:extLst>
                    <a:ext uri="{9D8B030D-6E8A-4147-A177-3AD203B41FA5}">
                      <a16:colId xmlns:a16="http://schemas.microsoft.com/office/drawing/2014/main" val="12444389"/>
                    </a:ext>
                  </a:extLst>
                </a:gridCol>
              </a:tblGrid>
              <a:tr h="425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F1-Score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29807738"/>
                  </a:ext>
                </a:extLst>
              </a:tr>
              <a:tr h="425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 with Default Cut-Off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0.464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0.048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0.088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0.521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3871417"/>
                  </a:ext>
                </a:extLst>
              </a:tr>
              <a:tr h="425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 with Optimal Cut-Off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0.194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0.687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0.302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0.716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0.703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33757550"/>
                  </a:ext>
                </a:extLst>
              </a:tr>
              <a:tr h="425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 with Optimal Cut-Off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0.191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0.658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0.296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0.718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0.691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08130733"/>
                  </a:ext>
                </a:extLst>
              </a:tr>
              <a:tr h="425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 on SMOTE</a:t>
                      </a:r>
                      <a:endParaRPr lang="en-IN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SMOTE Train</a:t>
                      </a:r>
                      <a:endParaRPr lang="en-IN" sz="1200" b="1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0.664</a:t>
                      </a:r>
                      <a:endParaRPr lang="en-IN" sz="12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0.741</a:t>
                      </a:r>
                      <a:endParaRPr lang="en-IN" sz="12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0.701</a:t>
                      </a:r>
                      <a:endParaRPr lang="en-IN" sz="1200" b="1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0.724</a:t>
                      </a:r>
                      <a:endParaRPr lang="en-IN" sz="1200" b="1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0.812</a:t>
                      </a:r>
                      <a:endParaRPr lang="en-IN" sz="12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00442651"/>
                  </a:ext>
                </a:extLst>
              </a:tr>
              <a:tr h="230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Discriminant Analysis - LDA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0.785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7043880"/>
                  </a:ext>
                </a:extLst>
              </a:tr>
              <a:tr h="230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Discriminant Analysis - LDA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0.772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38068147"/>
                  </a:ext>
                </a:extLst>
              </a:tr>
              <a:tr h="425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Discriminant Analysis with Optimal Cut-OFF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0.172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0.786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0.282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0.642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0.707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41579266"/>
                  </a:ext>
                </a:extLst>
              </a:tr>
              <a:tr h="425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Discriminant Analysis with Optimal Cut-OFF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0.167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0.747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0.273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0.641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0.688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41193406"/>
                  </a:ext>
                </a:extLst>
              </a:tr>
              <a:tr h="425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Discriminant Analysis - LDA on SMOTE</a:t>
                      </a:r>
                      <a:endParaRPr lang="en-IN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SMOTE Train</a:t>
                      </a:r>
                      <a:endParaRPr lang="en-IN" sz="1200" b="1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0.628</a:t>
                      </a:r>
                      <a:endParaRPr lang="en-IN" sz="1200" b="1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0.837</a:t>
                      </a:r>
                      <a:endParaRPr lang="en-IN" sz="1200" b="1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0.717</a:t>
                      </a:r>
                      <a:endParaRPr lang="en-IN" sz="1200" b="1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0.717</a:t>
                      </a:r>
                      <a:endParaRPr lang="en-IN" sz="12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0.735</a:t>
                      </a:r>
                      <a:endParaRPr lang="en-IN" sz="12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07442732"/>
                  </a:ext>
                </a:extLst>
              </a:tr>
              <a:tr h="230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 Model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0.843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0.524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0.938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0.686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50676602"/>
                  </a:ext>
                </a:extLst>
              </a:tr>
              <a:tr h="425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 Model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0.773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0.309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0.441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0.929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0.649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60144982"/>
                  </a:ext>
                </a:extLst>
              </a:tr>
              <a:tr h="425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 Model on SMOTE</a:t>
                      </a:r>
                      <a:endParaRPr lang="en-IN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SMOTE Train</a:t>
                      </a:r>
                      <a:endParaRPr lang="en-IN" sz="12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0.939</a:t>
                      </a:r>
                      <a:endParaRPr lang="en-IN" sz="12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IN" sz="12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0.929</a:t>
                      </a:r>
                      <a:endParaRPr lang="en-IN" sz="12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  <a:endParaRPr lang="en-IN" sz="12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0.937</a:t>
                      </a:r>
                      <a:endParaRPr lang="en-IN" sz="12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15132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82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276462" y="204064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2" y="697681"/>
            <a:ext cx="10696338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0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Random forest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is a high-performance model but it is a black box model lacking insights.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Though the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variable importance is achieved it lacks magnitude unlike logistic regression.</a:t>
            </a:r>
            <a:endParaRPr lang="en-US" sz="18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0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SMOTE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was used to balance the data and thereby it helped to fine tune the model. By fine Tuning, Random forest model achieved the maximum accuracy compared to all the models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0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Logistic Regression Model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is preferred over other models, as it give enormous information on the variables which could easily be interpreted and understood by probabilities. </a:t>
            </a:r>
            <a:endParaRPr lang="en-US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9519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F2896-0D3F-4CA8-85D4-76F2A882C7C8}"/>
              </a:ext>
            </a:extLst>
          </p:cNvPr>
          <p:cNvSpPr txBox="1"/>
          <p:nvPr/>
        </p:nvSpPr>
        <p:spPr>
          <a:xfrm>
            <a:off x="392655" y="732982"/>
            <a:ext cx="9406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Random Forest only helps in identifying the order of Importance among the variables but not the magnitude as described below.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DAECA5-827D-493A-A23D-E95F32D0FF2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3"/>
          <a:stretch/>
        </p:blipFill>
        <p:spPr bwMode="auto">
          <a:xfrm>
            <a:off x="977510" y="1386076"/>
            <a:ext cx="8821366" cy="501947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62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514290" y="201312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5963054" y="1079770"/>
            <a:ext cx="50097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a unit change in  </a:t>
            </a:r>
            <a:r>
              <a:rPr lang="en-US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EMI Changes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odds ratio for an account to default is 1.13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a unit change </a:t>
            </a:r>
            <a:r>
              <a:rPr lang="en-US" b="0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 </a:t>
            </a:r>
            <a:r>
              <a:rPr lang="en-US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EMI Changes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there is 13 percent increase in odds for an account to default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>
              <a:buClr>
                <a:srgbClr val="0070C0"/>
              </a:buClr>
            </a:pPr>
            <a:r>
              <a:rPr lang="en-IN" sz="1600" dirty="0">
                <a:solidFill>
                  <a:srgbClr val="6D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605365-5A51-4FB4-817D-7A3427D1E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8876"/>
              </p:ext>
            </p:extLst>
          </p:nvPr>
        </p:nvGraphicFramePr>
        <p:xfrm>
          <a:off x="582218" y="1079769"/>
          <a:ext cx="5270500" cy="5178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4238">
                  <a:extLst>
                    <a:ext uri="{9D8B030D-6E8A-4147-A177-3AD203B41FA5}">
                      <a16:colId xmlns:a16="http://schemas.microsoft.com/office/drawing/2014/main" val="444972296"/>
                    </a:ext>
                  </a:extLst>
                </a:gridCol>
                <a:gridCol w="1028081">
                  <a:extLst>
                    <a:ext uri="{9D8B030D-6E8A-4147-A177-3AD203B41FA5}">
                      <a16:colId xmlns:a16="http://schemas.microsoft.com/office/drawing/2014/main" val="4173236244"/>
                    </a:ext>
                  </a:extLst>
                </a:gridCol>
                <a:gridCol w="1434236">
                  <a:extLst>
                    <a:ext uri="{9D8B030D-6E8A-4147-A177-3AD203B41FA5}">
                      <a16:colId xmlns:a16="http://schemas.microsoft.com/office/drawing/2014/main" val="3394716781"/>
                    </a:ext>
                  </a:extLst>
                </a:gridCol>
                <a:gridCol w="713945">
                  <a:extLst>
                    <a:ext uri="{9D8B030D-6E8A-4147-A177-3AD203B41FA5}">
                      <a16:colId xmlns:a16="http://schemas.microsoft.com/office/drawing/2014/main" val="890025933"/>
                    </a:ext>
                  </a:extLst>
                </a:gridCol>
              </a:tblGrid>
              <a:tr h="3452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VARIABLES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COEFFICENT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Exp(Coeff) -  ODD ratio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Percent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0534755"/>
                  </a:ext>
                </a:extLst>
              </a:tr>
              <a:tr h="3452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Intercept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-0.285200000000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0.751863867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-24.81%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69299"/>
                  </a:ext>
                </a:extLst>
              </a:tr>
              <a:tr h="3452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NUM_EMI_CHANGES_RANGE_CAT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0.130300000000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1.139170083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13.92%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3050839"/>
                  </a:ext>
                </a:extLst>
              </a:tr>
              <a:tr h="3452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NET_RECEIVABLE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0.003000000000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1.003004505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0.30%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1538369"/>
                  </a:ext>
                </a:extLst>
              </a:tr>
              <a:tr h="3452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NET_LTV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0.002300000000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1.002302647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0.23%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2817431"/>
                  </a:ext>
                </a:extLst>
              </a:tr>
              <a:tr h="3452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EXCESS_AVAILABLE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0.000060840000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1.000060842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992793"/>
                  </a:ext>
                </a:extLst>
              </a:tr>
              <a:tr h="3452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PRE_EMI_DUEAMT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0.000011210000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1.00001121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2813403"/>
                  </a:ext>
                </a:extLst>
              </a:tr>
              <a:tr h="3452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PAID_INTEREST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0.000001540000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1.00000154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562014"/>
                  </a:ext>
                </a:extLst>
              </a:tr>
              <a:tr h="3452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LOAN_AMT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-0.000000025480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0.999999975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1423580"/>
                  </a:ext>
                </a:extLst>
              </a:tr>
              <a:tr h="3452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OUTSTANDING_PRINCIPAL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-0.000000116700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0.999999883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9176383"/>
                  </a:ext>
                </a:extLst>
              </a:tr>
              <a:tr h="3452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PAID_PRINCIPAL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-0.000002954000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0.999997046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6273850"/>
                  </a:ext>
                </a:extLst>
              </a:tr>
              <a:tr h="3452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BALANCE_TENURE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-0.003900000000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0.996107595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-0.39%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3249225"/>
                  </a:ext>
                </a:extLst>
              </a:tr>
              <a:tr h="3452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CITY_NEW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-0.017700000000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0.982455725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-1.75%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8228133"/>
                  </a:ext>
                </a:extLst>
              </a:tr>
              <a:tr h="3452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FOIR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-0.868400000000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0.419622408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-58.04%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9422218"/>
                  </a:ext>
                </a:extLst>
              </a:tr>
              <a:tr h="3452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PRODUCT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-0.982800000000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0.374261698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-62.57%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19171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CDCDC0-C1C6-40F5-8372-1115FA0EFCE6}"/>
              </a:ext>
            </a:extLst>
          </p:cNvPr>
          <p:cNvSpPr txBox="1"/>
          <p:nvPr/>
        </p:nvSpPr>
        <p:spPr>
          <a:xfrm>
            <a:off x="5963054" y="4419948"/>
            <a:ext cx="4563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a unit change in product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i.e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HL to LAP, LAP to STHL, STHL to STLAP there is a 62 percent decrease in odd for an account to default.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AAA443-6CB7-4D30-88F6-6535BA5D4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228" y="2994634"/>
            <a:ext cx="5028571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8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54978" y="321676"/>
            <a:ext cx="5374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2" y="1773986"/>
            <a:ext cx="10696338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High Defaults are seen in Home loan category.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When customer opts for an EMI change in Home Loan category there is 13% chance that an account might default.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The NBFC should have a dedicated follow up on customers who opt for EMI change.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By doing the above, The NBFC could avoid defaults and there by accounts leading to foreclosures.  </a:t>
            </a:r>
          </a:p>
        </p:txBody>
      </p:sp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436227" y="161315"/>
            <a:ext cx="5374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092CB-9AF1-48ED-9CC6-CC3B828CBFA0}"/>
              </a:ext>
            </a:extLst>
          </p:cNvPr>
          <p:cNvSpPr txBox="1"/>
          <p:nvPr/>
        </p:nvSpPr>
        <p:spPr>
          <a:xfrm>
            <a:off x="436227" y="841140"/>
            <a:ext cx="879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High value ticket HL loans are seen in Mumbai, Pune, Chennai, Bangalore &amp; Delhi, The NBFC Should be more vigilant in these cities for EMI changes.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Promote more LAP loans as there are less defaults observed.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3AF85-0A3E-4A39-A8B3-ADC30A04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13" y="1828800"/>
            <a:ext cx="9573543" cy="48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4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95948" y="645446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95948" y="1372659"/>
            <a:ext cx="10191965" cy="430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 Non-Banking Financial Company (NBFC) is a company engaged in the business of loans and advances is facing an ultimate problem – HIGH FORECLOSURE COSTS &amp; LOSS OF CUSTOMERS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The penultimate problem is actually the defaults which is resulting to the foreclosure process which is costing the NBFC and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thierby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loosing customers.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800" u="sng" dirty="0">
                <a:solidFill>
                  <a:srgbClr val="000000"/>
                </a:solidFill>
                <a:latin typeface="Arial" panose="020B0604020202020204" pitchFamily="34" charset="0"/>
              </a:rPr>
              <a:t>Defaults is a Core problem.</a:t>
            </a:r>
            <a:endParaRPr lang="en-US" sz="3200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95948" y="291503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95948" y="988091"/>
            <a:ext cx="10191965" cy="661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800" b="0" i="0" u="none" strike="noStrike" baseline="0" dirty="0">
                <a:solidFill>
                  <a:srgbClr val="000000"/>
                </a:solidFill>
              </a:rPr>
              <a:t>Aggregated loan transaction data for 8 Years and 4 months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 Aug 2010 – Dec 2018 ) </a:t>
            </a:r>
          </a:p>
          <a:p>
            <a:pPr algn="l"/>
            <a:endParaRPr lang="en-IN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There are 20012 rows and 53 columns (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Float – 32 , Integer – 14 , Date Time – 3 , Object – 4 variables )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Frequency – The loan data narrowed down to daily date wise. </a:t>
            </a:r>
          </a:p>
          <a:p>
            <a:endParaRPr lang="en-US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Deliver a model predicting the accounts which are likely to default using statistical approach.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For the Purpose of the Model Building and visualization - Python and Tableau is used.</a:t>
            </a:r>
          </a:p>
          <a:p>
            <a:endParaRPr lang="en-US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Python Libraries – Numpy , Pandas, Matplotlib, Seaborn, Sklearn Etc.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98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95948" y="102033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 - 1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61850" y="913950"/>
            <a:ext cx="9944831" cy="638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There are missing values in the dataset. Below data is expressed in Percentage Missing  values.  Both NPA in last month and current month has 99.41% missing values. Rest all variables are negligible. I.e. &lt; 2% </a:t>
            </a:r>
          </a:p>
          <a:p>
            <a:pPr>
              <a:lnSpc>
                <a:spcPct val="150000"/>
              </a:lnSpc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CUSTOMERID </a:t>
            </a:r>
            <a:r>
              <a:rPr lang="en-IN" sz="1800" b="1" i="0" u="sng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1.4000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I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DIFF_EMI_AMOUNT_MAX_MIN </a:t>
            </a:r>
            <a:r>
              <a:rPr lang="en-US" sz="1800" b="1" i="0" u="sng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0.4400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LAST_RECEIPT_AMOUNT </a:t>
            </a:r>
            <a:r>
              <a:rPr lang="en-IN" sz="1800" b="1" i="0" u="sng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1.2300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I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LAST_RECEIPT_DATE </a:t>
            </a:r>
            <a:r>
              <a:rPr lang="en-IN" sz="1800" b="1" i="0" u="sng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0.3700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I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LATEST_TRANSACTION_MONTH </a:t>
            </a:r>
            <a:r>
              <a:rPr lang="en-IN" sz="1800" b="1" i="0" u="sng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0.3700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I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MAX_EMI_AMOUNT </a:t>
            </a:r>
            <a:r>
              <a:rPr lang="en-IN" sz="1800" b="1" i="0" u="sng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0.4400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I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MIN_EMI_AMOUNT </a:t>
            </a:r>
            <a:r>
              <a:rPr lang="en-IN" sz="1800" b="1" i="0" u="sng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0.4400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I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SCHEMEID </a:t>
            </a:r>
            <a:r>
              <a:rPr lang="en-IN" sz="1800" b="1" i="0" u="sng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1.4000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I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NPA_IN_LAST_MONTH </a:t>
            </a:r>
            <a:r>
              <a:rPr lang="en-US" sz="1800" b="1" i="0" u="sng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99.4100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NPA_IN_CURRENT_MONTH </a:t>
            </a:r>
            <a:r>
              <a:rPr lang="en-US" sz="1800" b="1" i="0" u="sng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99.4100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9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95948" y="0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 - 2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96561" y="683459"/>
            <a:ext cx="99448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Visual Presentation of missing values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ED4EEE-A600-4211-8C77-AA0381CD61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54" y="1045210"/>
            <a:ext cx="9375843" cy="5812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41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95948" y="172711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 - 3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96561" y="929867"/>
            <a:ext cx="994483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dataset has 53 variables and identification of Significant variables which will contribute to discriminate between default and non default class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The dataset has variables explaining the same subject which requires to be dropped by domain understanding.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dataset has outlier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 and missing values which requires treatment.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data is unbalanced. The overall accuracy will give a wrong picture. Rather Recall and Precision of that class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needs attention and tuned to get a best Model.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5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95948" y="291503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95948" y="927816"/>
            <a:ext cx="10191965" cy="5802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Build a statistical model to predict the accounts which are likely to default and </a:t>
            </a:r>
            <a:r>
              <a:rPr lang="en-IN" sz="2400" i="0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discriminate well between the classes</a:t>
            </a:r>
            <a:r>
              <a:rPr lang="en-IN" sz="24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u="sng" dirty="0">
                <a:solidFill>
                  <a:srgbClr val="000000"/>
                </a:solidFill>
                <a:latin typeface="Arial" panose="020B0604020202020204" pitchFamily="34" charset="0"/>
              </a:rPr>
              <a:t>Identifying</a:t>
            </a:r>
            <a:r>
              <a:rPr lang="en-IN" sz="2400" i="0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the important driving factors </a:t>
            </a:r>
            <a:r>
              <a:rPr lang="en-IN" sz="24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leading the customers to default will be the key to the problem.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Prior actions can be taken to stem the defaults by knowing the key factors which will be derived statistically.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sz="2400" i="0" u="sng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Highlighting the Important driving factors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NBFC ‘s can take necessary action to avoid defaults thereby foreclosure and reducing the cost incurred by the Foreclosure Process. </a:t>
            </a:r>
            <a:endParaRPr lang="en-IN" sz="240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92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95948" y="17530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95948" y="733732"/>
            <a:ext cx="1019196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Dropping the variables based on domain understanding.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Dr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opping the variables which repetitively explaining the same info.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Dropping 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2 variables NPA – last month &amp; current month as its not a good predictor.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Dropping the variables using correlation plots , Highly correlated variables &amp; KDE curves overlapping are dropped.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Applying variation inflation factor ( VIF ), dropped variables with a </a:t>
            </a:r>
            <a:r>
              <a:rPr lang="en-I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Cutoff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 @ 5.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Applied outlier treatment to 9 variables.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Included City &amp; Product categorical variables – Converted to integers using cat codes.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Finally 16 variables are selected to run the appropriate models.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8ED39C-6080-4C47-8EEF-86561A909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059427"/>
              </p:ext>
            </p:extLst>
          </p:nvPr>
        </p:nvGraphicFramePr>
        <p:xfrm>
          <a:off x="639345" y="2546009"/>
          <a:ext cx="3921529" cy="1229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6391">
                  <a:extLst>
                    <a:ext uri="{9D8B030D-6E8A-4147-A177-3AD203B41FA5}">
                      <a16:colId xmlns:a16="http://schemas.microsoft.com/office/drawing/2014/main" val="3613981832"/>
                    </a:ext>
                  </a:extLst>
                </a:gridCol>
                <a:gridCol w="403547">
                  <a:extLst>
                    <a:ext uri="{9D8B030D-6E8A-4147-A177-3AD203B41FA5}">
                      <a16:colId xmlns:a16="http://schemas.microsoft.com/office/drawing/2014/main" val="3412718360"/>
                    </a:ext>
                  </a:extLst>
                </a:gridCol>
                <a:gridCol w="403547">
                  <a:extLst>
                    <a:ext uri="{9D8B030D-6E8A-4147-A177-3AD203B41FA5}">
                      <a16:colId xmlns:a16="http://schemas.microsoft.com/office/drawing/2014/main" val="3913338372"/>
                    </a:ext>
                  </a:extLst>
                </a:gridCol>
                <a:gridCol w="808044">
                  <a:extLst>
                    <a:ext uri="{9D8B030D-6E8A-4147-A177-3AD203B41FA5}">
                      <a16:colId xmlns:a16="http://schemas.microsoft.com/office/drawing/2014/main" val="1672303173"/>
                    </a:ext>
                  </a:extLst>
                </a:gridCol>
              </a:tblGrid>
              <a:tr h="1889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FORECLOSURE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7458927"/>
                  </a:ext>
                </a:extLst>
              </a:tr>
              <a:tr h="1889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NPA_IN_LAST_MONTH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960122"/>
                  </a:ext>
                </a:extLst>
              </a:tr>
              <a:tr h="1889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102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4403934"/>
                  </a:ext>
                </a:extLst>
              </a:tr>
              <a:tr h="1889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#N/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3592025"/>
                  </a:ext>
                </a:extLst>
              </a:tr>
              <a:tr h="1889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7401205"/>
                  </a:ext>
                </a:extLst>
              </a:tr>
              <a:tr h="1889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119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283156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9DBF41-7DC5-4BE3-88AA-D19E75D97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0759"/>
              </p:ext>
            </p:extLst>
          </p:nvPr>
        </p:nvGraphicFramePr>
        <p:xfrm>
          <a:off x="5082092" y="2546009"/>
          <a:ext cx="3922926" cy="1229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8936">
                  <a:extLst>
                    <a:ext uri="{9D8B030D-6E8A-4147-A177-3AD203B41FA5}">
                      <a16:colId xmlns:a16="http://schemas.microsoft.com/office/drawing/2014/main" val="2265176536"/>
                    </a:ext>
                  </a:extLst>
                </a:gridCol>
                <a:gridCol w="403398">
                  <a:extLst>
                    <a:ext uri="{9D8B030D-6E8A-4147-A177-3AD203B41FA5}">
                      <a16:colId xmlns:a16="http://schemas.microsoft.com/office/drawing/2014/main" val="665059974"/>
                    </a:ext>
                  </a:extLst>
                </a:gridCol>
                <a:gridCol w="269564">
                  <a:extLst>
                    <a:ext uri="{9D8B030D-6E8A-4147-A177-3AD203B41FA5}">
                      <a16:colId xmlns:a16="http://schemas.microsoft.com/office/drawing/2014/main" val="188013743"/>
                    </a:ext>
                  </a:extLst>
                </a:gridCol>
                <a:gridCol w="541028">
                  <a:extLst>
                    <a:ext uri="{9D8B030D-6E8A-4147-A177-3AD203B41FA5}">
                      <a16:colId xmlns:a16="http://schemas.microsoft.com/office/drawing/2014/main" val="1392768810"/>
                    </a:ext>
                  </a:extLst>
                </a:gridCol>
              </a:tblGrid>
              <a:tr h="2459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FORECLOSURE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6589508"/>
                  </a:ext>
                </a:extLst>
              </a:tr>
              <a:tr h="2459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NPA_IN_CURRENT_MONTH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3119584"/>
                  </a:ext>
                </a:extLst>
              </a:tr>
              <a:tr h="2459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103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36225672"/>
                  </a:ext>
                </a:extLst>
              </a:tr>
              <a:tr h="2459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3563424"/>
                  </a:ext>
                </a:extLst>
              </a:tr>
              <a:tr h="2459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119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9306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51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276462" y="336009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F2896-0D3F-4CA8-85D4-76F2A882C7C8}"/>
              </a:ext>
            </a:extLst>
          </p:cNvPr>
          <p:cNvSpPr txBox="1"/>
          <p:nvPr/>
        </p:nvSpPr>
        <p:spPr>
          <a:xfrm>
            <a:off x="337751" y="1375719"/>
            <a:ext cx="940622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Supervised Learning Approach is used as the labels are provided.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As its a Binary Classification problem , under Classification – linear models such as Logistic regression &amp; Linear Discriminant analysis is done.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Under Non linear Classification models Random Forest is Chosen.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As the data is imbalanced , Smote was used at every model to improve the metrics.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16 Significant variables was applied to logistic regression, 3 variables were dropped as per “P” value being greater. </a:t>
            </a:r>
            <a:endParaRPr lang="en-IN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One Variable NET_LTV , though the P value is greater, retained as per domain understanding.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1365</Words>
  <Application>Microsoft Office PowerPoint</Application>
  <PresentationFormat>Widescreen</PresentationFormat>
  <Paragraphs>294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Verdana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christopher dennies f</cp:lastModifiedBy>
  <cp:revision>130</cp:revision>
  <dcterms:created xsi:type="dcterms:W3CDTF">2019-12-31T09:37:22Z</dcterms:created>
  <dcterms:modified xsi:type="dcterms:W3CDTF">2021-05-07T18:27:32Z</dcterms:modified>
</cp:coreProperties>
</file>