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7D438A-2D2F-462E-8F16-7038D2B047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30ACC-0C9E-4B2E-B12A-894DE97406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i-FI"/>
              <a:t>9.April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01065-9C32-4A16-AA80-E607FFF715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D312A-16FA-4F9F-83ED-7657036ECA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2A27A-DA74-4A65-A210-E88C6EAD14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12798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i-FI"/>
              <a:t>9.April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91D0B-3A8D-4977-8D6F-C0ED3683BD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448266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CE11-DF52-4E9B-806D-7AF6A84DF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669A6-1C06-4A3A-8E6D-78297B1B4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E7CC3-25E7-4BBD-BF38-0581580E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8CB3-E277-400B-8495-EB3FF0A29DF1}" type="datetime1">
              <a:rPr lang="fi-FI" smtClean="0"/>
              <a:t>25.4.2019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DA8A4-D704-4A27-8FF4-1BC70D52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49E67-99C9-4256-887F-10E72B42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9466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A091-6C40-4F3A-B46C-BD6E0512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022E3-3502-4105-8DDA-1A91749B9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FEE6C-E34B-4381-B923-05543528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B6B5-CC90-430E-8530-8254E6074777}" type="datetime1">
              <a:rPr lang="fi-FI" smtClean="0"/>
              <a:t>25.4.2019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B4C9A-975C-4156-91B1-891A2045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FBDD-3EB3-4259-B2A3-A44F88B2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088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9B27C3-8602-4205-987E-8C94EFCA5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6A55F-0A6F-43C8-9168-C74D83642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7908-9A5A-4D46-9E35-2C3EF8FD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8AFC-5717-4C59-9F98-87DAA75269BB}" type="datetime1">
              <a:rPr lang="fi-FI" smtClean="0"/>
              <a:t>25.4.2019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0198A-2E6D-4C53-8B25-D2698CA8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6511E-69B8-4E7A-AB2C-CDA1D2E1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690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A96-4CBB-4528-A88E-CB612FD8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5D6FA-15C3-410B-9569-26B4D730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6A1C0-8653-4671-AC2C-94B3A4A7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E929-F87C-4E6E-8162-1E6898012107}" type="datetime1">
              <a:rPr lang="fi-FI" smtClean="0"/>
              <a:t>25.4.2019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22394-938A-47A3-ABF6-DEBD79C0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89B8-52DE-4780-BE0A-48A5609A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9379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4A5F-56BF-4446-BBFB-FAC5536B0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62F3E-0D6F-4038-AFCF-8D9BA8B3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1CE86-AE2A-4B1A-9405-617811EF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2CE0-5C54-4EA3-B263-8F290283CD3D}" type="datetime1">
              <a:rPr lang="fi-FI" smtClean="0"/>
              <a:t>25.4.2019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2EA2-E206-488B-89B7-BAEE4DF9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37E6B-F338-4815-8928-73F51527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0993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C1BD-BB33-4F75-B637-1AA2AC51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64DF-0F7B-4301-B190-0B0A1D2BE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66D52-5FE0-41E1-8418-5D5F194B4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65967-8A5A-4444-A5FE-D3A8D244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892A-1BCA-4922-8407-F9816EFA0952}" type="datetime1">
              <a:rPr lang="fi-FI" smtClean="0"/>
              <a:t>25.4.2019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55FBF-51CC-4246-881F-FD96B6BB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E3A82-2A3D-48B1-AA50-EF81F48B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985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0C4F-3A21-4325-968E-DEB1C781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DB1F4-3135-4EE1-BAB7-3DDD5EAE5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2FFBE-F3BC-4FD6-8BF8-7B6C6EBCD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86C5A-5523-4E1E-902C-597865658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AFD35-7F8A-4594-82B0-DA37E885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8C42C-CE6C-44DA-8688-92A5983A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9B09-7F13-48DF-A2D5-1ED1947F1A08}" type="datetime1">
              <a:rPr lang="fi-FI" smtClean="0"/>
              <a:t>25.4.2019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61288-52DE-49BF-B2AC-BB7D332F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EA448-0F8B-48D4-9FCC-C3BF36E1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0235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F4A7-BEA5-4E40-8B17-08CA8AF2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EEBC7-FA6B-4548-B3FC-74999CCC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4791-334E-4286-B11C-742C6F52F4B8}" type="datetime1">
              <a:rPr lang="fi-FI" smtClean="0"/>
              <a:t>25.4.2019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AD809-7226-47EA-8FEA-692D4DE5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8BAC9-0BA8-4A49-9844-272C5E75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030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A151A-C01F-4F5A-9F6F-E0F43CDF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FABE-FEFA-4DEE-AFD7-7F458A1B9CAC}" type="datetime1">
              <a:rPr lang="fi-FI" smtClean="0"/>
              <a:t>25.4.2019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1A8D6-E9D9-4D4E-A574-69B76824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370D6-536F-4CD6-9E11-5FF575CE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1179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8B40-F25D-4B3D-89E6-878EF122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4BBF-A0DB-4FA3-83AF-4C88188E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F5131-99C1-41A6-9AA0-7F1D55714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57D64-8096-4014-965C-52309054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6658-97F0-4733-A36F-DB04978BC889}" type="datetime1">
              <a:rPr lang="fi-FI" smtClean="0"/>
              <a:t>25.4.2019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8892E-A975-4262-9F10-FEF55895A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88DFA-29A2-41A8-849F-460DBB63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8108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0069-0B25-4DF5-9DE5-4FD18B0A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C7936-C30E-4F15-9FE3-E42E193DD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BE7C4-44A1-46F7-86B4-8100B69F0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30F9C-0130-48F1-BE75-8343CA69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5E7E-5653-470F-AF23-1EC506ED3837}" type="datetime1">
              <a:rPr lang="fi-FI" smtClean="0"/>
              <a:t>25.4.2019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D8BDC-EED7-4E39-8915-52AAAD82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D962A-53CC-4944-BE61-962D61FD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4033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872E3-6993-42BE-9097-12CE5380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DA8CF-1CB7-46F6-A199-6EC797D81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78B28-70C7-4866-ABCB-56E6DF946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A2883-BF32-49A3-96F1-9EE0E1BFC4B5}" type="datetime1">
              <a:rPr lang="fi-FI" smtClean="0"/>
              <a:t>25.4.2019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F3C88-1CF2-44C7-AF4D-07606C44E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13A62-5259-40D7-BEF6-E21B65902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7ACE-A3D6-4E2F-B02D-488F4601AE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8887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4C88-9FCD-4E12-82E9-E0C1781F0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8207" y="2071686"/>
            <a:ext cx="9144000" cy="1666875"/>
          </a:xfrm>
        </p:spPr>
        <p:txBody>
          <a:bodyPr>
            <a:normAutofit fontScale="90000"/>
          </a:bodyPr>
          <a:lstStyle/>
          <a:p>
            <a:r>
              <a:rPr lang="fi-FI" b="1" dirty="0"/>
              <a:t>Visualization tool</a:t>
            </a:r>
            <a:br>
              <a:rPr lang="fi-FI" b="1" dirty="0"/>
            </a:br>
            <a:r>
              <a:rPr lang="fi-FI" b="1" dirty="0"/>
              <a:t>Back end </a:t>
            </a:r>
            <a:r>
              <a:rPr lang="fi-FI" sz="4400" b="1" dirty="0"/>
              <a:t>&amp;</a:t>
            </a:r>
            <a:r>
              <a:rPr lang="fi-FI" b="1" dirty="0"/>
              <a:t> Admin organization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DF7DB6-9753-48AD-9989-A0DFC67A9381}"/>
              </a:ext>
            </a:extLst>
          </p:cNvPr>
          <p:cNvGrpSpPr/>
          <p:nvPr/>
        </p:nvGrpSpPr>
        <p:grpSpPr>
          <a:xfrm>
            <a:off x="3244453" y="3952876"/>
            <a:ext cx="5935058" cy="2286000"/>
            <a:chOff x="3419475" y="2085974"/>
            <a:chExt cx="5691187" cy="2847975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6040487B-74AC-4E46-8191-F642A9E1C83B}"/>
                </a:ext>
              </a:extLst>
            </p:cNvPr>
            <p:cNvSpPr/>
            <p:nvPr/>
          </p:nvSpPr>
          <p:spPr>
            <a:xfrm>
              <a:off x="3419475" y="2085974"/>
              <a:ext cx="5619750" cy="2847975"/>
            </a:xfrm>
            <a:prstGeom prst="flowChartProcess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F43BB7-FD13-49D4-B295-40E9C579CA66}"/>
                </a:ext>
              </a:extLst>
            </p:cNvPr>
            <p:cNvSpPr txBox="1"/>
            <p:nvPr/>
          </p:nvSpPr>
          <p:spPr>
            <a:xfrm>
              <a:off x="3633787" y="2295524"/>
              <a:ext cx="5476875" cy="2530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dirty="0"/>
                <a:t>Different fabrics will have different design features</a:t>
              </a:r>
            </a:p>
            <a:p>
              <a:pPr marL="285750" indent="-285750">
                <a:buFontTx/>
                <a:buChar char="-"/>
              </a:pPr>
              <a:r>
                <a:rPr lang="fi-FI" dirty="0"/>
                <a:t>Basic sewing instructions remain</a:t>
              </a:r>
            </a:p>
            <a:p>
              <a:pPr marL="285750" indent="-285750">
                <a:buFontTx/>
                <a:buChar char="-"/>
              </a:pPr>
              <a:r>
                <a:rPr lang="fi-FI" dirty="0"/>
                <a:t>Same fabric but different basic pocket position designs</a:t>
              </a:r>
            </a:p>
            <a:p>
              <a:pPr marL="285750" indent="-285750">
                <a:buFontTx/>
                <a:buChar char="-"/>
              </a:pPr>
              <a:r>
                <a:rPr lang="fi-FI" dirty="0"/>
                <a:t>New sewing instructions need to be added to</a:t>
              </a:r>
            </a:p>
            <a:p>
              <a:pPr marL="742950" lvl="1" indent="-285750">
                <a:buFontTx/>
                <a:buChar char="-"/>
              </a:pPr>
              <a:r>
                <a:rPr lang="fi-FI" dirty="0"/>
                <a:t>Excisting instructions</a:t>
              </a:r>
            </a:p>
            <a:p>
              <a:pPr marL="742950" lvl="1" indent="-285750">
                <a:buFontTx/>
                <a:buChar char="-"/>
              </a:pPr>
              <a:r>
                <a:rPr lang="fi-FI" dirty="0"/>
                <a:t>New designs</a:t>
              </a:r>
            </a:p>
            <a:p>
              <a:endParaRPr lang="fi-FI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4644EF-DDEF-4AEA-8FE2-1F467475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021C70-3E23-4F03-B2AD-22A40F48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1</a:t>
            </a:fld>
            <a:endParaRPr lang="fi-FI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58B97FC-17DC-47DF-99B0-987148E74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6725" y="300759"/>
            <a:ext cx="3076575" cy="165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789CAFD-23F3-40F5-9C4B-7C842D822631}"/>
              </a:ext>
            </a:extLst>
          </p:cNvPr>
          <p:cNvGrpSpPr/>
          <p:nvPr/>
        </p:nvGrpSpPr>
        <p:grpSpPr>
          <a:xfrm>
            <a:off x="2877216" y="2035948"/>
            <a:ext cx="1918308" cy="4708332"/>
            <a:chOff x="2228850" y="785812"/>
            <a:chExt cx="1828800" cy="442912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7B4DEA1-3BE3-40F0-B80C-E64781674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28850" y="785812"/>
              <a:ext cx="1828800" cy="442912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78E3725A-7E6B-436B-831A-54818A8B7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9925" y="1643063"/>
              <a:ext cx="533400" cy="981075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B410A4D-63F9-46F5-BC9D-B2F7B968D0EA}"/>
              </a:ext>
            </a:extLst>
          </p:cNvPr>
          <p:cNvGrpSpPr/>
          <p:nvPr/>
        </p:nvGrpSpPr>
        <p:grpSpPr>
          <a:xfrm>
            <a:off x="130867" y="1433983"/>
            <a:ext cx="3971685" cy="1359774"/>
            <a:chOff x="68818" y="237089"/>
            <a:chExt cx="3971685" cy="1683739"/>
          </a:xfrm>
        </p:grpSpPr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B6494FAE-A224-40C2-96DC-345664C5A535}"/>
                </a:ext>
              </a:extLst>
            </p:cNvPr>
            <p:cNvSpPr/>
            <p:nvPr/>
          </p:nvSpPr>
          <p:spPr>
            <a:xfrm>
              <a:off x="68818" y="237089"/>
              <a:ext cx="3971685" cy="168373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951 w 10000"/>
                <a:gd name="connsiteY2" fmla="*/ 9833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586 w 10000"/>
                <a:gd name="connsiteY2" fmla="*/ 9331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8362"/>
                <a:gd name="connsiteY0" fmla="*/ 0 h 10000"/>
                <a:gd name="connsiteX1" fmla="*/ 8362 w 8362"/>
                <a:gd name="connsiteY1" fmla="*/ 0 h 10000"/>
                <a:gd name="connsiteX2" fmla="*/ 5586 w 8362"/>
                <a:gd name="connsiteY2" fmla="*/ 9331 h 10000"/>
                <a:gd name="connsiteX3" fmla="*/ 0 w 8362"/>
                <a:gd name="connsiteY3" fmla="*/ 10000 h 10000"/>
                <a:gd name="connsiteX4" fmla="*/ 0 w 8362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462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9504"/>
                <a:gd name="connsiteY0" fmla="*/ 0 h 10000"/>
                <a:gd name="connsiteX1" fmla="*/ 9504 w 9504"/>
                <a:gd name="connsiteY1" fmla="*/ 161 h 10000"/>
                <a:gd name="connsiteX2" fmla="*/ 6462 w 9504"/>
                <a:gd name="connsiteY2" fmla="*/ 10000 h 10000"/>
                <a:gd name="connsiteX3" fmla="*/ 0 w 9504"/>
                <a:gd name="connsiteY3" fmla="*/ 10000 h 10000"/>
                <a:gd name="connsiteX4" fmla="*/ 0 w 9504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161 h 10000"/>
                <a:gd name="connsiteX2" fmla="*/ 7473 w 10000"/>
                <a:gd name="connsiteY2" fmla="*/ 815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161 h 10000"/>
                <a:gd name="connsiteX2" fmla="*/ 7473 w 10000"/>
                <a:gd name="connsiteY2" fmla="*/ 9919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9919"/>
                <a:gd name="connsiteX1" fmla="*/ 10000 w 10000"/>
                <a:gd name="connsiteY1" fmla="*/ 161 h 9919"/>
                <a:gd name="connsiteX2" fmla="*/ 7473 w 10000"/>
                <a:gd name="connsiteY2" fmla="*/ 9919 h 9919"/>
                <a:gd name="connsiteX3" fmla="*/ 1240 w 10000"/>
                <a:gd name="connsiteY3" fmla="*/ 9839 h 9919"/>
                <a:gd name="connsiteX4" fmla="*/ 0 w 10000"/>
                <a:gd name="connsiteY4" fmla="*/ 0 h 9919"/>
                <a:gd name="connsiteX0" fmla="*/ 22 w 8760"/>
                <a:gd name="connsiteY0" fmla="*/ 0 h 9838"/>
                <a:gd name="connsiteX1" fmla="*/ 8760 w 8760"/>
                <a:gd name="connsiteY1" fmla="*/ 0 h 9838"/>
                <a:gd name="connsiteX2" fmla="*/ 6233 w 8760"/>
                <a:gd name="connsiteY2" fmla="*/ 9838 h 9838"/>
                <a:gd name="connsiteX3" fmla="*/ 0 w 8760"/>
                <a:gd name="connsiteY3" fmla="*/ 9757 h 9838"/>
                <a:gd name="connsiteX4" fmla="*/ 22 w 8760"/>
                <a:gd name="connsiteY4" fmla="*/ 0 h 9838"/>
                <a:gd name="connsiteX0" fmla="*/ 25 w 8212"/>
                <a:gd name="connsiteY0" fmla="*/ 0 h 10000"/>
                <a:gd name="connsiteX1" fmla="*/ 8212 w 8212"/>
                <a:gd name="connsiteY1" fmla="*/ 0 h 10000"/>
                <a:gd name="connsiteX2" fmla="*/ 7115 w 8212"/>
                <a:gd name="connsiteY2" fmla="*/ 10000 h 10000"/>
                <a:gd name="connsiteX3" fmla="*/ 0 w 8212"/>
                <a:gd name="connsiteY3" fmla="*/ 9918 h 10000"/>
                <a:gd name="connsiteX4" fmla="*/ 25 w 8212"/>
                <a:gd name="connsiteY4" fmla="*/ 0 h 10000"/>
                <a:gd name="connsiteX0" fmla="*/ 30 w 10000"/>
                <a:gd name="connsiteY0" fmla="*/ 0 h 9918"/>
                <a:gd name="connsiteX1" fmla="*/ 10000 w 10000"/>
                <a:gd name="connsiteY1" fmla="*/ 0 h 9918"/>
                <a:gd name="connsiteX2" fmla="*/ 7001 w 10000"/>
                <a:gd name="connsiteY2" fmla="*/ 9918 h 9918"/>
                <a:gd name="connsiteX3" fmla="*/ 0 w 10000"/>
                <a:gd name="connsiteY3" fmla="*/ 9918 h 9918"/>
                <a:gd name="connsiteX4" fmla="*/ 30 w 10000"/>
                <a:gd name="connsiteY4" fmla="*/ 0 h 9918"/>
                <a:gd name="connsiteX0" fmla="*/ 30 w 10000"/>
                <a:gd name="connsiteY0" fmla="*/ 0 h 10249"/>
                <a:gd name="connsiteX1" fmla="*/ 10000 w 10000"/>
                <a:gd name="connsiteY1" fmla="*/ 0 h 10249"/>
                <a:gd name="connsiteX2" fmla="*/ 5943 w 10000"/>
                <a:gd name="connsiteY2" fmla="*/ 10249 h 10249"/>
                <a:gd name="connsiteX3" fmla="*/ 0 w 10000"/>
                <a:gd name="connsiteY3" fmla="*/ 10000 h 10249"/>
                <a:gd name="connsiteX4" fmla="*/ 30 w 10000"/>
                <a:gd name="connsiteY4" fmla="*/ 0 h 10249"/>
                <a:gd name="connsiteX0" fmla="*/ 30 w 9456"/>
                <a:gd name="connsiteY0" fmla="*/ 0 h 10249"/>
                <a:gd name="connsiteX1" fmla="*/ 9456 w 9456"/>
                <a:gd name="connsiteY1" fmla="*/ 0 h 10249"/>
                <a:gd name="connsiteX2" fmla="*/ 5943 w 9456"/>
                <a:gd name="connsiteY2" fmla="*/ 10249 h 10249"/>
                <a:gd name="connsiteX3" fmla="*/ 0 w 9456"/>
                <a:gd name="connsiteY3" fmla="*/ 10000 h 10249"/>
                <a:gd name="connsiteX4" fmla="*/ 30 w 9456"/>
                <a:gd name="connsiteY4" fmla="*/ 0 h 10249"/>
                <a:gd name="connsiteX0" fmla="*/ 32 w 10000"/>
                <a:gd name="connsiteY0" fmla="*/ 0 h 10081"/>
                <a:gd name="connsiteX1" fmla="*/ 10000 w 10000"/>
                <a:gd name="connsiteY1" fmla="*/ 0 h 10081"/>
                <a:gd name="connsiteX2" fmla="*/ 6477 w 10000"/>
                <a:gd name="connsiteY2" fmla="*/ 10081 h 10081"/>
                <a:gd name="connsiteX3" fmla="*/ 0 w 10000"/>
                <a:gd name="connsiteY3" fmla="*/ 9757 h 10081"/>
                <a:gd name="connsiteX4" fmla="*/ 32 w 10000"/>
                <a:gd name="connsiteY4" fmla="*/ 0 h 10081"/>
                <a:gd name="connsiteX0" fmla="*/ 32 w 10000"/>
                <a:gd name="connsiteY0" fmla="*/ 0 h 10548"/>
                <a:gd name="connsiteX1" fmla="*/ 10000 w 10000"/>
                <a:gd name="connsiteY1" fmla="*/ 0 h 10548"/>
                <a:gd name="connsiteX2" fmla="*/ 6477 w 10000"/>
                <a:gd name="connsiteY2" fmla="*/ 10081 h 10548"/>
                <a:gd name="connsiteX3" fmla="*/ 0 w 10000"/>
                <a:gd name="connsiteY3" fmla="*/ 10548 h 10548"/>
                <a:gd name="connsiteX4" fmla="*/ 32 w 10000"/>
                <a:gd name="connsiteY4" fmla="*/ 0 h 10548"/>
                <a:gd name="connsiteX0" fmla="*/ 32 w 10000"/>
                <a:gd name="connsiteY0" fmla="*/ 0 h 10750"/>
                <a:gd name="connsiteX1" fmla="*/ 10000 w 10000"/>
                <a:gd name="connsiteY1" fmla="*/ 0 h 10750"/>
                <a:gd name="connsiteX2" fmla="*/ 6453 w 10000"/>
                <a:gd name="connsiteY2" fmla="*/ 10750 h 10750"/>
                <a:gd name="connsiteX3" fmla="*/ 0 w 10000"/>
                <a:gd name="connsiteY3" fmla="*/ 10548 h 10750"/>
                <a:gd name="connsiteX4" fmla="*/ 32 w 10000"/>
                <a:gd name="connsiteY4" fmla="*/ 0 h 1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750">
                  <a:moveTo>
                    <a:pt x="32" y="0"/>
                  </a:moveTo>
                  <a:lnTo>
                    <a:pt x="10000" y="0"/>
                  </a:lnTo>
                  <a:lnTo>
                    <a:pt x="6453" y="10750"/>
                  </a:lnTo>
                  <a:lnTo>
                    <a:pt x="0" y="10548"/>
                  </a:lnTo>
                  <a:cubicBezTo>
                    <a:pt x="11" y="7296"/>
                    <a:pt x="22" y="3252"/>
                    <a:pt x="32" y="0"/>
                  </a:cubicBezTo>
                  <a:close/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06461D-7AC8-43FE-881E-9FEB53E38FAD}"/>
                </a:ext>
              </a:extLst>
            </p:cNvPr>
            <p:cNvSpPr txBox="1"/>
            <p:nvPr/>
          </p:nvSpPr>
          <p:spPr>
            <a:xfrm>
              <a:off x="91446" y="244657"/>
              <a:ext cx="3568171" cy="1323439"/>
            </a:xfrm>
            <a:custGeom>
              <a:avLst/>
              <a:gdLst>
                <a:gd name="connsiteX0" fmla="*/ 0 w 5132977"/>
                <a:gd name="connsiteY0" fmla="*/ 0 h 1569660"/>
                <a:gd name="connsiteX1" fmla="*/ 5132977 w 5132977"/>
                <a:gd name="connsiteY1" fmla="*/ 0 h 1569660"/>
                <a:gd name="connsiteX2" fmla="*/ 5132977 w 5132977"/>
                <a:gd name="connsiteY2" fmla="*/ 1569660 h 1569660"/>
                <a:gd name="connsiteX3" fmla="*/ 0 w 5132977"/>
                <a:gd name="connsiteY3" fmla="*/ 1569660 h 1569660"/>
                <a:gd name="connsiteX4" fmla="*/ 0 w 5132977"/>
                <a:gd name="connsiteY4" fmla="*/ 0 h 1569660"/>
                <a:gd name="connsiteX0" fmla="*/ 0 w 5183777"/>
                <a:gd name="connsiteY0" fmla="*/ 0 h 1734760"/>
                <a:gd name="connsiteX1" fmla="*/ 5132977 w 5183777"/>
                <a:gd name="connsiteY1" fmla="*/ 0 h 1734760"/>
                <a:gd name="connsiteX2" fmla="*/ 5183777 w 5183777"/>
                <a:gd name="connsiteY2" fmla="*/ 1734760 h 1734760"/>
                <a:gd name="connsiteX3" fmla="*/ 0 w 5183777"/>
                <a:gd name="connsiteY3" fmla="*/ 1569660 h 1734760"/>
                <a:gd name="connsiteX4" fmla="*/ 0 w 5183777"/>
                <a:gd name="connsiteY4" fmla="*/ 0 h 1734760"/>
                <a:gd name="connsiteX0" fmla="*/ 0 w 5132977"/>
                <a:gd name="connsiteY0" fmla="*/ 0 h 1582360"/>
                <a:gd name="connsiteX1" fmla="*/ 5132977 w 5132977"/>
                <a:gd name="connsiteY1" fmla="*/ 0 h 1582360"/>
                <a:gd name="connsiteX2" fmla="*/ 4421777 w 5132977"/>
                <a:gd name="connsiteY2" fmla="*/ 1582360 h 1582360"/>
                <a:gd name="connsiteX3" fmla="*/ 0 w 5132977"/>
                <a:gd name="connsiteY3" fmla="*/ 1569660 h 1582360"/>
                <a:gd name="connsiteX4" fmla="*/ 0 w 5132977"/>
                <a:gd name="connsiteY4" fmla="*/ 0 h 1582360"/>
                <a:gd name="connsiteX0" fmla="*/ 13739 w 5146716"/>
                <a:gd name="connsiteY0" fmla="*/ 0 h 1656079"/>
                <a:gd name="connsiteX1" fmla="*/ 5146716 w 5146716"/>
                <a:gd name="connsiteY1" fmla="*/ 0 h 1656079"/>
                <a:gd name="connsiteX2" fmla="*/ 4435516 w 5146716"/>
                <a:gd name="connsiteY2" fmla="*/ 1582360 h 1656079"/>
                <a:gd name="connsiteX3" fmla="*/ 0 w 5146716"/>
                <a:gd name="connsiteY3" fmla="*/ 1656079 h 1656079"/>
                <a:gd name="connsiteX4" fmla="*/ 13739 w 5146716"/>
                <a:gd name="connsiteY4" fmla="*/ 0 h 1656079"/>
                <a:gd name="connsiteX0" fmla="*/ 13739 w 5146716"/>
                <a:gd name="connsiteY0" fmla="*/ 0 h 1707187"/>
                <a:gd name="connsiteX1" fmla="*/ 5146716 w 5146716"/>
                <a:gd name="connsiteY1" fmla="*/ 0 h 1707187"/>
                <a:gd name="connsiteX2" fmla="*/ 4133263 w 5146716"/>
                <a:gd name="connsiteY2" fmla="*/ 1707187 h 1707187"/>
                <a:gd name="connsiteX3" fmla="*/ 0 w 5146716"/>
                <a:gd name="connsiteY3" fmla="*/ 1656079 h 1707187"/>
                <a:gd name="connsiteX4" fmla="*/ 13739 w 5146716"/>
                <a:gd name="connsiteY4" fmla="*/ 0 h 170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6716" h="1707187">
                  <a:moveTo>
                    <a:pt x="13739" y="0"/>
                  </a:moveTo>
                  <a:lnTo>
                    <a:pt x="5146716" y="0"/>
                  </a:lnTo>
                  <a:lnTo>
                    <a:pt x="4133263" y="1707187"/>
                  </a:lnTo>
                  <a:lnTo>
                    <a:pt x="0" y="1656079"/>
                  </a:lnTo>
                  <a:lnTo>
                    <a:pt x="13739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b="1" dirty="0">
                  <a:solidFill>
                    <a:schemeClr val="accent4"/>
                  </a:solidFill>
                </a:rPr>
                <a:t>Yellow Example</a:t>
              </a:r>
            </a:p>
            <a:p>
              <a:r>
                <a:rPr lang="fi-FI" sz="1400" dirty="0"/>
                <a:t>Waist 3</a:t>
              </a:r>
            </a:p>
            <a:p>
              <a:r>
                <a:rPr lang="fi-FI" sz="1400" dirty="0"/>
                <a:t>Thigh zip pocket left: </a:t>
              </a:r>
            </a:p>
            <a:p>
              <a:r>
                <a:rPr lang="fi-FI" sz="1400" dirty="0"/>
                <a:t>Size 20 cm wide + 22 cm long</a:t>
              </a:r>
            </a:p>
            <a:p>
              <a:r>
                <a:rPr lang="fi-FI" sz="1400" dirty="0"/>
                <a:t>Shaped knee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3613E21-81D8-44AD-BA12-EE8C338C55F6}"/>
              </a:ext>
            </a:extLst>
          </p:cNvPr>
          <p:cNvGrpSpPr/>
          <p:nvPr/>
        </p:nvGrpSpPr>
        <p:grpSpPr>
          <a:xfrm>
            <a:off x="6291343" y="1355579"/>
            <a:ext cx="5773181" cy="1997150"/>
            <a:chOff x="6350000" y="237087"/>
            <a:chExt cx="5773181" cy="2508599"/>
          </a:xfrm>
        </p:grpSpPr>
        <p:sp>
          <p:nvSpPr>
            <p:cNvPr id="26" name="Flowchart: Process 25">
              <a:extLst>
                <a:ext uri="{FF2B5EF4-FFF2-40B4-BE49-F238E27FC236}">
                  <a16:creationId xmlns:a16="http://schemas.microsoft.com/office/drawing/2014/main" id="{BFE7EED3-8D31-4078-B55F-D14830498CD2}"/>
                </a:ext>
              </a:extLst>
            </p:cNvPr>
            <p:cNvSpPr/>
            <p:nvPr/>
          </p:nvSpPr>
          <p:spPr>
            <a:xfrm>
              <a:off x="6350000" y="237087"/>
              <a:ext cx="5773181" cy="25085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2621 w 10000"/>
                <a:gd name="connsiteY3" fmla="*/ 9847 h 10000"/>
                <a:gd name="connsiteX4" fmla="*/ 0 w 10000"/>
                <a:gd name="connsiteY4" fmla="*/ 0 h 10000"/>
                <a:gd name="connsiteX0" fmla="*/ 0 w 10022"/>
                <a:gd name="connsiteY0" fmla="*/ 0 h 10051"/>
                <a:gd name="connsiteX1" fmla="*/ 10022 w 10022"/>
                <a:gd name="connsiteY1" fmla="*/ 51 h 10051"/>
                <a:gd name="connsiteX2" fmla="*/ 10022 w 10022"/>
                <a:gd name="connsiteY2" fmla="*/ 10051 h 10051"/>
                <a:gd name="connsiteX3" fmla="*/ 2643 w 10022"/>
                <a:gd name="connsiteY3" fmla="*/ 9898 h 10051"/>
                <a:gd name="connsiteX4" fmla="*/ 0 w 10022"/>
                <a:gd name="connsiteY4" fmla="*/ 0 h 1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2" h="10051">
                  <a:moveTo>
                    <a:pt x="0" y="0"/>
                  </a:moveTo>
                  <a:lnTo>
                    <a:pt x="10022" y="51"/>
                  </a:lnTo>
                  <a:lnTo>
                    <a:pt x="10022" y="10051"/>
                  </a:lnTo>
                  <a:lnTo>
                    <a:pt x="2643" y="989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CE5905-930C-4D11-9858-1028A2359F45}"/>
                </a:ext>
              </a:extLst>
            </p:cNvPr>
            <p:cNvSpPr txBox="1"/>
            <p:nvPr/>
          </p:nvSpPr>
          <p:spPr>
            <a:xfrm>
              <a:off x="6707438" y="237087"/>
              <a:ext cx="5383590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b="1" dirty="0">
                  <a:solidFill>
                    <a:srgbClr val="7030A0"/>
                  </a:solidFill>
                </a:rPr>
                <a:t>Violet Example </a:t>
              </a:r>
            </a:p>
            <a:p>
              <a:pPr algn="r"/>
              <a:r>
                <a:rPr lang="fi-FI" sz="1400" dirty="0"/>
                <a:t>Waist 3</a:t>
              </a:r>
            </a:p>
            <a:p>
              <a:pPr algn="r"/>
              <a:r>
                <a:rPr lang="fi-FI" sz="1400" dirty="0"/>
                <a:t>Hand pockets round</a:t>
              </a:r>
            </a:p>
            <a:p>
              <a:pPr algn="r"/>
              <a:r>
                <a:rPr lang="fi-FI" sz="1400" dirty="0"/>
                <a:t>Thigh zip pocket right: Size 18 cm wide + 20 cm long</a:t>
              </a:r>
            </a:p>
            <a:p>
              <a:pPr algn="r"/>
              <a:r>
                <a:rPr lang="fi-FI" sz="1400" dirty="0"/>
                <a:t>Shaped knee</a:t>
              </a:r>
            </a:p>
            <a:p>
              <a:pPr algn="r"/>
              <a:r>
                <a:rPr lang="fi-FI" sz="1400" dirty="0"/>
                <a:t>Design seams : knee</a:t>
              </a:r>
            </a:p>
            <a:p>
              <a:pPr algn="r"/>
              <a:r>
                <a:rPr lang="fi-FI" sz="1400" dirty="0"/>
                <a:t>Reinforcement: hem</a:t>
              </a:r>
            </a:p>
            <a:p>
              <a:pPr algn="r"/>
              <a:r>
                <a:rPr lang="fi-FI" sz="1400" dirty="0"/>
                <a:t>Extra feature: Cording in hem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E6E107-380B-4891-82BC-F236561FDFBA}"/>
              </a:ext>
            </a:extLst>
          </p:cNvPr>
          <p:cNvCxnSpPr>
            <a:cxnSpLocks/>
          </p:cNvCxnSpPr>
          <p:nvPr/>
        </p:nvCxnSpPr>
        <p:spPr>
          <a:xfrm flipV="1">
            <a:off x="5095875" y="1095375"/>
            <a:ext cx="0" cy="5457826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0E6888B-45DF-40A2-A224-B60732E6AD5C}"/>
              </a:ext>
            </a:extLst>
          </p:cNvPr>
          <p:cNvGrpSpPr/>
          <p:nvPr/>
        </p:nvGrpSpPr>
        <p:grpSpPr>
          <a:xfrm>
            <a:off x="5259197" y="2046052"/>
            <a:ext cx="1918308" cy="4698228"/>
            <a:chOff x="5311152" y="1502547"/>
            <a:chExt cx="2147478" cy="518976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95F800B-1351-4FF5-B735-80753F383297}"/>
                </a:ext>
              </a:extLst>
            </p:cNvPr>
            <p:cNvGrpSpPr/>
            <p:nvPr/>
          </p:nvGrpSpPr>
          <p:grpSpPr>
            <a:xfrm>
              <a:off x="5311152" y="1502547"/>
              <a:ext cx="2147478" cy="5189762"/>
              <a:chOff x="5486400" y="785811"/>
              <a:chExt cx="1828800" cy="4429125"/>
            </a:xfrm>
          </p:grpSpPr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83379945-B039-4584-B113-04652BD6A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86400" y="785811"/>
                <a:ext cx="1828800" cy="4429125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50DFBC0D-64B2-41F5-8BA4-CA69B98EC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755481" y="1278731"/>
                <a:ext cx="1200150" cy="314325"/>
              </a:xfrm>
              <a:prstGeom prst="rect">
                <a:avLst/>
              </a:prstGeom>
            </p:spPr>
          </p:pic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89D028BE-E11D-4FAF-B51A-B0A53D80BD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55456" y="4468414"/>
                <a:ext cx="1743075" cy="5334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C02A1775-84B7-4C48-94B3-58BDC4EFD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03069" y="2650332"/>
                <a:ext cx="1600200" cy="1323975"/>
              </a:xfrm>
              <a:prstGeom prst="rect">
                <a:avLst/>
              </a:prstGeom>
            </p:spPr>
          </p:pic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01AF5602-794A-4F0C-A192-0519484AE5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717381" y="1700211"/>
                <a:ext cx="523875" cy="1019175"/>
              </a:xfrm>
              <a:prstGeom prst="rect">
                <a:avLst/>
              </a:prstGeom>
            </p:spPr>
          </p:pic>
        </p:grpSp>
        <p:sp>
          <p:nvSpPr>
            <p:cNvPr id="39" name="Flowchart: Process 38">
              <a:extLst>
                <a:ext uri="{FF2B5EF4-FFF2-40B4-BE49-F238E27FC236}">
                  <a16:creationId xmlns:a16="http://schemas.microsoft.com/office/drawing/2014/main" id="{DA0A1681-03A9-40A9-A026-360794C17ED1}"/>
                </a:ext>
              </a:extLst>
            </p:cNvPr>
            <p:cNvSpPr/>
            <p:nvPr/>
          </p:nvSpPr>
          <p:spPr>
            <a:xfrm rot="21236234">
              <a:off x="5750256" y="5856586"/>
              <a:ext cx="130126" cy="4235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127CF01-C5BF-4E67-8671-A6930DB89AFF}"/>
                </a:ext>
              </a:extLst>
            </p:cNvPr>
            <p:cNvSpPr/>
            <p:nvPr/>
          </p:nvSpPr>
          <p:spPr>
            <a:xfrm>
              <a:off x="5798344" y="6285838"/>
              <a:ext cx="104043" cy="792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FC15304-ADA1-4655-9EE7-65B416FE2962}"/>
              </a:ext>
            </a:extLst>
          </p:cNvPr>
          <p:cNvGrpSpPr/>
          <p:nvPr/>
        </p:nvGrpSpPr>
        <p:grpSpPr>
          <a:xfrm>
            <a:off x="3377419" y="57490"/>
            <a:ext cx="3436911" cy="1587700"/>
            <a:chOff x="3723109" y="209550"/>
            <a:chExt cx="3436911" cy="1285113"/>
          </a:xfrm>
        </p:grpSpPr>
        <p:sp>
          <p:nvSpPr>
            <p:cNvPr id="44" name="Flowchart: Process 43">
              <a:extLst>
                <a:ext uri="{FF2B5EF4-FFF2-40B4-BE49-F238E27FC236}">
                  <a16:creationId xmlns:a16="http://schemas.microsoft.com/office/drawing/2014/main" id="{E9203EC2-3DDD-4FEC-A9E1-CB3A168F4A48}"/>
                </a:ext>
              </a:extLst>
            </p:cNvPr>
            <p:cNvSpPr/>
            <p:nvPr/>
          </p:nvSpPr>
          <p:spPr>
            <a:xfrm>
              <a:off x="3723109" y="209550"/>
              <a:ext cx="3436911" cy="1285113"/>
            </a:xfrm>
            <a:prstGeom prst="flowChartProcess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4059A0-F3D3-43E4-8066-3686087C4107}"/>
                </a:ext>
              </a:extLst>
            </p:cNvPr>
            <p:cNvSpPr txBox="1"/>
            <p:nvPr/>
          </p:nvSpPr>
          <p:spPr>
            <a:xfrm>
              <a:off x="4010257" y="265024"/>
              <a:ext cx="2727681" cy="1195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dirty="0"/>
                <a:t>Example of design features for different fabrics</a:t>
              </a:r>
            </a:p>
            <a:p>
              <a:pPr algn="ctr"/>
              <a:r>
                <a:rPr lang="fi-FI" dirty="0"/>
                <a:t>e.g. Stretch or non stretch</a:t>
              </a:r>
            </a:p>
            <a:p>
              <a:pPr algn="ctr"/>
              <a:r>
                <a:rPr lang="fi-FI" dirty="0"/>
                <a:t>Light, mid or heavy weight</a:t>
              </a:r>
            </a:p>
            <a:p>
              <a:pPr algn="ctr"/>
              <a:r>
                <a:rPr lang="fi-FI" dirty="0"/>
                <a:t>... </a:t>
              </a:r>
            </a:p>
          </p:txBody>
        </p:sp>
      </p:grp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AAB454F8-0202-46E1-A7C8-E7E0712F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D8BAF2FC-04C3-4CE3-9007-135F317A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2</a:t>
            </a:fld>
            <a:endParaRPr lang="fi-FI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F0A8E8E-362A-4B01-97C4-19542C240418}"/>
              </a:ext>
            </a:extLst>
          </p:cNvPr>
          <p:cNvGrpSpPr/>
          <p:nvPr/>
        </p:nvGrpSpPr>
        <p:grpSpPr>
          <a:xfrm>
            <a:off x="10281453" y="3878978"/>
            <a:ext cx="1783071" cy="2477372"/>
            <a:chOff x="9570729" y="3970673"/>
            <a:chExt cx="1783071" cy="2477372"/>
          </a:xfrm>
        </p:grpSpPr>
        <p:sp>
          <p:nvSpPr>
            <p:cNvPr id="49" name="Flowchart: Process 48">
              <a:extLst>
                <a:ext uri="{FF2B5EF4-FFF2-40B4-BE49-F238E27FC236}">
                  <a16:creationId xmlns:a16="http://schemas.microsoft.com/office/drawing/2014/main" id="{F58E3098-38DA-4704-A51E-FEE945451889}"/>
                </a:ext>
              </a:extLst>
            </p:cNvPr>
            <p:cNvSpPr/>
            <p:nvPr/>
          </p:nvSpPr>
          <p:spPr>
            <a:xfrm>
              <a:off x="9570729" y="3970673"/>
              <a:ext cx="1783071" cy="2477372"/>
            </a:xfrm>
            <a:prstGeom prst="flowChartProcess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F0DECC7-67E0-4DD8-8359-E5CE13DF836E}"/>
                </a:ext>
              </a:extLst>
            </p:cNvPr>
            <p:cNvSpPr txBox="1"/>
            <p:nvPr/>
          </p:nvSpPr>
          <p:spPr>
            <a:xfrm>
              <a:off x="9598080" y="4043279"/>
              <a:ext cx="1728368" cy="2154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400" b="1" dirty="0"/>
                <a:t>Pattern pieces </a:t>
              </a:r>
            </a:p>
            <a:p>
              <a:r>
                <a:rPr lang="fi-FI" sz="1200" b="1" dirty="0"/>
                <a:t>Main:</a:t>
              </a:r>
            </a:p>
            <a:p>
              <a:r>
                <a:rPr lang="fi-FI" sz="1200" dirty="0"/>
                <a:t>Waistband</a:t>
              </a:r>
            </a:p>
            <a:p>
              <a:r>
                <a:rPr lang="fi-FI" sz="1200" dirty="0"/>
                <a:t>Upper front pants</a:t>
              </a:r>
            </a:p>
            <a:p>
              <a:r>
                <a:rPr lang="fi-FI" sz="1200" dirty="0"/>
                <a:t>Lower front part</a:t>
              </a:r>
            </a:p>
            <a:p>
              <a:r>
                <a:rPr lang="fi-FI" sz="1200" dirty="0"/>
                <a:t>backpants</a:t>
              </a:r>
            </a:p>
            <a:p>
              <a:r>
                <a:rPr lang="fi-FI" sz="1200" b="1" dirty="0"/>
                <a:t>Customer features:</a:t>
              </a:r>
            </a:p>
            <a:p>
              <a:r>
                <a:rPr lang="fi-FI" sz="1200" dirty="0"/>
                <a:t>Hand pockets</a:t>
              </a:r>
            </a:p>
            <a:p>
              <a:r>
                <a:rPr lang="fi-FI" sz="1200" dirty="0"/>
                <a:t>Thigh pocket</a:t>
              </a:r>
            </a:p>
            <a:p>
              <a:r>
                <a:rPr lang="fi-FI" sz="1200" dirty="0"/>
                <a:t>Knee design seams</a:t>
              </a:r>
            </a:p>
            <a:p>
              <a:r>
                <a:rPr lang="fi-FI" sz="1200" dirty="0"/>
                <a:t>Hem reinforcement</a:t>
              </a:r>
            </a:p>
          </p:txBody>
        </p:sp>
      </p:grp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7EC3EEEB-084E-48CC-8D5B-3D76F27C2143}"/>
              </a:ext>
            </a:extLst>
          </p:cNvPr>
          <p:cNvSpPr/>
          <p:nvPr/>
        </p:nvSpPr>
        <p:spPr>
          <a:xfrm>
            <a:off x="188952" y="3143797"/>
            <a:ext cx="1783071" cy="1590914"/>
          </a:xfrm>
          <a:prstGeom prst="flowChartProcess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495008-4CF3-4DD1-B590-A34631C4429B}"/>
              </a:ext>
            </a:extLst>
          </p:cNvPr>
          <p:cNvSpPr txBox="1"/>
          <p:nvPr/>
        </p:nvSpPr>
        <p:spPr>
          <a:xfrm>
            <a:off x="216303" y="3216403"/>
            <a:ext cx="172836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400" b="1" dirty="0"/>
              <a:t>Pattern pieces </a:t>
            </a:r>
          </a:p>
          <a:p>
            <a:r>
              <a:rPr lang="fi-FI" sz="1200" b="1" dirty="0"/>
              <a:t>Main:</a:t>
            </a:r>
          </a:p>
          <a:p>
            <a:r>
              <a:rPr lang="fi-FI" sz="1200" dirty="0"/>
              <a:t>Waistband</a:t>
            </a:r>
          </a:p>
          <a:p>
            <a:r>
              <a:rPr lang="fi-FI" sz="1200" dirty="0"/>
              <a:t>Front pants</a:t>
            </a:r>
          </a:p>
          <a:p>
            <a:r>
              <a:rPr lang="fi-FI" sz="1200" dirty="0"/>
              <a:t>Backpants</a:t>
            </a:r>
          </a:p>
          <a:p>
            <a:r>
              <a:rPr lang="fi-FI" sz="1200" b="1" dirty="0"/>
              <a:t>Customer features:</a:t>
            </a:r>
          </a:p>
          <a:p>
            <a:r>
              <a:rPr lang="fi-FI" sz="1200" dirty="0"/>
              <a:t>Thigh pocket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61FFDF-0D89-45D9-BC97-0C742866C989}"/>
              </a:ext>
            </a:extLst>
          </p:cNvPr>
          <p:cNvGrpSpPr/>
          <p:nvPr/>
        </p:nvGrpSpPr>
        <p:grpSpPr>
          <a:xfrm>
            <a:off x="216303" y="2888976"/>
            <a:ext cx="1124867" cy="334873"/>
            <a:chOff x="609600" y="1311987"/>
            <a:chExt cx="1124867" cy="33487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5A33967-0531-4608-A2FD-3E357F9A14CA}"/>
                </a:ext>
              </a:extLst>
            </p:cNvPr>
            <p:cNvSpPr/>
            <p:nvPr/>
          </p:nvSpPr>
          <p:spPr>
            <a:xfrm>
              <a:off x="609600" y="1311987"/>
              <a:ext cx="374526" cy="3348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/>
                <a:t>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53291A-6CBD-4029-8ACC-62FE57EA60EA}"/>
                </a:ext>
              </a:extLst>
            </p:cNvPr>
            <p:cNvSpPr txBox="1"/>
            <p:nvPr/>
          </p:nvSpPr>
          <p:spPr>
            <a:xfrm>
              <a:off x="1013747" y="1343576"/>
              <a:ext cx="720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200" dirty="0"/>
                <a:t>Pattern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082902C-65D8-421F-BE77-05D3EE4D3E86}"/>
              </a:ext>
            </a:extLst>
          </p:cNvPr>
          <p:cNvGrpSpPr/>
          <p:nvPr/>
        </p:nvGrpSpPr>
        <p:grpSpPr>
          <a:xfrm>
            <a:off x="10363548" y="3615265"/>
            <a:ext cx="1124867" cy="334873"/>
            <a:chOff x="609600" y="1311987"/>
            <a:chExt cx="1124867" cy="33487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CCF38F6-7BF7-4D72-8D1B-492AEE8AB612}"/>
                </a:ext>
              </a:extLst>
            </p:cNvPr>
            <p:cNvSpPr/>
            <p:nvPr/>
          </p:nvSpPr>
          <p:spPr>
            <a:xfrm>
              <a:off x="609600" y="1311987"/>
              <a:ext cx="374526" cy="3348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/>
                <a:t>P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59774DA-A972-4BAC-B504-FAD75DE770A1}"/>
                </a:ext>
              </a:extLst>
            </p:cNvPr>
            <p:cNvSpPr txBox="1"/>
            <p:nvPr/>
          </p:nvSpPr>
          <p:spPr>
            <a:xfrm>
              <a:off x="1013747" y="1343576"/>
              <a:ext cx="720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200" dirty="0"/>
                <a:t>Pattern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984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8E3DDE81-7283-4F4D-9CB5-EC814AB139D1}"/>
              </a:ext>
            </a:extLst>
          </p:cNvPr>
          <p:cNvGrpSpPr/>
          <p:nvPr/>
        </p:nvGrpSpPr>
        <p:grpSpPr>
          <a:xfrm>
            <a:off x="1255843" y="3059204"/>
            <a:ext cx="1963397" cy="2433066"/>
            <a:chOff x="204186" y="1478159"/>
            <a:chExt cx="1963397" cy="2433066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EB089096-AFC4-47F3-B5D6-8C2D29D7EB33}"/>
                </a:ext>
              </a:extLst>
            </p:cNvPr>
            <p:cNvSpPr/>
            <p:nvPr/>
          </p:nvSpPr>
          <p:spPr>
            <a:xfrm>
              <a:off x="204186" y="1478159"/>
              <a:ext cx="1963397" cy="2433066"/>
            </a:xfrm>
            <a:prstGeom prst="flowChartProcess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B5295D-BD03-4E75-B581-0BAB1580D44F}"/>
                </a:ext>
              </a:extLst>
            </p:cNvPr>
            <p:cNvSpPr txBox="1"/>
            <p:nvPr/>
          </p:nvSpPr>
          <p:spPr>
            <a:xfrm>
              <a:off x="211969" y="1752062"/>
              <a:ext cx="1887672" cy="206210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i-FI" b="1" dirty="0"/>
                <a:t>Cover page</a:t>
              </a:r>
            </a:p>
            <a:p>
              <a:pPr marL="228600" lvl="0" indent="-228600">
                <a:buAutoNum type="arabicPeriod"/>
              </a:pPr>
              <a:r>
                <a:rPr lang="en-US" sz="1200" dirty="0">
                  <a:solidFill>
                    <a:srgbClr val="0070C0"/>
                  </a:solidFill>
                </a:rPr>
                <a:t>Image of design </a:t>
              </a:r>
              <a:r>
                <a:rPr lang="en-US" sz="1200" dirty="0"/>
                <a:t>by   customer/default</a:t>
              </a:r>
              <a:endParaRPr lang="fi-FI" sz="1200" dirty="0"/>
            </a:p>
            <a:p>
              <a:pPr marL="228600" lvl="0" indent="-228600">
                <a:buAutoNum type="arabicPeriod"/>
              </a:pPr>
              <a:r>
                <a:rPr lang="fi-FI" sz="1200" dirty="0"/>
                <a:t>Title</a:t>
              </a:r>
            </a:p>
            <a:p>
              <a:pPr marL="228600" lvl="0" indent="-228600">
                <a:buAutoNum type="arabicPeriod"/>
              </a:pPr>
              <a:r>
                <a:rPr lang="fi-FI" sz="1200" dirty="0"/>
                <a:t>Gender</a:t>
              </a:r>
            </a:p>
            <a:p>
              <a:pPr marL="228600" lvl="0" indent="-228600">
                <a:buAutoNum type="arabicPeriod"/>
              </a:pPr>
              <a:r>
                <a:rPr lang="fi-FI" sz="1200" dirty="0"/>
                <a:t>Short discription</a:t>
              </a:r>
            </a:p>
            <a:p>
              <a:pPr marL="228600" lvl="0" indent="-228600">
                <a:buAutoNum type="arabicPeriod"/>
              </a:pPr>
              <a:r>
                <a:rPr lang="en-US" sz="1200" dirty="0"/>
                <a:t>Specs</a:t>
              </a:r>
              <a:endParaRPr lang="fi-FI" sz="1200" dirty="0"/>
            </a:p>
            <a:p>
              <a:pPr marL="228600" lvl="0" indent="-228600">
                <a:buAutoNum type="arabicPeriod"/>
              </a:pPr>
              <a:r>
                <a:rPr lang="en-US" sz="1200" dirty="0"/>
                <a:t>Difficulty</a:t>
              </a:r>
              <a:endParaRPr lang="fi-FI" sz="1200" dirty="0"/>
            </a:p>
            <a:p>
              <a:pPr marL="228600" lvl="0" indent="-228600">
                <a:buAutoNum type="arabicPeriod"/>
              </a:pPr>
              <a:r>
                <a:rPr lang="en-US" sz="1200" dirty="0"/>
                <a:t>Fabric choice</a:t>
              </a:r>
              <a:endParaRPr lang="fi-FI" sz="1200" dirty="0"/>
            </a:p>
            <a:p>
              <a:endParaRPr lang="fi-FI" sz="14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2093F9-3516-4707-8ED4-C2E42731A0A4}"/>
              </a:ext>
            </a:extLst>
          </p:cNvPr>
          <p:cNvGrpSpPr/>
          <p:nvPr/>
        </p:nvGrpSpPr>
        <p:grpSpPr>
          <a:xfrm>
            <a:off x="1329436" y="2764657"/>
            <a:ext cx="452762" cy="515909"/>
            <a:chOff x="204186" y="452761"/>
            <a:chExt cx="452762" cy="515909"/>
          </a:xfrm>
        </p:grpSpPr>
        <p:sp>
          <p:nvSpPr>
            <p:cNvPr id="31" name="Flowchart: Process 30">
              <a:extLst>
                <a:ext uri="{FF2B5EF4-FFF2-40B4-BE49-F238E27FC236}">
                  <a16:creationId xmlns:a16="http://schemas.microsoft.com/office/drawing/2014/main" id="{B917927B-32E8-434C-945F-E357A363C13E}"/>
                </a:ext>
              </a:extLst>
            </p:cNvPr>
            <p:cNvSpPr/>
            <p:nvPr/>
          </p:nvSpPr>
          <p:spPr>
            <a:xfrm>
              <a:off x="204186" y="452761"/>
              <a:ext cx="452762" cy="515909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B2568B1-937D-461F-B69D-F15FBD3FE592}"/>
                </a:ext>
              </a:extLst>
            </p:cNvPr>
            <p:cNvSpPr txBox="1"/>
            <p:nvPr/>
          </p:nvSpPr>
          <p:spPr>
            <a:xfrm>
              <a:off x="273205" y="459433"/>
              <a:ext cx="314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2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C03E514-5903-4134-927E-F06E48680520}"/>
              </a:ext>
            </a:extLst>
          </p:cNvPr>
          <p:cNvGrpSpPr/>
          <p:nvPr/>
        </p:nvGrpSpPr>
        <p:grpSpPr>
          <a:xfrm>
            <a:off x="8653914" y="3092933"/>
            <a:ext cx="2293454" cy="1316366"/>
            <a:chOff x="8636207" y="1426834"/>
            <a:chExt cx="2293454" cy="131636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7A62D2-5465-4D39-AB7E-17C72F50C43F}"/>
                </a:ext>
              </a:extLst>
            </p:cNvPr>
            <p:cNvSpPr txBox="1"/>
            <p:nvPr/>
          </p:nvSpPr>
          <p:spPr>
            <a:xfrm>
              <a:off x="8846139" y="1699521"/>
              <a:ext cx="2007694" cy="92333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Fabric layout</a:t>
              </a:r>
              <a:endParaRPr lang="fi-FI" b="1" dirty="0"/>
            </a:p>
            <a:p>
              <a:pPr marL="228600" indent="-228600">
                <a:buAutoNum type="arabicPeriod"/>
              </a:pPr>
              <a:r>
                <a:rPr lang="en-US" sz="1200" dirty="0"/>
                <a:t>Pattern layouts on fabrics</a:t>
              </a:r>
              <a:endParaRPr lang="fi-FI" sz="1200" dirty="0"/>
            </a:p>
            <a:p>
              <a:pPr marL="228600" indent="-228600">
                <a:buAutoNum type="arabicPeriod"/>
              </a:pPr>
              <a:r>
                <a:rPr lang="en-US" sz="1200" dirty="0"/>
                <a:t>Cutting the fabric</a:t>
              </a:r>
            </a:p>
            <a:p>
              <a:pPr marL="228600" indent="-228600">
                <a:buAutoNum type="arabicPeriod"/>
              </a:pPr>
              <a:r>
                <a:rPr lang="en-US" sz="1200" dirty="0"/>
                <a:t>???</a:t>
              </a:r>
              <a:endParaRPr lang="fi-FI" sz="1200" dirty="0"/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F974ABDF-B6C4-408D-9873-282FA71072BB}"/>
                </a:ext>
              </a:extLst>
            </p:cNvPr>
            <p:cNvSpPr/>
            <p:nvPr/>
          </p:nvSpPr>
          <p:spPr>
            <a:xfrm>
              <a:off x="8636207" y="1426834"/>
              <a:ext cx="2293454" cy="1316366"/>
            </a:xfrm>
            <a:prstGeom prst="flowChartProcess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23359F-0CEE-42B5-8646-243F01AF8CFC}"/>
              </a:ext>
            </a:extLst>
          </p:cNvPr>
          <p:cNvGrpSpPr/>
          <p:nvPr/>
        </p:nvGrpSpPr>
        <p:grpSpPr>
          <a:xfrm>
            <a:off x="8863846" y="2833376"/>
            <a:ext cx="452762" cy="515909"/>
            <a:chOff x="204186" y="452761"/>
            <a:chExt cx="452762" cy="515909"/>
          </a:xfrm>
        </p:grpSpPr>
        <p:sp>
          <p:nvSpPr>
            <p:cNvPr id="35" name="Flowchart: Process 34">
              <a:extLst>
                <a:ext uri="{FF2B5EF4-FFF2-40B4-BE49-F238E27FC236}">
                  <a16:creationId xmlns:a16="http://schemas.microsoft.com/office/drawing/2014/main" id="{456DDC1E-0DCA-41CB-9223-6863AD42B628}"/>
                </a:ext>
              </a:extLst>
            </p:cNvPr>
            <p:cNvSpPr/>
            <p:nvPr/>
          </p:nvSpPr>
          <p:spPr>
            <a:xfrm>
              <a:off x="204186" y="452761"/>
              <a:ext cx="452762" cy="515909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2FCB63E-683E-4035-BB02-4D702B48DA1E}"/>
                </a:ext>
              </a:extLst>
            </p:cNvPr>
            <p:cNvSpPr txBox="1"/>
            <p:nvPr/>
          </p:nvSpPr>
          <p:spPr>
            <a:xfrm>
              <a:off x="273205" y="459433"/>
              <a:ext cx="314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2400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A9CA01-83A2-4075-BEFC-DC6FD350BA41}"/>
              </a:ext>
            </a:extLst>
          </p:cNvPr>
          <p:cNvGrpSpPr/>
          <p:nvPr/>
        </p:nvGrpSpPr>
        <p:grpSpPr>
          <a:xfrm>
            <a:off x="6309627" y="3087363"/>
            <a:ext cx="2033079" cy="1808467"/>
            <a:chOff x="5349018" y="1407336"/>
            <a:chExt cx="2033079" cy="180846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556DBE-02D0-4C18-AE39-5AC0189221DD}"/>
                </a:ext>
              </a:extLst>
            </p:cNvPr>
            <p:cNvSpPr txBox="1"/>
            <p:nvPr/>
          </p:nvSpPr>
          <p:spPr>
            <a:xfrm>
              <a:off x="5599026" y="1763798"/>
              <a:ext cx="1783071" cy="132343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i-FI" b="1" dirty="0"/>
                <a:t>Getting started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Pattern print out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Pattern pieces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Pattern assembly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Cutting out the pattern</a:t>
              </a:r>
            </a:p>
            <a:p>
              <a:endParaRPr lang="fi-FI" sz="1400" dirty="0"/>
            </a:p>
          </p:txBody>
        </p: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58A75718-5DB6-4910-9D6A-5AB6B4DA97D4}"/>
                </a:ext>
              </a:extLst>
            </p:cNvPr>
            <p:cNvSpPr/>
            <p:nvPr/>
          </p:nvSpPr>
          <p:spPr>
            <a:xfrm>
              <a:off x="5349018" y="1407336"/>
              <a:ext cx="2007694" cy="1808467"/>
            </a:xfrm>
            <a:prstGeom prst="flowChartProcess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F0D9CD7-BAFB-4654-A078-1B16F0C42A5E}"/>
              </a:ext>
            </a:extLst>
          </p:cNvPr>
          <p:cNvGrpSpPr/>
          <p:nvPr/>
        </p:nvGrpSpPr>
        <p:grpSpPr>
          <a:xfrm>
            <a:off x="6437514" y="2827137"/>
            <a:ext cx="452762" cy="519745"/>
            <a:chOff x="204186" y="448925"/>
            <a:chExt cx="452762" cy="519745"/>
          </a:xfrm>
        </p:grpSpPr>
        <p:sp>
          <p:nvSpPr>
            <p:cNvPr id="38" name="Flowchart: Process 37">
              <a:extLst>
                <a:ext uri="{FF2B5EF4-FFF2-40B4-BE49-F238E27FC236}">
                  <a16:creationId xmlns:a16="http://schemas.microsoft.com/office/drawing/2014/main" id="{57929C4B-61A3-4877-8C9D-E36001300324}"/>
                </a:ext>
              </a:extLst>
            </p:cNvPr>
            <p:cNvSpPr/>
            <p:nvPr/>
          </p:nvSpPr>
          <p:spPr>
            <a:xfrm>
              <a:off x="204186" y="452761"/>
              <a:ext cx="452762" cy="515909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B2D67D-B4D6-4F24-A396-266FE3FE7D59}"/>
                </a:ext>
              </a:extLst>
            </p:cNvPr>
            <p:cNvSpPr txBox="1"/>
            <p:nvPr/>
          </p:nvSpPr>
          <p:spPr>
            <a:xfrm>
              <a:off x="273205" y="448925"/>
              <a:ext cx="314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24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BD0331A-5129-47E2-A3E2-74AACBCB721B}"/>
              </a:ext>
            </a:extLst>
          </p:cNvPr>
          <p:cNvGrpSpPr/>
          <p:nvPr/>
        </p:nvGrpSpPr>
        <p:grpSpPr>
          <a:xfrm>
            <a:off x="3746398" y="3069744"/>
            <a:ext cx="2175680" cy="2412138"/>
            <a:chOff x="2654791" y="1488594"/>
            <a:chExt cx="2175680" cy="241213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B176A2-E08B-40E9-8542-E743CD17384D}"/>
                </a:ext>
              </a:extLst>
            </p:cNvPr>
            <p:cNvSpPr txBox="1"/>
            <p:nvPr/>
          </p:nvSpPr>
          <p:spPr>
            <a:xfrm>
              <a:off x="2760325" y="1746296"/>
              <a:ext cx="1887672" cy="215443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i-FI" b="1" dirty="0"/>
                <a:t>Tools needed</a:t>
              </a:r>
            </a:p>
            <a:p>
              <a:r>
                <a:rPr lang="fi-FI" sz="1200" dirty="0"/>
                <a:t>List</a:t>
              </a:r>
            </a:p>
            <a:p>
              <a:r>
                <a:rPr lang="fi-FI" b="1" dirty="0"/>
                <a:t>Material needed</a:t>
              </a:r>
              <a:endParaRPr lang="fi-FI" dirty="0"/>
            </a:p>
            <a:p>
              <a:pPr lvl="0"/>
              <a:r>
                <a:rPr lang="en-US" sz="1200" dirty="0">
                  <a:solidFill>
                    <a:srgbClr val="0070C0"/>
                  </a:solidFill>
                </a:rPr>
                <a:t>xx</a:t>
              </a:r>
              <a:r>
                <a:rPr lang="en-US" sz="1200" dirty="0"/>
                <a:t> m fabric 1</a:t>
              </a:r>
              <a:endParaRPr lang="fi-FI" sz="1200" dirty="0"/>
            </a:p>
            <a:p>
              <a:pPr lvl="0"/>
              <a:r>
                <a:rPr lang="en-US" sz="1200" dirty="0">
                  <a:solidFill>
                    <a:srgbClr val="0070C0"/>
                  </a:solidFill>
                </a:rPr>
                <a:t>xx</a:t>
              </a:r>
              <a:r>
                <a:rPr lang="en-US" sz="1200" dirty="0"/>
                <a:t> m fabric 2</a:t>
              </a:r>
              <a:endParaRPr lang="fi-FI" sz="1200" dirty="0"/>
            </a:p>
            <a:p>
              <a:pPr lvl="0"/>
              <a:r>
                <a:rPr lang="en-US" sz="1200" dirty="0">
                  <a:solidFill>
                    <a:srgbClr val="0070C0"/>
                  </a:solidFill>
                </a:rPr>
                <a:t>xx</a:t>
              </a:r>
              <a:r>
                <a:rPr lang="en-US" sz="1200" dirty="0"/>
                <a:t> m fabric 3</a:t>
              </a:r>
              <a:endParaRPr lang="fi-FI" sz="1200" dirty="0"/>
            </a:p>
            <a:p>
              <a:pPr lvl="0"/>
              <a:r>
                <a:rPr lang="en-US" sz="1200" dirty="0"/>
                <a:t>thread</a:t>
              </a:r>
              <a:endParaRPr lang="fi-FI" sz="1200" dirty="0"/>
            </a:p>
            <a:p>
              <a:pPr lvl="0"/>
              <a:r>
                <a:rPr lang="en-US" sz="1200" dirty="0">
                  <a:solidFill>
                    <a:srgbClr val="0070C0"/>
                  </a:solidFill>
                </a:rPr>
                <a:t>xx</a:t>
              </a:r>
              <a:r>
                <a:rPr lang="en-US" sz="1200" dirty="0"/>
                <a:t> ……..</a:t>
              </a:r>
              <a:endParaRPr lang="fi-FI" sz="1200" dirty="0"/>
            </a:p>
            <a:p>
              <a:pPr lvl="0"/>
              <a:r>
                <a:rPr lang="en-US" sz="1200" dirty="0">
                  <a:solidFill>
                    <a:srgbClr val="0070C0"/>
                  </a:solidFill>
                </a:rPr>
                <a:t>xx</a:t>
              </a:r>
              <a:r>
                <a:rPr lang="en-US" sz="1200" dirty="0"/>
                <a:t> …..</a:t>
              </a:r>
              <a:endParaRPr lang="fi-FI" sz="1200" dirty="0"/>
            </a:p>
            <a:p>
              <a:endParaRPr lang="fi-FI" sz="1400" dirty="0"/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684D58F7-9EB2-4B27-90EE-E9F049D53A02}"/>
                </a:ext>
              </a:extLst>
            </p:cNvPr>
            <p:cNvSpPr/>
            <p:nvPr/>
          </p:nvSpPr>
          <p:spPr>
            <a:xfrm>
              <a:off x="2654791" y="1488594"/>
              <a:ext cx="2175680" cy="2328954"/>
            </a:xfrm>
            <a:prstGeom prst="flowChartProcess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11D2E0F-9EAC-425D-BD0F-CD51D3FB392B}"/>
              </a:ext>
            </a:extLst>
          </p:cNvPr>
          <p:cNvGrpSpPr/>
          <p:nvPr/>
        </p:nvGrpSpPr>
        <p:grpSpPr>
          <a:xfrm>
            <a:off x="3874534" y="2764657"/>
            <a:ext cx="452762" cy="515909"/>
            <a:chOff x="-239202" y="473107"/>
            <a:chExt cx="452762" cy="515909"/>
          </a:xfrm>
        </p:grpSpPr>
        <p:sp>
          <p:nvSpPr>
            <p:cNvPr id="41" name="Flowchart: Process 40">
              <a:extLst>
                <a:ext uri="{FF2B5EF4-FFF2-40B4-BE49-F238E27FC236}">
                  <a16:creationId xmlns:a16="http://schemas.microsoft.com/office/drawing/2014/main" id="{6FDA4016-B3CD-4DF2-A548-CD554AE612D9}"/>
                </a:ext>
              </a:extLst>
            </p:cNvPr>
            <p:cNvSpPr/>
            <p:nvPr/>
          </p:nvSpPr>
          <p:spPr>
            <a:xfrm>
              <a:off x="-239202" y="473107"/>
              <a:ext cx="452762" cy="515909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0C2CDB-DC7C-4108-B629-0836D9ACD1DE}"/>
                </a:ext>
              </a:extLst>
            </p:cNvPr>
            <p:cNvSpPr txBox="1"/>
            <p:nvPr/>
          </p:nvSpPr>
          <p:spPr>
            <a:xfrm>
              <a:off x="-170183" y="473107"/>
              <a:ext cx="314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24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89125F-BEC6-4568-9AC4-94EC98B4C1C4}"/>
              </a:ext>
            </a:extLst>
          </p:cNvPr>
          <p:cNvGrpSpPr/>
          <p:nvPr/>
        </p:nvGrpSpPr>
        <p:grpSpPr>
          <a:xfrm>
            <a:off x="3746398" y="5597799"/>
            <a:ext cx="1811022" cy="365125"/>
            <a:chOff x="3118225" y="4409273"/>
            <a:chExt cx="2879516" cy="577048"/>
          </a:xfrm>
        </p:grpSpPr>
        <p:sp>
          <p:nvSpPr>
            <p:cNvPr id="43" name="Flowchart: Process 42">
              <a:extLst>
                <a:ext uri="{FF2B5EF4-FFF2-40B4-BE49-F238E27FC236}">
                  <a16:creationId xmlns:a16="http://schemas.microsoft.com/office/drawing/2014/main" id="{A65AA89A-DAB1-4EBC-88CE-E025B5F24A29}"/>
                </a:ext>
              </a:extLst>
            </p:cNvPr>
            <p:cNvSpPr/>
            <p:nvPr/>
          </p:nvSpPr>
          <p:spPr>
            <a:xfrm>
              <a:off x="3118225" y="4409273"/>
              <a:ext cx="2879516" cy="577048"/>
            </a:xfrm>
            <a:prstGeom prst="flowChartProcess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91AEAF6-8FDE-41DB-92C3-62F03F1FA496}"/>
                </a:ext>
              </a:extLst>
            </p:cNvPr>
            <p:cNvSpPr txBox="1"/>
            <p:nvPr/>
          </p:nvSpPr>
          <p:spPr>
            <a:xfrm>
              <a:off x="3118225" y="4461552"/>
              <a:ext cx="2791174" cy="363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200" dirty="0">
                  <a:solidFill>
                    <a:srgbClr val="0070C0"/>
                  </a:solidFill>
                </a:rPr>
                <a:t>xx =links update 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6DA489A-70AC-4B0D-B829-E9C876FDDCE2}"/>
              </a:ext>
            </a:extLst>
          </p:cNvPr>
          <p:cNvGrpSpPr/>
          <p:nvPr/>
        </p:nvGrpSpPr>
        <p:grpSpPr>
          <a:xfrm>
            <a:off x="4482320" y="1015184"/>
            <a:ext cx="2879516" cy="394932"/>
            <a:chOff x="3118225" y="4409273"/>
            <a:chExt cx="2879516" cy="577048"/>
          </a:xfrm>
        </p:grpSpPr>
        <p:sp>
          <p:nvSpPr>
            <p:cNvPr id="48" name="Flowchart: Process 47">
              <a:extLst>
                <a:ext uri="{FF2B5EF4-FFF2-40B4-BE49-F238E27FC236}">
                  <a16:creationId xmlns:a16="http://schemas.microsoft.com/office/drawing/2014/main" id="{E37245A5-FADF-43E0-8E51-3DFFDB9D4D73}"/>
                </a:ext>
              </a:extLst>
            </p:cNvPr>
            <p:cNvSpPr/>
            <p:nvPr/>
          </p:nvSpPr>
          <p:spPr>
            <a:xfrm>
              <a:off x="3118225" y="4409273"/>
              <a:ext cx="2879516" cy="577048"/>
            </a:xfrm>
            <a:prstGeom prst="flowChartProcess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722942D-AB14-4F36-BEB1-C569AF903B24}"/>
                </a:ext>
              </a:extLst>
            </p:cNvPr>
            <p:cNvSpPr txBox="1"/>
            <p:nvPr/>
          </p:nvSpPr>
          <p:spPr>
            <a:xfrm>
              <a:off x="3118225" y="4461551"/>
              <a:ext cx="2791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200" dirty="0">
                  <a:solidFill>
                    <a:srgbClr val="0070C0"/>
                  </a:solidFill>
                </a:rPr>
                <a:t>Order 1-4 does not change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A34A711-C276-4B26-9D8E-AC542DBCD822}"/>
              </a:ext>
            </a:extLst>
          </p:cNvPr>
          <p:cNvGrpSpPr/>
          <p:nvPr/>
        </p:nvGrpSpPr>
        <p:grpSpPr>
          <a:xfrm>
            <a:off x="8681302" y="4663034"/>
            <a:ext cx="1783071" cy="381587"/>
            <a:chOff x="7620653" y="3026156"/>
            <a:chExt cx="1811022" cy="818848"/>
          </a:xfrm>
        </p:grpSpPr>
        <p:sp>
          <p:nvSpPr>
            <p:cNvPr id="51" name="Flowchart: Process 50">
              <a:extLst>
                <a:ext uri="{FF2B5EF4-FFF2-40B4-BE49-F238E27FC236}">
                  <a16:creationId xmlns:a16="http://schemas.microsoft.com/office/drawing/2014/main" id="{016DA68A-FE60-4EE7-A4BF-4679A840F2F0}"/>
                </a:ext>
              </a:extLst>
            </p:cNvPr>
            <p:cNvSpPr/>
            <p:nvPr/>
          </p:nvSpPr>
          <p:spPr>
            <a:xfrm>
              <a:off x="7620653" y="3026156"/>
              <a:ext cx="1811022" cy="818848"/>
            </a:xfrm>
            <a:prstGeom prst="flowChartProcess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E954DDF-BD68-4B7D-80FD-C7F2B8E63905}"/>
                </a:ext>
              </a:extLst>
            </p:cNvPr>
            <p:cNvSpPr txBox="1"/>
            <p:nvPr/>
          </p:nvSpPr>
          <p:spPr>
            <a:xfrm>
              <a:off x="7620653" y="3123792"/>
              <a:ext cx="1755461" cy="309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200" dirty="0">
                  <a:solidFill>
                    <a:srgbClr val="0070C0"/>
                  </a:solidFill>
                </a:rPr>
                <a:t>Image change for layout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A3F3894-2611-403C-9E78-2DF128E66933}"/>
              </a:ext>
            </a:extLst>
          </p:cNvPr>
          <p:cNvGrpSpPr/>
          <p:nvPr/>
        </p:nvGrpSpPr>
        <p:grpSpPr>
          <a:xfrm>
            <a:off x="4482320" y="116405"/>
            <a:ext cx="2879516" cy="792650"/>
            <a:chOff x="204186" y="423921"/>
            <a:chExt cx="2879516" cy="894088"/>
          </a:xfrm>
        </p:grpSpPr>
        <p:sp>
          <p:nvSpPr>
            <p:cNvPr id="65" name="Flowchart: Process 64">
              <a:extLst>
                <a:ext uri="{FF2B5EF4-FFF2-40B4-BE49-F238E27FC236}">
                  <a16:creationId xmlns:a16="http://schemas.microsoft.com/office/drawing/2014/main" id="{FA62AEB0-7C79-40AC-8594-69A48DC69434}"/>
                </a:ext>
              </a:extLst>
            </p:cNvPr>
            <p:cNvSpPr/>
            <p:nvPr/>
          </p:nvSpPr>
          <p:spPr>
            <a:xfrm>
              <a:off x="204186" y="423921"/>
              <a:ext cx="2879516" cy="894088"/>
            </a:xfrm>
            <a:prstGeom prst="flowChartProcess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84DAB59-9C25-45A0-90E7-3E05801F8524}"/>
                </a:ext>
              </a:extLst>
            </p:cNvPr>
            <p:cNvSpPr txBox="1"/>
            <p:nvPr/>
          </p:nvSpPr>
          <p:spPr>
            <a:xfrm>
              <a:off x="204186" y="476199"/>
              <a:ext cx="2791175" cy="729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dirty="0">
                  <a:solidFill>
                    <a:srgbClr val="0070C0"/>
                  </a:solidFill>
                </a:rPr>
                <a:t>Category</a:t>
              </a:r>
            </a:p>
            <a:p>
              <a:pPr algn="ctr"/>
              <a:r>
                <a:rPr lang="fi-FI" dirty="0">
                  <a:solidFill>
                    <a:srgbClr val="0070C0"/>
                  </a:solidFill>
                </a:rPr>
                <a:t>”Start pages”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D95AA2C-4D20-4FDE-92B8-06DE48C2E9BF}"/>
              </a:ext>
            </a:extLst>
          </p:cNvPr>
          <p:cNvGrpSpPr/>
          <p:nvPr/>
        </p:nvGrpSpPr>
        <p:grpSpPr>
          <a:xfrm>
            <a:off x="2792427" y="1781201"/>
            <a:ext cx="2879516" cy="649492"/>
            <a:chOff x="970067" y="5391549"/>
            <a:chExt cx="2879516" cy="649492"/>
          </a:xfrm>
        </p:grpSpPr>
        <p:sp>
          <p:nvSpPr>
            <p:cNvPr id="68" name="Flowchart: Process 67">
              <a:extLst>
                <a:ext uri="{FF2B5EF4-FFF2-40B4-BE49-F238E27FC236}">
                  <a16:creationId xmlns:a16="http://schemas.microsoft.com/office/drawing/2014/main" id="{997FD43A-AE82-49D7-AE27-041165BD01BB}"/>
                </a:ext>
              </a:extLst>
            </p:cNvPr>
            <p:cNvSpPr/>
            <p:nvPr/>
          </p:nvSpPr>
          <p:spPr>
            <a:xfrm>
              <a:off x="970067" y="5391549"/>
              <a:ext cx="2879516" cy="649492"/>
            </a:xfrm>
            <a:prstGeom prst="flowChartProcess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D167DEF-F3DC-49C4-82A9-387D8F1893F0}"/>
                </a:ext>
              </a:extLst>
            </p:cNvPr>
            <p:cNvSpPr txBox="1"/>
            <p:nvPr/>
          </p:nvSpPr>
          <p:spPr>
            <a:xfrm>
              <a:off x="970067" y="5429525"/>
              <a:ext cx="27911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b="1" dirty="0">
                  <a:solidFill>
                    <a:schemeClr val="accent4"/>
                  </a:solidFill>
                </a:rPr>
                <a:t>Yellow example 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2083492-5330-4289-BD11-CC3502438E53}"/>
              </a:ext>
            </a:extLst>
          </p:cNvPr>
          <p:cNvGrpSpPr/>
          <p:nvPr/>
        </p:nvGrpSpPr>
        <p:grpSpPr>
          <a:xfrm>
            <a:off x="6053349" y="1803542"/>
            <a:ext cx="2879516" cy="649492"/>
            <a:chOff x="4987235" y="5391549"/>
            <a:chExt cx="2879516" cy="649492"/>
          </a:xfrm>
        </p:grpSpPr>
        <p:sp>
          <p:nvSpPr>
            <p:cNvPr id="71" name="Flowchart: Process 70">
              <a:extLst>
                <a:ext uri="{FF2B5EF4-FFF2-40B4-BE49-F238E27FC236}">
                  <a16:creationId xmlns:a16="http://schemas.microsoft.com/office/drawing/2014/main" id="{E0DD8B7A-841A-48B8-A90A-44C69017FB6A}"/>
                </a:ext>
              </a:extLst>
            </p:cNvPr>
            <p:cNvSpPr/>
            <p:nvPr/>
          </p:nvSpPr>
          <p:spPr>
            <a:xfrm>
              <a:off x="4987235" y="5391549"/>
              <a:ext cx="2879516" cy="649492"/>
            </a:xfrm>
            <a:prstGeom prst="flowChartProcess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44AC2E4-BE2E-4584-B573-D9B57F17F1B1}"/>
                </a:ext>
              </a:extLst>
            </p:cNvPr>
            <p:cNvSpPr txBox="1"/>
            <p:nvPr/>
          </p:nvSpPr>
          <p:spPr>
            <a:xfrm>
              <a:off x="4987235" y="5429525"/>
              <a:ext cx="27911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b="1" dirty="0">
                  <a:solidFill>
                    <a:srgbClr val="7030A0"/>
                  </a:solidFill>
                </a:rPr>
                <a:t>Violet example 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A282244-09CC-455B-9F3B-48F767B6A57C}"/>
              </a:ext>
            </a:extLst>
          </p:cNvPr>
          <p:cNvGrpSpPr/>
          <p:nvPr/>
        </p:nvGrpSpPr>
        <p:grpSpPr>
          <a:xfrm>
            <a:off x="6318917" y="5044621"/>
            <a:ext cx="1783071" cy="553178"/>
            <a:chOff x="7620653" y="3026156"/>
            <a:chExt cx="1811022" cy="818848"/>
          </a:xfrm>
        </p:grpSpPr>
        <p:sp>
          <p:nvSpPr>
            <p:cNvPr id="75" name="Flowchart: Process 74">
              <a:extLst>
                <a:ext uri="{FF2B5EF4-FFF2-40B4-BE49-F238E27FC236}">
                  <a16:creationId xmlns:a16="http://schemas.microsoft.com/office/drawing/2014/main" id="{1F7E47F0-0230-4600-9126-C55A20884B08}"/>
                </a:ext>
              </a:extLst>
            </p:cNvPr>
            <p:cNvSpPr/>
            <p:nvPr/>
          </p:nvSpPr>
          <p:spPr>
            <a:xfrm>
              <a:off x="7620653" y="3026156"/>
              <a:ext cx="1811022" cy="818848"/>
            </a:xfrm>
            <a:prstGeom prst="flowChartProcess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39BBE94-B92B-4130-849C-0048DD005F27}"/>
                </a:ext>
              </a:extLst>
            </p:cNvPr>
            <p:cNvSpPr txBox="1"/>
            <p:nvPr/>
          </p:nvSpPr>
          <p:spPr>
            <a:xfrm>
              <a:off x="7620653" y="3123792"/>
              <a:ext cx="1755461" cy="61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200" dirty="0">
                  <a:solidFill>
                    <a:srgbClr val="0070C0"/>
                  </a:solidFill>
                </a:rPr>
                <a:t>Image change for different product groups</a:t>
              </a:r>
            </a:p>
            <a:p>
              <a:pPr algn="ctr"/>
              <a:endParaRPr lang="fi-FI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8D4CC1A7-90D9-4E27-A687-B966622B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78" name="Slide Number Placeholder 77">
            <a:extLst>
              <a:ext uri="{FF2B5EF4-FFF2-40B4-BE49-F238E27FC236}">
                <a16:creationId xmlns:a16="http://schemas.microsoft.com/office/drawing/2014/main" id="{D26D5F12-703F-42F6-9D63-1A6077A5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3</a:t>
            </a:fld>
            <a:endParaRPr lang="fi-FI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023DE71-FA10-4840-97CF-E5B44A0E49E5}"/>
              </a:ext>
            </a:extLst>
          </p:cNvPr>
          <p:cNvGrpSpPr/>
          <p:nvPr/>
        </p:nvGrpSpPr>
        <p:grpSpPr>
          <a:xfrm>
            <a:off x="1263626" y="5635777"/>
            <a:ext cx="1146199" cy="381587"/>
            <a:chOff x="7620653" y="3026156"/>
            <a:chExt cx="1811022" cy="818848"/>
          </a:xfrm>
        </p:grpSpPr>
        <p:sp>
          <p:nvSpPr>
            <p:cNvPr id="80" name="Flowchart: Process 79">
              <a:extLst>
                <a:ext uri="{FF2B5EF4-FFF2-40B4-BE49-F238E27FC236}">
                  <a16:creationId xmlns:a16="http://schemas.microsoft.com/office/drawing/2014/main" id="{121CD9FB-9579-47E8-ABE8-3C12CDA00161}"/>
                </a:ext>
              </a:extLst>
            </p:cNvPr>
            <p:cNvSpPr/>
            <p:nvPr/>
          </p:nvSpPr>
          <p:spPr>
            <a:xfrm>
              <a:off x="7620653" y="3026156"/>
              <a:ext cx="1811022" cy="818848"/>
            </a:xfrm>
            <a:prstGeom prst="flowChartProcess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4627B00-A4EC-421B-B015-52C44429977D}"/>
                </a:ext>
              </a:extLst>
            </p:cNvPr>
            <p:cNvSpPr txBox="1"/>
            <p:nvPr/>
          </p:nvSpPr>
          <p:spPr>
            <a:xfrm>
              <a:off x="7620653" y="3123792"/>
              <a:ext cx="1755461" cy="59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200" dirty="0">
                  <a:solidFill>
                    <a:srgbClr val="0070C0"/>
                  </a:solidFill>
                </a:rPr>
                <a:t>Image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597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56F175D-E168-413B-B21C-9815B5B9B3C7}"/>
              </a:ext>
            </a:extLst>
          </p:cNvPr>
          <p:cNvGrpSpPr/>
          <p:nvPr/>
        </p:nvGrpSpPr>
        <p:grpSpPr>
          <a:xfrm>
            <a:off x="189484" y="1567193"/>
            <a:ext cx="11878692" cy="437688"/>
            <a:chOff x="213064" y="1100740"/>
            <a:chExt cx="11816179" cy="976635"/>
          </a:xfrm>
        </p:grpSpPr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E2B6CB08-7D7B-49E3-A195-C0C343E8757A}"/>
                </a:ext>
              </a:extLst>
            </p:cNvPr>
            <p:cNvSpPr/>
            <p:nvPr/>
          </p:nvSpPr>
          <p:spPr>
            <a:xfrm>
              <a:off x="213064" y="1180730"/>
              <a:ext cx="11816179" cy="896645"/>
            </a:xfrm>
            <a:prstGeom prst="flowChartProcess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DD92F9-4B26-403F-BBF8-A0459B456256}"/>
                </a:ext>
              </a:extLst>
            </p:cNvPr>
            <p:cNvSpPr txBox="1"/>
            <p:nvPr/>
          </p:nvSpPr>
          <p:spPr>
            <a:xfrm>
              <a:off x="3497802" y="1100740"/>
              <a:ext cx="5246703" cy="46166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b="1" dirty="0"/>
                <a:t>Pockets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9BD5E7-7AC1-4491-842F-41ED89BD7DD5}"/>
              </a:ext>
            </a:extLst>
          </p:cNvPr>
          <p:cNvGrpSpPr/>
          <p:nvPr/>
        </p:nvGrpSpPr>
        <p:grpSpPr>
          <a:xfrm>
            <a:off x="11293395" y="2458654"/>
            <a:ext cx="662860" cy="720524"/>
            <a:chOff x="9046346" y="2485748"/>
            <a:chExt cx="1269506" cy="720524"/>
          </a:xfrm>
        </p:grpSpPr>
        <p:sp>
          <p:nvSpPr>
            <p:cNvPr id="37" name="Flowchart: Process 36">
              <a:extLst>
                <a:ext uri="{FF2B5EF4-FFF2-40B4-BE49-F238E27FC236}">
                  <a16:creationId xmlns:a16="http://schemas.microsoft.com/office/drawing/2014/main" id="{F1BA4B5E-CE22-4C79-961C-56D511800231}"/>
                </a:ext>
              </a:extLst>
            </p:cNvPr>
            <p:cNvSpPr/>
            <p:nvPr/>
          </p:nvSpPr>
          <p:spPr>
            <a:xfrm>
              <a:off x="9046346" y="2485748"/>
              <a:ext cx="1269506" cy="720524"/>
            </a:xfrm>
            <a:prstGeom prst="flowChartProcess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830419-0DA9-469E-BD9F-FAE817CD5029}"/>
                </a:ext>
              </a:extLst>
            </p:cNvPr>
            <p:cNvSpPr txBox="1"/>
            <p:nvPr/>
          </p:nvSpPr>
          <p:spPr>
            <a:xfrm>
              <a:off x="9192827" y="2661344"/>
              <a:ext cx="976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dirty="0"/>
                <a:t>???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0E36D19-E0EE-47B8-9154-9AC5FB2F03B5}"/>
              </a:ext>
            </a:extLst>
          </p:cNvPr>
          <p:cNvGrpSpPr/>
          <p:nvPr/>
        </p:nvGrpSpPr>
        <p:grpSpPr>
          <a:xfrm>
            <a:off x="9230485" y="2458101"/>
            <a:ext cx="1642368" cy="2823098"/>
            <a:chOff x="9228118" y="2785002"/>
            <a:chExt cx="1642368" cy="2823098"/>
          </a:xfrm>
        </p:grpSpPr>
        <p:sp>
          <p:nvSpPr>
            <p:cNvPr id="27" name="Flowchart: Process 26">
              <a:extLst>
                <a:ext uri="{FF2B5EF4-FFF2-40B4-BE49-F238E27FC236}">
                  <a16:creationId xmlns:a16="http://schemas.microsoft.com/office/drawing/2014/main" id="{F921271C-3235-4BC2-BD70-25D5006AE1A0}"/>
                </a:ext>
              </a:extLst>
            </p:cNvPr>
            <p:cNvSpPr/>
            <p:nvPr/>
          </p:nvSpPr>
          <p:spPr>
            <a:xfrm>
              <a:off x="9228118" y="2785002"/>
              <a:ext cx="1642368" cy="2823098"/>
            </a:xfrm>
            <a:prstGeom prst="flowChartProcess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6AC8E6-F141-4632-A5BF-BCD4999845D8}"/>
                </a:ext>
              </a:extLst>
            </p:cNvPr>
            <p:cNvSpPr txBox="1"/>
            <p:nvPr/>
          </p:nvSpPr>
          <p:spPr>
            <a:xfrm>
              <a:off x="9237643" y="2815389"/>
              <a:ext cx="126950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b="1" dirty="0"/>
                <a:t>Seam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Side seam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Inseam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Waist edge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???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E69B31-A8F5-40B0-B72E-25041B447D45}"/>
                </a:ext>
              </a:extLst>
            </p:cNvPr>
            <p:cNvSpPr txBox="1"/>
            <p:nvPr/>
          </p:nvSpPr>
          <p:spPr>
            <a:xfrm>
              <a:off x="9319144" y="3962417"/>
              <a:ext cx="1269506" cy="46166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i-FI" sz="1200" dirty="0"/>
                <a:t>Position choice:</a:t>
              </a:r>
            </a:p>
            <a:p>
              <a:r>
                <a:rPr lang="fi-FI" sz="1200" dirty="0"/>
                <a:t>Left / right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B8A395-7482-4CA0-AD11-CDDB9EEB8E04}"/>
                </a:ext>
              </a:extLst>
            </p:cNvPr>
            <p:cNvSpPr txBox="1"/>
            <p:nvPr/>
          </p:nvSpPr>
          <p:spPr>
            <a:xfrm>
              <a:off x="9319144" y="4500419"/>
              <a:ext cx="1269506" cy="46166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i-FI" sz="1200" dirty="0"/>
                <a:t>Size choice:</a:t>
              </a:r>
            </a:p>
            <a:p>
              <a:r>
                <a:rPr lang="fi-FI" sz="1200" dirty="0"/>
                <a:t>Width / length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B8AC13-2192-4AEF-9CC9-F5F89A9C9E10}"/>
                </a:ext>
              </a:extLst>
            </p:cNvPr>
            <p:cNvSpPr txBox="1"/>
            <p:nvPr/>
          </p:nvSpPr>
          <p:spPr>
            <a:xfrm>
              <a:off x="9319144" y="5049509"/>
              <a:ext cx="1269506" cy="46166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i-FI" sz="1200" dirty="0"/>
                <a:t>Choice:</a:t>
              </a:r>
            </a:p>
            <a:p>
              <a:r>
                <a:rPr lang="fi-FI" sz="1200" dirty="0"/>
                <a:t>Velcro / zipper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276EAA3-3D7B-4E67-87B8-EF2ECA9D0303}"/>
              </a:ext>
            </a:extLst>
          </p:cNvPr>
          <p:cNvGrpSpPr/>
          <p:nvPr/>
        </p:nvGrpSpPr>
        <p:grpSpPr>
          <a:xfrm>
            <a:off x="7982808" y="101914"/>
            <a:ext cx="4019705" cy="1166367"/>
            <a:chOff x="192156" y="423921"/>
            <a:chExt cx="2891546" cy="916299"/>
          </a:xfrm>
        </p:grpSpPr>
        <p:sp>
          <p:nvSpPr>
            <p:cNvPr id="66" name="Flowchart: Process 65">
              <a:extLst>
                <a:ext uri="{FF2B5EF4-FFF2-40B4-BE49-F238E27FC236}">
                  <a16:creationId xmlns:a16="http://schemas.microsoft.com/office/drawing/2014/main" id="{D8B85BD0-DE5F-41E5-9D61-EF6F6B7B10B9}"/>
                </a:ext>
              </a:extLst>
            </p:cNvPr>
            <p:cNvSpPr/>
            <p:nvPr/>
          </p:nvSpPr>
          <p:spPr>
            <a:xfrm>
              <a:off x="204186" y="423921"/>
              <a:ext cx="2879516" cy="894088"/>
            </a:xfrm>
            <a:prstGeom prst="flowChartProcess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A582DA5-B05A-4436-A798-C46F88E495C2}"/>
                </a:ext>
              </a:extLst>
            </p:cNvPr>
            <p:cNvSpPr txBox="1"/>
            <p:nvPr/>
          </p:nvSpPr>
          <p:spPr>
            <a:xfrm>
              <a:off x="192156" y="450002"/>
              <a:ext cx="2791175" cy="89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fi-FI" sz="1200" dirty="0">
                  <a:solidFill>
                    <a:srgbClr val="0070C0"/>
                  </a:solidFill>
                </a:rPr>
                <a:t>Order changes depending on customer design</a:t>
              </a:r>
            </a:p>
            <a:p>
              <a:pPr marL="285750" indent="-285750">
                <a:buFontTx/>
                <a:buChar char="-"/>
              </a:pPr>
              <a:r>
                <a:rPr lang="fi-FI" sz="1200" dirty="0">
                  <a:solidFill>
                    <a:srgbClr val="0070C0"/>
                  </a:solidFill>
                </a:rPr>
                <a:t>I select the sewing order manually for the possible design options</a:t>
              </a:r>
            </a:p>
            <a:p>
              <a:pPr marL="285750" indent="-285750">
                <a:buFontTx/>
                <a:buChar char="-"/>
              </a:pPr>
              <a:r>
                <a:rPr lang="fi-FI" sz="1200" dirty="0">
                  <a:solidFill>
                    <a:srgbClr val="0070C0"/>
                  </a:solidFill>
                </a:rPr>
                <a:t>Options chosen within a group (hand, thigh, seam...) do not change the sewing order</a:t>
              </a:r>
            </a:p>
            <a:p>
              <a:pPr marL="285750" indent="-285750">
                <a:buFontTx/>
                <a:buChar char="-"/>
              </a:pPr>
              <a:endParaRPr lang="fi-FI" dirty="0"/>
            </a:p>
            <a:p>
              <a:pPr marL="285750" indent="-285750">
                <a:buFontTx/>
                <a:buChar char="-"/>
              </a:pPr>
              <a:endParaRPr lang="fi-FI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356CD66-87E1-4DB9-B379-2164DA42D482}"/>
              </a:ext>
            </a:extLst>
          </p:cNvPr>
          <p:cNvGrpSpPr/>
          <p:nvPr/>
        </p:nvGrpSpPr>
        <p:grpSpPr>
          <a:xfrm>
            <a:off x="189484" y="156337"/>
            <a:ext cx="1877259" cy="684308"/>
            <a:chOff x="204186" y="423921"/>
            <a:chExt cx="2879516" cy="942015"/>
          </a:xfrm>
        </p:grpSpPr>
        <p:sp>
          <p:nvSpPr>
            <p:cNvPr id="85" name="Flowchart: Process 84">
              <a:extLst>
                <a:ext uri="{FF2B5EF4-FFF2-40B4-BE49-F238E27FC236}">
                  <a16:creationId xmlns:a16="http://schemas.microsoft.com/office/drawing/2014/main" id="{8314F59B-05D5-403B-961F-F94CFC36B6F9}"/>
                </a:ext>
              </a:extLst>
            </p:cNvPr>
            <p:cNvSpPr/>
            <p:nvPr/>
          </p:nvSpPr>
          <p:spPr>
            <a:xfrm>
              <a:off x="204186" y="423921"/>
              <a:ext cx="2879516" cy="894088"/>
            </a:xfrm>
            <a:prstGeom prst="flowChartProcess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4C659C-DC3B-4B19-A349-130044706CDB}"/>
                </a:ext>
              </a:extLst>
            </p:cNvPr>
            <p:cNvSpPr txBox="1"/>
            <p:nvPr/>
          </p:nvSpPr>
          <p:spPr>
            <a:xfrm>
              <a:off x="204186" y="476199"/>
              <a:ext cx="2791175" cy="889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dirty="0">
                  <a:solidFill>
                    <a:srgbClr val="0070C0"/>
                  </a:solidFill>
                </a:rPr>
                <a:t>Category</a:t>
              </a:r>
            </a:p>
            <a:p>
              <a:pPr algn="ctr"/>
              <a:r>
                <a:rPr lang="fi-FI" dirty="0">
                  <a:solidFill>
                    <a:srgbClr val="0070C0"/>
                  </a:solidFill>
                </a:rPr>
                <a:t>Sewing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F1F3C87-1F20-433D-8E93-214964D93EA7}"/>
              </a:ext>
            </a:extLst>
          </p:cNvPr>
          <p:cNvGrpSpPr/>
          <p:nvPr/>
        </p:nvGrpSpPr>
        <p:grpSpPr>
          <a:xfrm>
            <a:off x="229458" y="5147997"/>
            <a:ext cx="3298995" cy="494419"/>
            <a:chOff x="1970863" y="5314890"/>
            <a:chExt cx="3086215" cy="1186553"/>
          </a:xfrm>
        </p:grpSpPr>
        <p:sp>
          <p:nvSpPr>
            <p:cNvPr id="88" name="Flowchart: Process 87">
              <a:extLst>
                <a:ext uri="{FF2B5EF4-FFF2-40B4-BE49-F238E27FC236}">
                  <a16:creationId xmlns:a16="http://schemas.microsoft.com/office/drawing/2014/main" id="{AF09D39C-DFD1-4164-8D7A-E02919B3E250}"/>
                </a:ext>
              </a:extLst>
            </p:cNvPr>
            <p:cNvSpPr/>
            <p:nvPr/>
          </p:nvSpPr>
          <p:spPr>
            <a:xfrm>
              <a:off x="1970863" y="5314890"/>
              <a:ext cx="3086215" cy="1186553"/>
            </a:xfrm>
            <a:prstGeom prst="flowChartProcess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4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6F8CEE6-4778-4B5F-8E94-7D8375AD32A5}"/>
                </a:ext>
              </a:extLst>
            </p:cNvPr>
            <p:cNvSpPr txBox="1"/>
            <p:nvPr/>
          </p:nvSpPr>
          <p:spPr>
            <a:xfrm>
              <a:off x="1999032" y="5409670"/>
              <a:ext cx="2861133" cy="743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200" dirty="0">
                  <a:solidFill>
                    <a:srgbClr val="0070C0"/>
                  </a:solidFill>
                </a:rPr>
                <a:t>If no ”hand pockets” chosen, this category starts with ”thigh pockets”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E956FE1-EAB6-46EE-95A2-35F3AA4888F3}"/>
              </a:ext>
            </a:extLst>
          </p:cNvPr>
          <p:cNvGrpSpPr/>
          <p:nvPr/>
        </p:nvGrpSpPr>
        <p:grpSpPr>
          <a:xfrm>
            <a:off x="229458" y="5741620"/>
            <a:ext cx="3285479" cy="614730"/>
            <a:chOff x="5332520" y="5312435"/>
            <a:chExt cx="2951689" cy="1191461"/>
          </a:xfrm>
        </p:grpSpPr>
        <p:sp>
          <p:nvSpPr>
            <p:cNvPr id="90" name="Flowchart: Process 89">
              <a:extLst>
                <a:ext uri="{FF2B5EF4-FFF2-40B4-BE49-F238E27FC236}">
                  <a16:creationId xmlns:a16="http://schemas.microsoft.com/office/drawing/2014/main" id="{50442A7C-92AF-45B3-A3C3-43366F720392}"/>
                </a:ext>
              </a:extLst>
            </p:cNvPr>
            <p:cNvSpPr/>
            <p:nvPr/>
          </p:nvSpPr>
          <p:spPr>
            <a:xfrm>
              <a:off x="5332520" y="5312435"/>
              <a:ext cx="2951689" cy="1191461"/>
            </a:xfrm>
            <a:prstGeom prst="flowChartProcess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4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59EE74B-4443-42E9-A74C-2DBDB4E7D67B}"/>
                </a:ext>
              </a:extLst>
            </p:cNvPr>
            <p:cNvSpPr txBox="1"/>
            <p:nvPr/>
          </p:nvSpPr>
          <p:spPr>
            <a:xfrm>
              <a:off x="5412776" y="5419895"/>
              <a:ext cx="2791175" cy="692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200" dirty="0">
                  <a:solidFill>
                    <a:srgbClr val="0070C0"/>
                  </a:solidFill>
                </a:rPr>
                <a:t>If  ”hand pockets” chosen, this category starts with ”hand pockets”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B68497B-C888-46BE-93EE-DD5431F49D28}"/>
              </a:ext>
            </a:extLst>
          </p:cNvPr>
          <p:cNvGrpSpPr/>
          <p:nvPr/>
        </p:nvGrpSpPr>
        <p:grpSpPr>
          <a:xfrm>
            <a:off x="4134344" y="5462052"/>
            <a:ext cx="7280246" cy="589677"/>
            <a:chOff x="5332520" y="5312435"/>
            <a:chExt cx="2951689" cy="1191461"/>
          </a:xfrm>
        </p:grpSpPr>
        <p:sp>
          <p:nvSpPr>
            <p:cNvPr id="122" name="Flowchart: Process 121">
              <a:extLst>
                <a:ext uri="{FF2B5EF4-FFF2-40B4-BE49-F238E27FC236}">
                  <a16:creationId xmlns:a16="http://schemas.microsoft.com/office/drawing/2014/main" id="{EC341225-A571-43BB-9FA8-947C91C69E0B}"/>
                </a:ext>
              </a:extLst>
            </p:cNvPr>
            <p:cNvSpPr/>
            <p:nvPr/>
          </p:nvSpPr>
          <p:spPr>
            <a:xfrm>
              <a:off x="5332520" y="5312435"/>
              <a:ext cx="2951689" cy="1191461"/>
            </a:xfrm>
            <a:prstGeom prst="flowChartProcess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4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B319B72-E076-4FCC-AF9A-1AB85FDBFB98}"/>
                </a:ext>
              </a:extLst>
            </p:cNvPr>
            <p:cNvSpPr txBox="1"/>
            <p:nvPr/>
          </p:nvSpPr>
          <p:spPr>
            <a:xfrm>
              <a:off x="5412776" y="5419895"/>
              <a:ext cx="2791175" cy="542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200" b="1" dirty="0">
                  <a:solidFill>
                    <a:srgbClr val="0070C0"/>
                  </a:solidFill>
                </a:rPr>
                <a:t>Size</a:t>
              </a:r>
            </a:p>
            <a:p>
              <a:pPr algn="ctr"/>
              <a:r>
                <a:rPr lang="fi-FI" sz="1200" dirty="0">
                  <a:solidFill>
                    <a:srgbClr val="0070C0"/>
                  </a:solidFill>
                </a:rPr>
                <a:t>A pull down option, with measurments given by me for width and length</a:t>
              </a:r>
            </a:p>
          </p:txBody>
        </p:sp>
      </p:grpSp>
      <p:sp>
        <p:nvSpPr>
          <p:cNvPr id="124" name="Footer Placeholder 123">
            <a:extLst>
              <a:ext uri="{FF2B5EF4-FFF2-40B4-BE49-F238E27FC236}">
                <a16:creationId xmlns:a16="http://schemas.microsoft.com/office/drawing/2014/main" id="{53D8C4EE-2D96-4064-9E87-67885257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125" name="Slide Number Placeholder 124">
            <a:extLst>
              <a:ext uri="{FF2B5EF4-FFF2-40B4-BE49-F238E27FC236}">
                <a16:creationId xmlns:a16="http://schemas.microsoft.com/office/drawing/2014/main" id="{989AA5B8-25BD-4A9D-8C5E-CBCAEB08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4</a:t>
            </a:fld>
            <a:endParaRPr lang="fi-FI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CB304B5-9EC4-46AB-A2A0-42C0D4EDD7D9}"/>
              </a:ext>
            </a:extLst>
          </p:cNvPr>
          <p:cNvGrpSpPr/>
          <p:nvPr/>
        </p:nvGrpSpPr>
        <p:grpSpPr>
          <a:xfrm>
            <a:off x="406316" y="871070"/>
            <a:ext cx="2378262" cy="249140"/>
            <a:chOff x="406316" y="871069"/>
            <a:chExt cx="2281569" cy="334873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0529CDEC-0732-41DF-B0F4-DA08CDF09AC2}"/>
                </a:ext>
              </a:extLst>
            </p:cNvPr>
            <p:cNvSpPr/>
            <p:nvPr/>
          </p:nvSpPr>
          <p:spPr>
            <a:xfrm>
              <a:off x="406316" y="871069"/>
              <a:ext cx="851519" cy="3348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/>
                <a:t>Sew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12B5AF2-529D-49BF-A383-163E5199000F}"/>
                </a:ext>
              </a:extLst>
            </p:cNvPr>
            <p:cNvSpPr txBox="1"/>
            <p:nvPr/>
          </p:nvSpPr>
          <p:spPr>
            <a:xfrm>
              <a:off x="1246445" y="882915"/>
              <a:ext cx="1441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200" dirty="0"/>
                <a:t>Sewing instructions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B7E0827-3FE2-46B0-8CD5-FCA4F4037003}"/>
              </a:ext>
            </a:extLst>
          </p:cNvPr>
          <p:cNvGrpSpPr/>
          <p:nvPr/>
        </p:nvGrpSpPr>
        <p:grpSpPr>
          <a:xfrm>
            <a:off x="719616" y="1159448"/>
            <a:ext cx="1124867" cy="334873"/>
            <a:chOff x="609600" y="1311987"/>
            <a:chExt cx="1124867" cy="334873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7E8AC0F0-BB4A-45D9-BC4A-E387C25B7B71}"/>
                </a:ext>
              </a:extLst>
            </p:cNvPr>
            <p:cNvSpPr/>
            <p:nvPr/>
          </p:nvSpPr>
          <p:spPr>
            <a:xfrm>
              <a:off x="609600" y="1311987"/>
              <a:ext cx="374526" cy="3348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/>
                <a:t>P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320E4D6-0A54-4A22-B19D-EF20CE7CD918}"/>
                </a:ext>
              </a:extLst>
            </p:cNvPr>
            <p:cNvSpPr txBox="1"/>
            <p:nvPr/>
          </p:nvSpPr>
          <p:spPr>
            <a:xfrm>
              <a:off x="1013747" y="1343576"/>
              <a:ext cx="720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200" dirty="0"/>
                <a:t>Pattern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9BCEA7A-47C5-4D12-9C27-23A5562DEBA4}"/>
              </a:ext>
            </a:extLst>
          </p:cNvPr>
          <p:cNvGrpSpPr/>
          <p:nvPr/>
        </p:nvGrpSpPr>
        <p:grpSpPr>
          <a:xfrm>
            <a:off x="9863452" y="3369952"/>
            <a:ext cx="971464" cy="262658"/>
            <a:chOff x="3733886" y="577987"/>
            <a:chExt cx="1038782" cy="352042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A0D0AC51-44E7-4FE7-8020-66486340517D}"/>
                </a:ext>
              </a:extLst>
            </p:cNvPr>
            <p:cNvSpPr/>
            <p:nvPr/>
          </p:nvSpPr>
          <p:spPr>
            <a:xfrm>
              <a:off x="3921149" y="577987"/>
              <a:ext cx="851519" cy="3348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/>
                <a:t>Sew</a:t>
              </a: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E4A984E9-4C45-4AE1-91CF-F39961953904}"/>
                </a:ext>
              </a:extLst>
            </p:cNvPr>
            <p:cNvSpPr/>
            <p:nvPr/>
          </p:nvSpPr>
          <p:spPr>
            <a:xfrm>
              <a:off x="3733886" y="595156"/>
              <a:ext cx="374526" cy="3348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/>
                <a:t>P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971BA33-FD36-4E20-9E3B-14A316B639D8}"/>
              </a:ext>
            </a:extLst>
          </p:cNvPr>
          <p:cNvGrpSpPr/>
          <p:nvPr/>
        </p:nvGrpSpPr>
        <p:grpSpPr>
          <a:xfrm>
            <a:off x="216096" y="2454884"/>
            <a:ext cx="4887818" cy="2534004"/>
            <a:chOff x="222702" y="2799809"/>
            <a:chExt cx="4887818" cy="2534004"/>
          </a:xfrm>
        </p:grpSpPr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5323690B-C5BE-46CA-9689-338FE226C68C}"/>
                </a:ext>
              </a:extLst>
            </p:cNvPr>
            <p:cNvSpPr/>
            <p:nvPr/>
          </p:nvSpPr>
          <p:spPr>
            <a:xfrm>
              <a:off x="233425" y="2799809"/>
              <a:ext cx="4833962" cy="2534004"/>
            </a:xfrm>
            <a:prstGeom prst="flowChartProcess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E8EEA62-174D-4E18-B8A6-88731F5543AE}"/>
                </a:ext>
              </a:extLst>
            </p:cNvPr>
            <p:cNvGrpSpPr/>
            <p:nvPr/>
          </p:nvGrpSpPr>
          <p:grpSpPr>
            <a:xfrm>
              <a:off x="222702" y="2876646"/>
              <a:ext cx="3193741" cy="1495192"/>
              <a:chOff x="461638" y="2584040"/>
              <a:chExt cx="3193741" cy="151869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E141E8-475E-4208-A7F4-0EEF05EA3912}"/>
                  </a:ext>
                </a:extLst>
              </p:cNvPr>
              <p:cNvSpPr txBox="1"/>
              <p:nvPr/>
            </p:nvSpPr>
            <p:spPr>
              <a:xfrm>
                <a:off x="461638" y="2584040"/>
                <a:ext cx="2618913" cy="151869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i-FI" b="1" dirty="0"/>
                  <a:t>Hand</a:t>
                </a:r>
              </a:p>
              <a:p>
                <a:pPr marL="228600" indent="-228600">
                  <a:buAutoNum type="arabicPeriod"/>
                </a:pPr>
                <a:r>
                  <a:rPr lang="fi-FI" sz="1200" dirty="0"/>
                  <a:t>Design 1 (Straight)</a:t>
                </a:r>
              </a:p>
              <a:p>
                <a:pPr marL="228600" indent="-228600">
                  <a:buAutoNum type="arabicPeriod"/>
                </a:pPr>
                <a:r>
                  <a:rPr lang="fi-FI" sz="1200" b="1" dirty="0"/>
                  <a:t>Design 2 (Round)</a:t>
                </a:r>
              </a:p>
              <a:p>
                <a:pPr marL="228600" indent="-228600">
                  <a:buAutoNum type="arabicPeriod"/>
                </a:pPr>
                <a:r>
                  <a:rPr lang="fi-FI" sz="1200" dirty="0"/>
                  <a:t>Design 3 (Angled)</a:t>
                </a:r>
              </a:p>
              <a:p>
                <a:pPr marL="228600" indent="-228600">
                  <a:buAutoNum type="arabicPeriod"/>
                </a:pPr>
                <a:r>
                  <a:rPr lang="fi-FI" sz="1200" dirty="0"/>
                  <a:t>Design 4 (Zip visible)</a:t>
                </a:r>
              </a:p>
              <a:p>
                <a:pPr marL="228600" indent="-228600">
                  <a:buAutoNum type="arabicPeriod"/>
                </a:pPr>
                <a:r>
                  <a:rPr lang="fi-FI" sz="1200" dirty="0"/>
                  <a:t>Design 5 (Zip covered)</a:t>
                </a:r>
              </a:p>
              <a:p>
                <a:pPr marL="228600" indent="-228600">
                  <a:buAutoNum type="arabicPeriod"/>
                </a:pPr>
                <a:r>
                  <a:rPr lang="fi-FI" sz="1200" dirty="0"/>
                  <a:t>???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411CFA2-D914-4D27-96B0-5F9DCA1673FA}"/>
                  </a:ext>
                </a:extLst>
              </p:cNvPr>
              <p:cNvGrpSpPr/>
              <p:nvPr/>
            </p:nvGrpSpPr>
            <p:grpSpPr>
              <a:xfrm>
                <a:off x="2135080" y="3446276"/>
                <a:ext cx="1520299" cy="461665"/>
                <a:chOff x="2135080" y="3376355"/>
                <a:chExt cx="1520299" cy="461665"/>
              </a:xfrm>
            </p:grpSpPr>
            <p:sp>
              <p:nvSpPr>
                <p:cNvPr id="12" name="Right Brace 11">
                  <a:extLst>
                    <a:ext uri="{FF2B5EF4-FFF2-40B4-BE49-F238E27FC236}">
                      <a16:creationId xmlns:a16="http://schemas.microsoft.com/office/drawing/2014/main" id="{2F6ABE9D-9586-4C0F-8B6D-AE2BE00BB4A0}"/>
                    </a:ext>
                  </a:extLst>
                </p:cNvPr>
                <p:cNvSpPr/>
                <p:nvPr/>
              </p:nvSpPr>
              <p:spPr>
                <a:xfrm>
                  <a:off x="2135080" y="3438511"/>
                  <a:ext cx="71021" cy="337351"/>
                </a:xfrm>
                <a:prstGeom prst="rightBrac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i-FI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55CC9E9-335F-4148-B2EE-3B2A23DBE7BB}"/>
                    </a:ext>
                  </a:extLst>
                </p:cNvPr>
                <p:cNvSpPr txBox="1"/>
                <p:nvPr/>
              </p:nvSpPr>
              <p:spPr>
                <a:xfrm>
                  <a:off x="2323729" y="3376355"/>
                  <a:ext cx="1331650" cy="461665"/>
                </a:xfrm>
                <a:prstGeom prst="rect">
                  <a:avLst/>
                </a:prstGeom>
                <a:noFill/>
                <a:ln w="2857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sz="1200" dirty="0"/>
                    <a:t>Position choice:</a:t>
                  </a:r>
                </a:p>
                <a:p>
                  <a:r>
                    <a:rPr lang="fi-FI" sz="1200" dirty="0"/>
                    <a:t>Left / right</a:t>
                  </a:r>
                </a:p>
              </p:txBody>
            </p:sp>
          </p:grp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886B506-9B9E-4273-A159-54933462A420}"/>
                </a:ext>
              </a:extLst>
            </p:cNvPr>
            <p:cNvSpPr txBox="1"/>
            <p:nvPr/>
          </p:nvSpPr>
          <p:spPr>
            <a:xfrm>
              <a:off x="3512087" y="2844802"/>
              <a:ext cx="159843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b="1" dirty="0"/>
                <a:t>Inside in hand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Standard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Zip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Simple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???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8E26B7E-8B80-4CCB-AF8D-BA061A660A04}"/>
                </a:ext>
              </a:extLst>
            </p:cNvPr>
            <p:cNvSpPr txBox="1"/>
            <p:nvPr/>
          </p:nvSpPr>
          <p:spPr>
            <a:xfrm>
              <a:off x="3601965" y="3959511"/>
              <a:ext cx="1269506" cy="46166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i-FI" sz="1200" dirty="0"/>
                <a:t>Position choice:</a:t>
              </a:r>
            </a:p>
            <a:p>
              <a:r>
                <a:rPr lang="fi-FI" sz="1200" dirty="0"/>
                <a:t>Left / right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2F32851-F4FE-4A14-98FB-B2936F59CBD0}"/>
                </a:ext>
              </a:extLst>
            </p:cNvPr>
            <p:cNvSpPr txBox="1"/>
            <p:nvPr/>
          </p:nvSpPr>
          <p:spPr>
            <a:xfrm>
              <a:off x="3619878" y="4475804"/>
              <a:ext cx="1269506" cy="46166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i-FI" sz="1200" dirty="0"/>
                <a:t>Size choice:</a:t>
              </a:r>
            </a:p>
            <a:p>
              <a:r>
                <a:rPr lang="fi-FI" sz="1200" dirty="0"/>
                <a:t>Width / length</a:t>
              </a: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043E21A3-09D8-4B4C-88FE-470DB9940585}"/>
                </a:ext>
              </a:extLst>
            </p:cNvPr>
            <p:cNvGrpSpPr/>
            <p:nvPr/>
          </p:nvGrpSpPr>
          <p:grpSpPr>
            <a:xfrm>
              <a:off x="3959218" y="4990439"/>
              <a:ext cx="971464" cy="262658"/>
              <a:chOff x="3733886" y="577987"/>
              <a:chExt cx="1038782" cy="352042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D710B6B3-F6B3-4A15-9359-32C6B2A5EB77}"/>
                  </a:ext>
                </a:extLst>
              </p:cNvPr>
              <p:cNvSpPr/>
              <p:nvPr/>
            </p:nvSpPr>
            <p:spPr>
              <a:xfrm>
                <a:off x="3921149" y="577987"/>
                <a:ext cx="851519" cy="3348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sz="1200" dirty="0"/>
                  <a:t>Sew</a:t>
                </a: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BE867CDE-B21A-46BA-B0FD-5535A4DFAE3D}"/>
                  </a:ext>
                </a:extLst>
              </p:cNvPr>
              <p:cNvSpPr/>
              <p:nvPr/>
            </p:nvSpPr>
            <p:spPr>
              <a:xfrm>
                <a:off x="3733886" y="595156"/>
                <a:ext cx="374526" cy="3348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sz="1200" dirty="0"/>
                  <a:t>P</a:t>
                </a: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C582CBBE-DC33-4C47-95E6-BF0DE6572E7F}"/>
                </a:ext>
              </a:extLst>
            </p:cNvPr>
            <p:cNvGrpSpPr/>
            <p:nvPr/>
          </p:nvGrpSpPr>
          <p:grpSpPr>
            <a:xfrm>
              <a:off x="2434323" y="4246012"/>
              <a:ext cx="971464" cy="262658"/>
              <a:chOff x="3733886" y="577987"/>
              <a:chExt cx="1038782" cy="352042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565D3414-C411-4433-AE99-912D44A004DC}"/>
                  </a:ext>
                </a:extLst>
              </p:cNvPr>
              <p:cNvSpPr/>
              <p:nvPr/>
            </p:nvSpPr>
            <p:spPr>
              <a:xfrm>
                <a:off x="3921149" y="577987"/>
                <a:ext cx="851519" cy="3348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sz="1200" dirty="0"/>
                  <a:t>Sew</a:t>
                </a: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5524FE8F-26FC-4BDB-B995-80462F577E6A}"/>
                  </a:ext>
                </a:extLst>
              </p:cNvPr>
              <p:cNvSpPr/>
              <p:nvPr/>
            </p:nvSpPr>
            <p:spPr>
              <a:xfrm>
                <a:off x="3733886" y="595156"/>
                <a:ext cx="374526" cy="3348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sz="1200" dirty="0"/>
                  <a:t>P</a:t>
                </a:r>
              </a:p>
            </p:txBody>
          </p:sp>
        </p:grp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685D6AD-41BE-42B7-AE98-A1A06CF82E80}"/>
                </a:ext>
              </a:extLst>
            </p:cNvPr>
            <p:cNvCxnSpPr/>
            <p:nvPr/>
          </p:nvCxnSpPr>
          <p:spPr>
            <a:xfrm>
              <a:off x="3512087" y="2995198"/>
              <a:ext cx="0" cy="2167022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93A9401-7EF0-4FA6-AC7A-6305B79AA11D}"/>
              </a:ext>
            </a:extLst>
          </p:cNvPr>
          <p:cNvGrpSpPr/>
          <p:nvPr/>
        </p:nvGrpSpPr>
        <p:grpSpPr>
          <a:xfrm>
            <a:off x="5531061" y="2505167"/>
            <a:ext cx="3278882" cy="2823098"/>
            <a:chOff x="5209090" y="2813828"/>
            <a:chExt cx="3278882" cy="2823098"/>
          </a:xfrm>
        </p:grpSpPr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8499A296-ACBA-4C70-BF18-76FE7BE7A0FB}"/>
                </a:ext>
              </a:extLst>
            </p:cNvPr>
            <p:cNvSpPr/>
            <p:nvPr/>
          </p:nvSpPr>
          <p:spPr>
            <a:xfrm>
              <a:off x="5209090" y="2813828"/>
              <a:ext cx="3278882" cy="2823098"/>
            </a:xfrm>
            <a:prstGeom prst="flowChartProcess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E39EE2-605D-4C6E-8528-5C6ECAC1E7B7}"/>
                </a:ext>
              </a:extLst>
            </p:cNvPr>
            <p:cNvSpPr txBox="1"/>
            <p:nvPr/>
          </p:nvSpPr>
          <p:spPr>
            <a:xfrm>
              <a:off x="5260564" y="2885578"/>
              <a:ext cx="164236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b="1" dirty="0"/>
                <a:t>Thigh</a:t>
              </a:r>
            </a:p>
            <a:p>
              <a:pPr marL="228600" indent="-228600">
                <a:buAutoNum type="arabicPeriod"/>
              </a:pPr>
              <a:r>
                <a:rPr lang="fi-FI" sz="1200" b="1" dirty="0"/>
                <a:t>Zip covered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Zip /flap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Bound / flap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Cargo / flap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Cargo / zip + flap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???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1B0C60-55DD-40A7-B80D-5FDC73BD8A6F}"/>
                </a:ext>
              </a:extLst>
            </p:cNvPr>
            <p:cNvSpPr txBox="1"/>
            <p:nvPr/>
          </p:nvSpPr>
          <p:spPr>
            <a:xfrm>
              <a:off x="5335228" y="4352679"/>
              <a:ext cx="1205144" cy="46166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i-FI" sz="1200" dirty="0"/>
                <a:t>Position choice:</a:t>
              </a:r>
            </a:p>
            <a:p>
              <a:r>
                <a:rPr lang="fi-FI" sz="1200" b="1" dirty="0">
                  <a:solidFill>
                    <a:schemeClr val="accent4"/>
                  </a:solidFill>
                </a:rPr>
                <a:t>Left</a:t>
              </a:r>
              <a:r>
                <a:rPr lang="fi-FI" sz="1200" b="1" dirty="0"/>
                <a:t> / </a:t>
              </a:r>
              <a:r>
                <a:rPr lang="fi-FI" sz="1200" b="1" dirty="0">
                  <a:solidFill>
                    <a:srgbClr val="7030A0"/>
                  </a:solidFill>
                </a:rPr>
                <a:t>right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4CBC0F-49C0-4857-BC1E-924A44B2E24E}"/>
                </a:ext>
              </a:extLst>
            </p:cNvPr>
            <p:cNvSpPr txBox="1"/>
            <p:nvPr/>
          </p:nvSpPr>
          <p:spPr>
            <a:xfrm>
              <a:off x="5328598" y="4885898"/>
              <a:ext cx="1205145" cy="46166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i-FI" sz="1200" dirty="0"/>
                <a:t>Size choice:</a:t>
              </a:r>
            </a:p>
            <a:p>
              <a:r>
                <a:rPr lang="fi-FI" sz="1200" dirty="0"/>
                <a:t>Width / length</a:t>
              </a: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FFC6C99-EFD3-4942-A7BF-ED963D67D624}"/>
                </a:ext>
              </a:extLst>
            </p:cNvPr>
            <p:cNvGrpSpPr/>
            <p:nvPr/>
          </p:nvGrpSpPr>
          <p:grpSpPr>
            <a:xfrm>
              <a:off x="7274607" y="5089837"/>
              <a:ext cx="971464" cy="262658"/>
              <a:chOff x="3733886" y="577987"/>
              <a:chExt cx="1038782" cy="352042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88970DC5-D189-412F-9B64-6D1AC2EC0661}"/>
                  </a:ext>
                </a:extLst>
              </p:cNvPr>
              <p:cNvSpPr/>
              <p:nvPr/>
            </p:nvSpPr>
            <p:spPr>
              <a:xfrm>
                <a:off x="3921149" y="577987"/>
                <a:ext cx="851519" cy="3348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sz="1200" dirty="0"/>
                  <a:t>Sew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64EF1E84-12DA-4061-8C4D-FC423914B27D}"/>
                  </a:ext>
                </a:extLst>
              </p:cNvPr>
              <p:cNvSpPr/>
              <p:nvPr/>
            </p:nvSpPr>
            <p:spPr>
              <a:xfrm>
                <a:off x="3733886" y="595156"/>
                <a:ext cx="374526" cy="3348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sz="1200" dirty="0"/>
                  <a:t>P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3E8FA7E4-E4DD-4FB2-9ED7-EACD24B26A88}"/>
                </a:ext>
              </a:extLst>
            </p:cNvPr>
            <p:cNvGrpSpPr/>
            <p:nvPr/>
          </p:nvGrpSpPr>
          <p:grpSpPr>
            <a:xfrm>
              <a:off x="5765276" y="5358744"/>
              <a:ext cx="971464" cy="262658"/>
              <a:chOff x="3733886" y="577987"/>
              <a:chExt cx="1038782" cy="352042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3E358C4-716D-42ED-8095-465698841FF7}"/>
                  </a:ext>
                </a:extLst>
              </p:cNvPr>
              <p:cNvSpPr/>
              <p:nvPr/>
            </p:nvSpPr>
            <p:spPr>
              <a:xfrm>
                <a:off x="3921149" y="577987"/>
                <a:ext cx="851519" cy="3348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sz="1200" dirty="0"/>
                  <a:t>Sew</a:t>
                </a: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BF48D10-560D-4171-A1A0-4B59A7AC8448}"/>
                  </a:ext>
                </a:extLst>
              </p:cNvPr>
              <p:cNvSpPr/>
              <p:nvPr/>
            </p:nvSpPr>
            <p:spPr>
              <a:xfrm>
                <a:off x="3733886" y="595156"/>
                <a:ext cx="374526" cy="3348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sz="1200" dirty="0"/>
                  <a:t>P</a:t>
                </a:r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CAA93AE-2D3E-4B81-81F9-50BDF190033B}"/>
                </a:ext>
              </a:extLst>
            </p:cNvPr>
            <p:cNvSpPr txBox="1"/>
            <p:nvPr/>
          </p:nvSpPr>
          <p:spPr>
            <a:xfrm>
              <a:off x="6889539" y="2891061"/>
              <a:ext cx="159843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b="1" dirty="0"/>
                <a:t>Inside in thigh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Standard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Zip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Simple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???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BA592329-ADE7-45B1-B258-2866AC522979}"/>
                </a:ext>
              </a:extLst>
            </p:cNvPr>
            <p:cNvSpPr txBox="1"/>
            <p:nvPr/>
          </p:nvSpPr>
          <p:spPr>
            <a:xfrm>
              <a:off x="6902932" y="4035542"/>
              <a:ext cx="1269506" cy="46166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i-FI" sz="1200" dirty="0"/>
                <a:t>Position choice:</a:t>
              </a:r>
            </a:p>
            <a:p>
              <a:r>
                <a:rPr lang="fi-FI" sz="1200" dirty="0"/>
                <a:t>Left / right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AD0BE3F-D790-4082-A677-AB41417EF199}"/>
                </a:ext>
              </a:extLst>
            </p:cNvPr>
            <p:cNvSpPr txBox="1"/>
            <p:nvPr/>
          </p:nvSpPr>
          <p:spPr>
            <a:xfrm>
              <a:off x="6920845" y="4551835"/>
              <a:ext cx="1269506" cy="46166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i-FI" sz="1200" dirty="0"/>
                <a:t>Size choice:</a:t>
              </a:r>
            </a:p>
            <a:p>
              <a:r>
                <a:rPr lang="fi-FI" sz="1200" dirty="0"/>
                <a:t>Width / length</a:t>
              </a: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35B009A-7D7C-42A6-804D-63B827AAF68F}"/>
                </a:ext>
              </a:extLst>
            </p:cNvPr>
            <p:cNvCxnSpPr/>
            <p:nvPr/>
          </p:nvCxnSpPr>
          <p:spPr>
            <a:xfrm>
              <a:off x="6813054" y="3071229"/>
              <a:ext cx="0" cy="2167022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76C30F9-832C-41A1-A825-90558A7A2ED0}"/>
              </a:ext>
            </a:extLst>
          </p:cNvPr>
          <p:cNvGrpSpPr/>
          <p:nvPr/>
        </p:nvGrpSpPr>
        <p:grpSpPr>
          <a:xfrm>
            <a:off x="5758410" y="2114619"/>
            <a:ext cx="561945" cy="461665"/>
            <a:chOff x="970067" y="5327094"/>
            <a:chExt cx="2879516" cy="864346"/>
          </a:xfrm>
        </p:grpSpPr>
        <p:sp>
          <p:nvSpPr>
            <p:cNvPr id="113" name="Flowchart: Process 112">
              <a:extLst>
                <a:ext uri="{FF2B5EF4-FFF2-40B4-BE49-F238E27FC236}">
                  <a16:creationId xmlns:a16="http://schemas.microsoft.com/office/drawing/2014/main" id="{68C8FEC8-2899-4295-95DC-F37D8C078394}"/>
                </a:ext>
              </a:extLst>
            </p:cNvPr>
            <p:cNvSpPr/>
            <p:nvPr/>
          </p:nvSpPr>
          <p:spPr>
            <a:xfrm>
              <a:off x="970067" y="5391549"/>
              <a:ext cx="2879516" cy="649492"/>
            </a:xfrm>
            <a:prstGeom prst="flowChartProcess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994551A-1950-4F12-B2EE-530C6E02FA40}"/>
                </a:ext>
              </a:extLst>
            </p:cNvPr>
            <p:cNvSpPr txBox="1"/>
            <p:nvPr/>
          </p:nvSpPr>
          <p:spPr>
            <a:xfrm>
              <a:off x="1058408" y="5327094"/>
              <a:ext cx="2791175" cy="864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b="1" dirty="0">
                  <a:solidFill>
                    <a:schemeClr val="accent4"/>
                  </a:solidFill>
                </a:rPr>
                <a:t>2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2574083-CD62-4F3D-B55E-FED08232F92F}"/>
              </a:ext>
            </a:extLst>
          </p:cNvPr>
          <p:cNvGrpSpPr/>
          <p:nvPr/>
        </p:nvGrpSpPr>
        <p:grpSpPr>
          <a:xfrm>
            <a:off x="6580732" y="2101559"/>
            <a:ext cx="507520" cy="399021"/>
            <a:chOff x="4969421" y="5295688"/>
            <a:chExt cx="2897330" cy="745353"/>
          </a:xfrm>
        </p:grpSpPr>
        <p:sp>
          <p:nvSpPr>
            <p:cNvPr id="104" name="Flowchart: Process 103">
              <a:extLst>
                <a:ext uri="{FF2B5EF4-FFF2-40B4-BE49-F238E27FC236}">
                  <a16:creationId xmlns:a16="http://schemas.microsoft.com/office/drawing/2014/main" id="{A4820FB3-BED6-4CC9-A4FF-C243D9DB09F0}"/>
                </a:ext>
              </a:extLst>
            </p:cNvPr>
            <p:cNvSpPr/>
            <p:nvPr/>
          </p:nvSpPr>
          <p:spPr>
            <a:xfrm>
              <a:off x="4987235" y="5391549"/>
              <a:ext cx="2879516" cy="649492"/>
            </a:xfrm>
            <a:prstGeom prst="flowChartProcess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FF9D416-2450-447B-BC05-5C4B446E46FA}"/>
                </a:ext>
              </a:extLst>
            </p:cNvPr>
            <p:cNvSpPr txBox="1"/>
            <p:nvPr/>
          </p:nvSpPr>
          <p:spPr>
            <a:xfrm>
              <a:off x="4969421" y="5295688"/>
              <a:ext cx="2791175" cy="579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b="1" dirty="0">
                  <a:solidFill>
                    <a:srgbClr val="7030A0"/>
                  </a:solidFill>
                </a:rPr>
                <a:t>2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C782798-DF60-4647-986D-EF15744791C4}"/>
              </a:ext>
            </a:extLst>
          </p:cNvPr>
          <p:cNvGrpSpPr/>
          <p:nvPr/>
        </p:nvGrpSpPr>
        <p:grpSpPr>
          <a:xfrm>
            <a:off x="240049" y="2073004"/>
            <a:ext cx="607431" cy="432163"/>
            <a:chOff x="4932485" y="5356032"/>
            <a:chExt cx="2934266" cy="756000"/>
          </a:xfrm>
        </p:grpSpPr>
        <p:sp>
          <p:nvSpPr>
            <p:cNvPr id="119" name="Flowchart: Process 118">
              <a:extLst>
                <a:ext uri="{FF2B5EF4-FFF2-40B4-BE49-F238E27FC236}">
                  <a16:creationId xmlns:a16="http://schemas.microsoft.com/office/drawing/2014/main" id="{43168C1A-1B35-4B6B-8A9C-997BCE0E46B9}"/>
                </a:ext>
              </a:extLst>
            </p:cNvPr>
            <p:cNvSpPr/>
            <p:nvPr/>
          </p:nvSpPr>
          <p:spPr>
            <a:xfrm>
              <a:off x="4987235" y="5391549"/>
              <a:ext cx="2879516" cy="649492"/>
            </a:xfrm>
            <a:prstGeom prst="flowChartProcess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6BC91F4-6390-4953-B010-D7AF1EDFEF98}"/>
                </a:ext>
              </a:extLst>
            </p:cNvPr>
            <p:cNvSpPr txBox="1"/>
            <p:nvPr/>
          </p:nvSpPr>
          <p:spPr>
            <a:xfrm>
              <a:off x="4932485" y="5356032"/>
              <a:ext cx="2791178" cy="75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b="1" dirty="0">
                  <a:solidFill>
                    <a:srgbClr val="7030A0"/>
                  </a:solidFill>
                </a:rPr>
                <a:t>1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3E0AA02-2366-40D6-AA7D-E65ACF411980}"/>
              </a:ext>
            </a:extLst>
          </p:cNvPr>
          <p:cNvGrpSpPr/>
          <p:nvPr/>
        </p:nvGrpSpPr>
        <p:grpSpPr>
          <a:xfrm>
            <a:off x="3540236" y="468101"/>
            <a:ext cx="1247300" cy="1077559"/>
            <a:chOff x="479395" y="3085045"/>
            <a:chExt cx="1247300" cy="732353"/>
          </a:xfrm>
        </p:grpSpPr>
        <p:sp>
          <p:nvSpPr>
            <p:cNvPr id="82" name="Flowchart: Process 81">
              <a:extLst>
                <a:ext uri="{FF2B5EF4-FFF2-40B4-BE49-F238E27FC236}">
                  <a16:creationId xmlns:a16="http://schemas.microsoft.com/office/drawing/2014/main" id="{915F02DE-3D8A-49A6-8F54-EBBBF7A362FC}"/>
                </a:ext>
              </a:extLst>
            </p:cNvPr>
            <p:cNvSpPr/>
            <p:nvPr/>
          </p:nvSpPr>
          <p:spPr>
            <a:xfrm>
              <a:off x="479395" y="3085045"/>
              <a:ext cx="1174563" cy="732353"/>
            </a:xfrm>
            <a:prstGeom prst="flowChartProcess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7DAD9BA-888B-4582-AC6F-1E6C6F2C4C70}"/>
                </a:ext>
              </a:extLst>
            </p:cNvPr>
            <p:cNvSpPr txBox="1"/>
            <p:nvPr/>
          </p:nvSpPr>
          <p:spPr>
            <a:xfrm>
              <a:off x="552132" y="3107749"/>
              <a:ext cx="1174563" cy="376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b="1" dirty="0"/>
                <a:t>Fitting</a:t>
              </a:r>
              <a:endParaRPr lang="fi-FI" sz="1200" dirty="0"/>
            </a:p>
            <a:p>
              <a:pPr marL="228600" indent="-228600">
                <a:buAutoNum type="arabicPeriod"/>
              </a:pPr>
              <a:r>
                <a:rPr lang="fi-FI" sz="1200" b="1" dirty="0"/>
                <a:t>Standard</a:t>
              </a:r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03B0A9B2-873A-47DA-A2D6-DA4943C52990}"/>
              </a:ext>
            </a:extLst>
          </p:cNvPr>
          <p:cNvSpPr/>
          <p:nvPr/>
        </p:nvSpPr>
        <p:spPr>
          <a:xfrm>
            <a:off x="3849856" y="1221318"/>
            <a:ext cx="796337" cy="2498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Sew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58D7736-1C31-4B7E-971C-FBDF47D8F4FF}"/>
              </a:ext>
            </a:extLst>
          </p:cNvPr>
          <p:cNvGrpSpPr/>
          <p:nvPr/>
        </p:nvGrpSpPr>
        <p:grpSpPr>
          <a:xfrm>
            <a:off x="3540236" y="89271"/>
            <a:ext cx="561945" cy="461665"/>
            <a:chOff x="970067" y="5327094"/>
            <a:chExt cx="2879516" cy="864346"/>
          </a:xfrm>
        </p:grpSpPr>
        <p:sp>
          <p:nvSpPr>
            <p:cNvPr id="94" name="Flowchart: Process 93">
              <a:extLst>
                <a:ext uri="{FF2B5EF4-FFF2-40B4-BE49-F238E27FC236}">
                  <a16:creationId xmlns:a16="http://schemas.microsoft.com/office/drawing/2014/main" id="{5ACFA355-A89A-4E9E-B0B7-657815EEBAA5}"/>
                </a:ext>
              </a:extLst>
            </p:cNvPr>
            <p:cNvSpPr/>
            <p:nvPr/>
          </p:nvSpPr>
          <p:spPr>
            <a:xfrm>
              <a:off x="970067" y="5391549"/>
              <a:ext cx="2879516" cy="649492"/>
            </a:xfrm>
            <a:prstGeom prst="flowChartProcess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B498FC8-8FC6-4EF8-A858-EE53334BCA6B}"/>
                </a:ext>
              </a:extLst>
            </p:cNvPr>
            <p:cNvSpPr txBox="1"/>
            <p:nvPr/>
          </p:nvSpPr>
          <p:spPr>
            <a:xfrm>
              <a:off x="1058408" y="5327094"/>
              <a:ext cx="2791175" cy="864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b="1" dirty="0">
                  <a:solidFill>
                    <a:schemeClr val="accent4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32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B7FC266-E6BC-491D-84E3-C4B380CD2322}"/>
              </a:ext>
            </a:extLst>
          </p:cNvPr>
          <p:cNvGrpSpPr/>
          <p:nvPr/>
        </p:nvGrpSpPr>
        <p:grpSpPr>
          <a:xfrm>
            <a:off x="479395" y="799857"/>
            <a:ext cx="1812478" cy="2353613"/>
            <a:chOff x="479395" y="476113"/>
            <a:chExt cx="1812478" cy="2338108"/>
          </a:xfrm>
        </p:grpSpPr>
        <p:sp>
          <p:nvSpPr>
            <p:cNvPr id="2" name="Flowchart: Process 1">
              <a:extLst>
                <a:ext uri="{FF2B5EF4-FFF2-40B4-BE49-F238E27FC236}">
                  <a16:creationId xmlns:a16="http://schemas.microsoft.com/office/drawing/2014/main" id="{C49E585F-6E13-4748-940E-6C1F8220B810}"/>
                </a:ext>
              </a:extLst>
            </p:cNvPr>
            <p:cNvSpPr/>
            <p:nvPr/>
          </p:nvSpPr>
          <p:spPr>
            <a:xfrm>
              <a:off x="479395" y="488273"/>
              <a:ext cx="1812478" cy="2325948"/>
            </a:xfrm>
            <a:prstGeom prst="flowChartProcess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4DC56AA-1D27-4D34-88F2-475019919F61}"/>
                </a:ext>
              </a:extLst>
            </p:cNvPr>
            <p:cNvSpPr txBox="1"/>
            <p:nvPr/>
          </p:nvSpPr>
          <p:spPr>
            <a:xfrm>
              <a:off x="629484" y="476113"/>
              <a:ext cx="1492716" cy="1834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i-FI" b="1" dirty="0"/>
                <a:t>Design seams</a:t>
              </a:r>
              <a:endParaRPr lang="fi-FI" sz="1200" b="1" dirty="0"/>
            </a:p>
            <a:p>
              <a:pPr marL="228600" indent="-228600">
                <a:buAutoNum type="arabicPeriod"/>
              </a:pPr>
              <a:r>
                <a:rPr lang="fi-FI" sz="1200" dirty="0"/>
                <a:t>Butt</a:t>
              </a:r>
            </a:p>
            <a:p>
              <a:pPr marL="685800" lvl="1" indent="-228600">
                <a:buFont typeface="Arial" panose="020B0604020202020204" pitchFamily="34" charset="0"/>
                <a:buChar char="•"/>
              </a:pPr>
              <a:r>
                <a:rPr lang="fi-FI" sz="1200" dirty="0"/>
                <a:t>Design 1</a:t>
              </a:r>
            </a:p>
            <a:p>
              <a:pPr marL="685800" lvl="1" indent="-228600">
                <a:buFont typeface="Arial" panose="020B0604020202020204" pitchFamily="34" charset="0"/>
                <a:buChar char="•"/>
              </a:pPr>
              <a:r>
                <a:rPr lang="fi-FI" sz="1200" dirty="0"/>
                <a:t>Design 2</a:t>
              </a:r>
              <a:endParaRPr lang="fi-FI" sz="1200" b="1" dirty="0"/>
            </a:p>
            <a:p>
              <a:pPr marL="228600" indent="-228600">
                <a:buAutoNum type="arabicPeriod"/>
              </a:pPr>
              <a:r>
                <a:rPr lang="fi-FI" sz="1200" b="1" dirty="0"/>
                <a:t>Knee</a:t>
              </a:r>
            </a:p>
            <a:p>
              <a:pPr marL="685800" lvl="1" indent="-228600">
                <a:buFont typeface="Arial" panose="020B0604020202020204" pitchFamily="34" charset="0"/>
                <a:buChar char="•"/>
              </a:pPr>
              <a:r>
                <a:rPr lang="fi-FI" sz="1200" b="1" dirty="0"/>
                <a:t>Design 1</a:t>
              </a:r>
            </a:p>
            <a:p>
              <a:pPr marL="685800" lvl="1" indent="-228600">
                <a:buFont typeface="Arial" panose="020B0604020202020204" pitchFamily="34" charset="0"/>
                <a:buChar char="•"/>
              </a:pPr>
              <a:r>
                <a:rPr lang="fi-FI" sz="1200" dirty="0"/>
                <a:t>Design 2</a:t>
              </a:r>
              <a:endParaRPr lang="fi-FI" sz="1200" b="1" dirty="0"/>
            </a:p>
            <a:p>
              <a:pPr marL="171450" indent="-171450">
                <a:buFontTx/>
                <a:buChar char="-"/>
              </a:pPr>
              <a:r>
                <a:rPr lang="fi-FI" sz="1200" b="1" dirty="0"/>
                <a:t>Knee darts</a:t>
              </a:r>
            </a:p>
            <a:p>
              <a:pPr marL="171450" indent="-171450">
                <a:buFontTx/>
                <a:buChar char="-"/>
              </a:pPr>
              <a:r>
                <a:rPr lang="fi-FI" sz="1200" b="1" dirty="0"/>
                <a:t>Back knee-seam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B52D0A-E985-4E26-A43A-A5C1E1C90F7B}"/>
              </a:ext>
            </a:extLst>
          </p:cNvPr>
          <p:cNvGrpSpPr/>
          <p:nvPr/>
        </p:nvGrpSpPr>
        <p:grpSpPr>
          <a:xfrm>
            <a:off x="5447768" y="827571"/>
            <a:ext cx="2037731" cy="2133262"/>
            <a:chOff x="6388047" y="488273"/>
            <a:chExt cx="2037731" cy="2374202"/>
          </a:xfrm>
        </p:grpSpPr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F49E4516-728F-463F-B971-43A05A9164C0}"/>
                </a:ext>
              </a:extLst>
            </p:cNvPr>
            <p:cNvSpPr/>
            <p:nvPr/>
          </p:nvSpPr>
          <p:spPr>
            <a:xfrm>
              <a:off x="6388047" y="488273"/>
              <a:ext cx="2002535" cy="2325948"/>
            </a:xfrm>
            <a:prstGeom prst="flowChartProcess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090121-C1B7-42DA-90CE-0E7C4DC03C4A}"/>
                </a:ext>
              </a:extLst>
            </p:cNvPr>
            <p:cNvSpPr txBox="1"/>
            <p:nvPr/>
          </p:nvSpPr>
          <p:spPr>
            <a:xfrm>
              <a:off x="6423243" y="498962"/>
              <a:ext cx="2002535" cy="236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b="1" dirty="0"/>
                <a:t>Reinforcements</a:t>
              </a:r>
            </a:p>
            <a:p>
              <a:r>
                <a:rPr lang="fi-FI" sz="1200" b="1" dirty="0"/>
                <a:t>3. Hem</a:t>
              </a:r>
            </a:p>
            <a:p>
              <a:pPr marL="685800" lvl="1" indent="-228600">
                <a:buFont typeface="Arial" panose="020B0604020202020204" pitchFamily="34" charset="0"/>
                <a:buChar char="•"/>
              </a:pPr>
              <a:r>
                <a:rPr lang="fi-FI" sz="1200" dirty="0"/>
                <a:t>Full </a:t>
              </a:r>
            </a:p>
            <a:p>
              <a:pPr marL="1143000" lvl="2" indent="-228600">
                <a:buFont typeface="Arial" panose="020B0604020202020204" pitchFamily="34" charset="0"/>
                <a:buChar char="•"/>
              </a:pPr>
              <a:r>
                <a:rPr lang="fi-FI" sz="1200" b="1" dirty="0"/>
                <a:t>Design 1</a:t>
              </a:r>
            </a:p>
            <a:p>
              <a:pPr marL="1143000" lvl="2" indent="-228600">
                <a:buFont typeface="Arial" panose="020B0604020202020204" pitchFamily="34" charset="0"/>
                <a:buChar char="•"/>
              </a:pPr>
              <a:r>
                <a:rPr lang="fi-FI" sz="1200" dirty="0"/>
                <a:t>Design 2</a:t>
              </a:r>
            </a:p>
            <a:p>
              <a:pPr marL="685800" lvl="1" indent="-228600">
                <a:buFont typeface="Arial" panose="020B0604020202020204" pitchFamily="34" charset="0"/>
                <a:buChar char="•"/>
              </a:pPr>
              <a:r>
                <a:rPr lang="fi-FI" sz="1200" dirty="0"/>
                <a:t>Partly</a:t>
              </a:r>
            </a:p>
            <a:p>
              <a:pPr marL="1143000" lvl="2" indent="-228600">
                <a:buFont typeface="Arial" panose="020B0604020202020204" pitchFamily="34" charset="0"/>
                <a:buChar char="•"/>
              </a:pPr>
              <a:r>
                <a:rPr lang="fi-FI" sz="1200" dirty="0"/>
                <a:t>Design 1</a:t>
              </a:r>
            </a:p>
            <a:p>
              <a:pPr marL="1143000" lvl="2" indent="-228600">
                <a:buFont typeface="Arial" panose="020B0604020202020204" pitchFamily="34" charset="0"/>
                <a:buChar char="•"/>
              </a:pPr>
              <a:r>
                <a:rPr lang="fi-FI" sz="1200" dirty="0"/>
                <a:t>Design 2</a:t>
              </a:r>
            </a:p>
            <a:p>
              <a:pPr marL="685800" lvl="1" indent="-228600">
                <a:buFont typeface="Arial" panose="020B0604020202020204" pitchFamily="34" charset="0"/>
                <a:buChar char="•"/>
              </a:pPr>
              <a:r>
                <a:rPr lang="fi-FI" sz="1200" dirty="0"/>
                <a:t>Including knee</a:t>
              </a:r>
            </a:p>
            <a:p>
              <a:endParaRPr lang="fi-FI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54E6B25-15C2-4B8D-8124-6E56F9701351}"/>
              </a:ext>
            </a:extLst>
          </p:cNvPr>
          <p:cNvGrpSpPr/>
          <p:nvPr/>
        </p:nvGrpSpPr>
        <p:grpSpPr>
          <a:xfrm>
            <a:off x="4016902" y="853133"/>
            <a:ext cx="1174563" cy="1145832"/>
            <a:chOff x="8603496" y="488273"/>
            <a:chExt cx="1174563" cy="958735"/>
          </a:xfrm>
        </p:grpSpPr>
        <p:sp>
          <p:nvSpPr>
            <p:cNvPr id="26" name="Flowchart: Process 25">
              <a:extLst>
                <a:ext uri="{FF2B5EF4-FFF2-40B4-BE49-F238E27FC236}">
                  <a16:creationId xmlns:a16="http://schemas.microsoft.com/office/drawing/2014/main" id="{61E30854-E7E6-4CCB-A146-F4C9E68D533F}"/>
                </a:ext>
              </a:extLst>
            </p:cNvPr>
            <p:cNvSpPr/>
            <p:nvPr/>
          </p:nvSpPr>
          <p:spPr>
            <a:xfrm>
              <a:off x="8603496" y="488273"/>
              <a:ext cx="1174563" cy="958735"/>
            </a:xfrm>
            <a:prstGeom prst="flowChartProcess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5C19D0-C4D0-4B42-A06C-81146E8CAB02}"/>
                </a:ext>
              </a:extLst>
            </p:cNvPr>
            <p:cNvSpPr txBox="1"/>
            <p:nvPr/>
          </p:nvSpPr>
          <p:spPr>
            <a:xfrm>
              <a:off x="8659720" y="557444"/>
              <a:ext cx="102909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b="1" dirty="0"/>
                <a:t>Inseam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Simple</a:t>
              </a:r>
            </a:p>
            <a:p>
              <a:pPr marL="228600" indent="-228600">
                <a:buAutoNum type="arabicPeriod"/>
              </a:pPr>
              <a:r>
                <a:rPr lang="fi-FI" sz="1200" b="1" dirty="0"/>
                <a:t>Standard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B608539-6EB8-4647-BDCF-7574E53EF602}"/>
              </a:ext>
            </a:extLst>
          </p:cNvPr>
          <p:cNvGrpSpPr/>
          <p:nvPr/>
        </p:nvGrpSpPr>
        <p:grpSpPr>
          <a:xfrm>
            <a:off x="2567106" y="853134"/>
            <a:ext cx="1209759" cy="965484"/>
            <a:chOff x="479395" y="3085045"/>
            <a:chExt cx="1209759" cy="732353"/>
          </a:xfrm>
        </p:grpSpPr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B13DD053-93F7-4E70-9374-7ED1777CD54F}"/>
                </a:ext>
              </a:extLst>
            </p:cNvPr>
            <p:cNvSpPr/>
            <p:nvPr/>
          </p:nvSpPr>
          <p:spPr>
            <a:xfrm>
              <a:off x="479395" y="3085045"/>
              <a:ext cx="1174563" cy="732353"/>
            </a:xfrm>
            <a:prstGeom prst="flowChartProcess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28EC327-F7DE-48B5-AB52-3964879AC620}"/>
                </a:ext>
              </a:extLst>
            </p:cNvPr>
            <p:cNvSpPr txBox="1"/>
            <p:nvPr/>
          </p:nvSpPr>
          <p:spPr>
            <a:xfrm>
              <a:off x="514591" y="3143625"/>
              <a:ext cx="117456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b="1" dirty="0"/>
                <a:t>Side seam</a:t>
              </a:r>
              <a:endParaRPr lang="fi-FI" sz="1200" dirty="0"/>
            </a:p>
            <a:p>
              <a:pPr marL="228600" indent="-228600">
                <a:buAutoNum type="arabicPeriod"/>
              </a:pPr>
              <a:r>
                <a:rPr lang="fi-FI" sz="1200" b="1" dirty="0"/>
                <a:t>Standard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0A1663C-8B09-4B0C-857E-02EEC1EA5035}"/>
              </a:ext>
            </a:extLst>
          </p:cNvPr>
          <p:cNvGrpSpPr/>
          <p:nvPr/>
        </p:nvGrpSpPr>
        <p:grpSpPr>
          <a:xfrm>
            <a:off x="9961494" y="826023"/>
            <a:ext cx="2006085" cy="957256"/>
            <a:chOff x="1882313" y="2857236"/>
            <a:chExt cx="2006085" cy="957256"/>
          </a:xfrm>
        </p:grpSpPr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C1FA4F4B-189C-49C6-BFFD-4B57BDF3956E}"/>
                </a:ext>
              </a:extLst>
            </p:cNvPr>
            <p:cNvSpPr/>
            <p:nvPr/>
          </p:nvSpPr>
          <p:spPr>
            <a:xfrm>
              <a:off x="1882313" y="2857236"/>
              <a:ext cx="1923999" cy="957256"/>
            </a:xfrm>
            <a:prstGeom prst="flowChartProcess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6EE178-8062-4120-A7CA-9D5680525253}"/>
                </a:ext>
              </a:extLst>
            </p:cNvPr>
            <p:cNvSpPr txBox="1"/>
            <p:nvPr/>
          </p:nvSpPr>
          <p:spPr>
            <a:xfrm>
              <a:off x="1884186" y="2878887"/>
              <a:ext cx="20042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b="1" dirty="0"/>
                <a:t>Crotch seam back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Simple</a:t>
              </a:r>
            </a:p>
            <a:p>
              <a:pPr marL="228600" indent="-228600">
                <a:buAutoNum type="arabicPeriod"/>
              </a:pPr>
              <a:r>
                <a:rPr lang="fi-FI" sz="1200" b="1" dirty="0"/>
                <a:t>Standard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23C4E47-BF80-48CE-9893-9E2A91753354}"/>
              </a:ext>
            </a:extLst>
          </p:cNvPr>
          <p:cNvGrpSpPr/>
          <p:nvPr/>
        </p:nvGrpSpPr>
        <p:grpSpPr>
          <a:xfrm>
            <a:off x="7695741" y="826023"/>
            <a:ext cx="2004211" cy="1032716"/>
            <a:chOff x="3960560" y="3086524"/>
            <a:chExt cx="2004211" cy="1032716"/>
          </a:xfrm>
        </p:grpSpPr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9CBE1A30-D22A-4A55-969C-4EC4BE08862B}"/>
                </a:ext>
              </a:extLst>
            </p:cNvPr>
            <p:cNvSpPr/>
            <p:nvPr/>
          </p:nvSpPr>
          <p:spPr>
            <a:xfrm>
              <a:off x="3998887" y="3086524"/>
              <a:ext cx="1919984" cy="1032716"/>
            </a:xfrm>
            <a:prstGeom prst="flowChartProcess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BCE69BA-4B5A-42E3-8E92-B6322FB5B6E4}"/>
                </a:ext>
              </a:extLst>
            </p:cNvPr>
            <p:cNvSpPr txBox="1"/>
            <p:nvPr/>
          </p:nvSpPr>
          <p:spPr>
            <a:xfrm>
              <a:off x="3960560" y="3093857"/>
              <a:ext cx="20042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b="1" dirty="0"/>
                <a:t>Crotch seam front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Simple</a:t>
              </a:r>
            </a:p>
            <a:p>
              <a:pPr marL="228600" indent="-228600">
                <a:buAutoNum type="arabicPeriod"/>
              </a:pPr>
              <a:r>
                <a:rPr lang="fi-FI" sz="1200" b="1" dirty="0"/>
                <a:t>Standard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Zipper front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E640078-8DB5-4F51-9B0A-C37670D71701}"/>
              </a:ext>
            </a:extLst>
          </p:cNvPr>
          <p:cNvGrpSpPr/>
          <p:nvPr/>
        </p:nvGrpSpPr>
        <p:grpSpPr>
          <a:xfrm>
            <a:off x="479395" y="4230048"/>
            <a:ext cx="1380429" cy="2089905"/>
            <a:chOff x="6175396" y="3078373"/>
            <a:chExt cx="1380429" cy="1617914"/>
          </a:xfrm>
        </p:grpSpPr>
        <p:sp>
          <p:nvSpPr>
            <p:cNvPr id="37" name="Flowchart: Process 36">
              <a:extLst>
                <a:ext uri="{FF2B5EF4-FFF2-40B4-BE49-F238E27FC236}">
                  <a16:creationId xmlns:a16="http://schemas.microsoft.com/office/drawing/2014/main" id="{38C806D1-3539-462C-9947-1DD7FE948CD4}"/>
                </a:ext>
              </a:extLst>
            </p:cNvPr>
            <p:cNvSpPr/>
            <p:nvPr/>
          </p:nvSpPr>
          <p:spPr>
            <a:xfrm>
              <a:off x="6175396" y="3078373"/>
              <a:ext cx="1380429" cy="1617914"/>
            </a:xfrm>
            <a:prstGeom prst="flowChartProcess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DC64AE-E3C1-4024-8E7C-9DCCF03CFCC9}"/>
                </a:ext>
              </a:extLst>
            </p:cNvPr>
            <p:cNvSpPr txBox="1"/>
            <p:nvPr/>
          </p:nvSpPr>
          <p:spPr>
            <a:xfrm>
              <a:off x="6250777" y="3104608"/>
              <a:ext cx="1296140" cy="1286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b="1" dirty="0"/>
                <a:t>Waistband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Waist 1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Waist 2</a:t>
              </a:r>
            </a:p>
            <a:p>
              <a:pPr marL="228600" indent="-228600">
                <a:buAutoNum type="arabicPeriod"/>
              </a:pPr>
              <a:r>
                <a:rPr lang="fi-FI" sz="1200" b="1" dirty="0"/>
                <a:t>Waist 3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Standard 1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Standard 2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Standard 3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???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E318626-611A-4699-846C-3DF519B6E14D}"/>
              </a:ext>
            </a:extLst>
          </p:cNvPr>
          <p:cNvGrpSpPr/>
          <p:nvPr/>
        </p:nvGrpSpPr>
        <p:grpSpPr>
          <a:xfrm>
            <a:off x="469323" y="429020"/>
            <a:ext cx="561945" cy="461665"/>
            <a:chOff x="970067" y="5327094"/>
            <a:chExt cx="2879516" cy="864346"/>
          </a:xfrm>
        </p:grpSpPr>
        <p:sp>
          <p:nvSpPr>
            <p:cNvPr id="97" name="Flowchart: Process 96">
              <a:extLst>
                <a:ext uri="{FF2B5EF4-FFF2-40B4-BE49-F238E27FC236}">
                  <a16:creationId xmlns:a16="http://schemas.microsoft.com/office/drawing/2014/main" id="{589A112E-2EB4-46E8-88FC-499B80032ACB}"/>
                </a:ext>
              </a:extLst>
            </p:cNvPr>
            <p:cNvSpPr/>
            <p:nvPr/>
          </p:nvSpPr>
          <p:spPr>
            <a:xfrm>
              <a:off x="970067" y="5391549"/>
              <a:ext cx="2879516" cy="649492"/>
            </a:xfrm>
            <a:prstGeom prst="flowChartProcess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2B6E8BF-4A51-4EA4-976D-413183E3F3B5}"/>
                </a:ext>
              </a:extLst>
            </p:cNvPr>
            <p:cNvSpPr txBox="1"/>
            <p:nvPr/>
          </p:nvSpPr>
          <p:spPr>
            <a:xfrm>
              <a:off x="1058408" y="5327094"/>
              <a:ext cx="2791175" cy="864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b="1" dirty="0">
                  <a:solidFill>
                    <a:schemeClr val="accent4"/>
                  </a:solidFill>
                </a:rPr>
                <a:t>3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28F97F1-173F-4C65-9BBB-32CFED41EF95}"/>
              </a:ext>
            </a:extLst>
          </p:cNvPr>
          <p:cNvGrpSpPr/>
          <p:nvPr/>
        </p:nvGrpSpPr>
        <p:grpSpPr>
          <a:xfrm>
            <a:off x="2582071" y="477872"/>
            <a:ext cx="561945" cy="461665"/>
            <a:chOff x="970067" y="5327094"/>
            <a:chExt cx="2879516" cy="864346"/>
          </a:xfrm>
        </p:grpSpPr>
        <p:sp>
          <p:nvSpPr>
            <p:cNvPr id="103" name="Flowchart: Process 102">
              <a:extLst>
                <a:ext uri="{FF2B5EF4-FFF2-40B4-BE49-F238E27FC236}">
                  <a16:creationId xmlns:a16="http://schemas.microsoft.com/office/drawing/2014/main" id="{A46F52B2-391F-4146-8750-7419FFF0FE75}"/>
                </a:ext>
              </a:extLst>
            </p:cNvPr>
            <p:cNvSpPr/>
            <p:nvPr/>
          </p:nvSpPr>
          <p:spPr>
            <a:xfrm>
              <a:off x="970067" y="5391549"/>
              <a:ext cx="2879516" cy="649492"/>
            </a:xfrm>
            <a:prstGeom prst="flowChartProcess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3892F5-BAA2-4D8A-A1AC-07BF30831C6E}"/>
                </a:ext>
              </a:extLst>
            </p:cNvPr>
            <p:cNvSpPr txBox="1"/>
            <p:nvPr/>
          </p:nvSpPr>
          <p:spPr>
            <a:xfrm>
              <a:off x="1058408" y="5327094"/>
              <a:ext cx="2791175" cy="864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b="1" dirty="0">
                  <a:solidFill>
                    <a:schemeClr val="accent4"/>
                  </a:solidFill>
                </a:rPr>
                <a:t>4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1DBEB5A-9C73-488D-B20F-1B2D16653EE3}"/>
              </a:ext>
            </a:extLst>
          </p:cNvPr>
          <p:cNvGrpSpPr/>
          <p:nvPr/>
        </p:nvGrpSpPr>
        <p:grpSpPr>
          <a:xfrm>
            <a:off x="1070975" y="398424"/>
            <a:ext cx="579662" cy="461665"/>
            <a:chOff x="4932485" y="5370356"/>
            <a:chExt cx="2934266" cy="770380"/>
          </a:xfrm>
        </p:grpSpPr>
        <p:sp>
          <p:nvSpPr>
            <p:cNvPr id="106" name="Flowchart: Process 105">
              <a:extLst>
                <a:ext uri="{FF2B5EF4-FFF2-40B4-BE49-F238E27FC236}">
                  <a16:creationId xmlns:a16="http://schemas.microsoft.com/office/drawing/2014/main" id="{81F1211B-5887-49E8-88E4-7E6EDB2A857B}"/>
                </a:ext>
              </a:extLst>
            </p:cNvPr>
            <p:cNvSpPr/>
            <p:nvPr/>
          </p:nvSpPr>
          <p:spPr>
            <a:xfrm>
              <a:off x="4987235" y="5391549"/>
              <a:ext cx="2879516" cy="649492"/>
            </a:xfrm>
            <a:prstGeom prst="flowChartProcess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E265ED9-AB4D-4DC5-945C-14F9F6DD0CF3}"/>
                </a:ext>
              </a:extLst>
            </p:cNvPr>
            <p:cNvSpPr txBox="1"/>
            <p:nvPr/>
          </p:nvSpPr>
          <p:spPr>
            <a:xfrm>
              <a:off x="4932485" y="5370356"/>
              <a:ext cx="2791178" cy="770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b="1" dirty="0">
                  <a:solidFill>
                    <a:srgbClr val="7030A0"/>
                  </a:solidFill>
                </a:rPr>
                <a:t>3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CA3A49F-2D1F-405F-91F8-C28D7F01E063}"/>
              </a:ext>
            </a:extLst>
          </p:cNvPr>
          <p:cNvGrpSpPr/>
          <p:nvPr/>
        </p:nvGrpSpPr>
        <p:grpSpPr>
          <a:xfrm>
            <a:off x="4609451" y="454919"/>
            <a:ext cx="579662" cy="461665"/>
            <a:chOff x="4932485" y="5370356"/>
            <a:chExt cx="2934266" cy="770380"/>
          </a:xfrm>
        </p:grpSpPr>
        <p:sp>
          <p:nvSpPr>
            <p:cNvPr id="109" name="Flowchart: Process 108">
              <a:extLst>
                <a:ext uri="{FF2B5EF4-FFF2-40B4-BE49-F238E27FC236}">
                  <a16:creationId xmlns:a16="http://schemas.microsoft.com/office/drawing/2014/main" id="{5420EAB3-78C0-4B98-A491-DDB8824BB685}"/>
                </a:ext>
              </a:extLst>
            </p:cNvPr>
            <p:cNvSpPr/>
            <p:nvPr/>
          </p:nvSpPr>
          <p:spPr>
            <a:xfrm>
              <a:off x="4987235" y="5391549"/>
              <a:ext cx="2879516" cy="649492"/>
            </a:xfrm>
            <a:prstGeom prst="flowChartProcess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F746D55-B2B4-4DC3-9B22-637F2919FEE4}"/>
                </a:ext>
              </a:extLst>
            </p:cNvPr>
            <p:cNvSpPr txBox="1"/>
            <p:nvPr/>
          </p:nvSpPr>
          <p:spPr>
            <a:xfrm>
              <a:off x="4932485" y="5370356"/>
              <a:ext cx="2791178" cy="770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b="1" dirty="0">
                  <a:solidFill>
                    <a:srgbClr val="7030A0"/>
                  </a:solidFill>
                </a:rPr>
                <a:t>5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76F6C58-0C70-45BC-8D04-1ABF2D54E061}"/>
              </a:ext>
            </a:extLst>
          </p:cNvPr>
          <p:cNvGrpSpPr/>
          <p:nvPr/>
        </p:nvGrpSpPr>
        <p:grpSpPr>
          <a:xfrm>
            <a:off x="1720806" y="403545"/>
            <a:ext cx="579662" cy="461665"/>
            <a:chOff x="4932485" y="5370356"/>
            <a:chExt cx="2934266" cy="770380"/>
          </a:xfrm>
        </p:grpSpPr>
        <p:sp>
          <p:nvSpPr>
            <p:cNvPr id="112" name="Flowchart: Process 111">
              <a:extLst>
                <a:ext uri="{FF2B5EF4-FFF2-40B4-BE49-F238E27FC236}">
                  <a16:creationId xmlns:a16="http://schemas.microsoft.com/office/drawing/2014/main" id="{EC0199D6-7950-404C-8F58-524CD222FFB7}"/>
                </a:ext>
              </a:extLst>
            </p:cNvPr>
            <p:cNvSpPr/>
            <p:nvPr/>
          </p:nvSpPr>
          <p:spPr>
            <a:xfrm>
              <a:off x="4987235" y="5391549"/>
              <a:ext cx="2879516" cy="649492"/>
            </a:xfrm>
            <a:prstGeom prst="flowChartProcess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0A0AB5D-12E1-4517-B8BC-9F68D3E86E9E}"/>
                </a:ext>
              </a:extLst>
            </p:cNvPr>
            <p:cNvSpPr txBox="1"/>
            <p:nvPr/>
          </p:nvSpPr>
          <p:spPr>
            <a:xfrm>
              <a:off x="4932485" y="5370356"/>
              <a:ext cx="2791178" cy="770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b="1" dirty="0">
                  <a:solidFill>
                    <a:srgbClr val="7030A0"/>
                  </a:solidFill>
                </a:rPr>
                <a:t>4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8ED3ABB-8BE9-4367-AFE9-958260443321}"/>
              </a:ext>
            </a:extLst>
          </p:cNvPr>
          <p:cNvGrpSpPr/>
          <p:nvPr/>
        </p:nvGrpSpPr>
        <p:grpSpPr>
          <a:xfrm>
            <a:off x="6859167" y="433430"/>
            <a:ext cx="579662" cy="461665"/>
            <a:chOff x="4932485" y="5370356"/>
            <a:chExt cx="2934266" cy="770380"/>
          </a:xfrm>
        </p:grpSpPr>
        <p:sp>
          <p:nvSpPr>
            <p:cNvPr id="115" name="Flowchart: Process 114">
              <a:extLst>
                <a:ext uri="{FF2B5EF4-FFF2-40B4-BE49-F238E27FC236}">
                  <a16:creationId xmlns:a16="http://schemas.microsoft.com/office/drawing/2014/main" id="{F2EBDA2F-BF8E-4D1F-BE9C-AF90CBFFD545}"/>
                </a:ext>
              </a:extLst>
            </p:cNvPr>
            <p:cNvSpPr/>
            <p:nvPr/>
          </p:nvSpPr>
          <p:spPr>
            <a:xfrm>
              <a:off x="4987235" y="5391549"/>
              <a:ext cx="2879516" cy="649492"/>
            </a:xfrm>
            <a:prstGeom prst="flowChartProcess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7FE92A-A4D5-4732-A3F4-6E5F98BDB61C}"/>
                </a:ext>
              </a:extLst>
            </p:cNvPr>
            <p:cNvSpPr txBox="1"/>
            <p:nvPr/>
          </p:nvSpPr>
          <p:spPr>
            <a:xfrm>
              <a:off x="4932485" y="5370356"/>
              <a:ext cx="2791178" cy="770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b="1" dirty="0">
                  <a:solidFill>
                    <a:srgbClr val="7030A0"/>
                  </a:solidFill>
                </a:rPr>
                <a:t>6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E5AB4BF-AACE-4513-9BDC-3452819DE63F}"/>
              </a:ext>
            </a:extLst>
          </p:cNvPr>
          <p:cNvGrpSpPr/>
          <p:nvPr/>
        </p:nvGrpSpPr>
        <p:grpSpPr>
          <a:xfrm>
            <a:off x="3166839" y="449339"/>
            <a:ext cx="579662" cy="461665"/>
            <a:chOff x="4932485" y="5370356"/>
            <a:chExt cx="2934266" cy="770380"/>
          </a:xfrm>
        </p:grpSpPr>
        <p:sp>
          <p:nvSpPr>
            <p:cNvPr id="118" name="Flowchart: Process 117">
              <a:extLst>
                <a:ext uri="{FF2B5EF4-FFF2-40B4-BE49-F238E27FC236}">
                  <a16:creationId xmlns:a16="http://schemas.microsoft.com/office/drawing/2014/main" id="{CF9F314F-E31C-4AED-9B51-939AFCDDEF73}"/>
                </a:ext>
              </a:extLst>
            </p:cNvPr>
            <p:cNvSpPr/>
            <p:nvPr/>
          </p:nvSpPr>
          <p:spPr>
            <a:xfrm>
              <a:off x="4987235" y="5391549"/>
              <a:ext cx="2879516" cy="649492"/>
            </a:xfrm>
            <a:prstGeom prst="flowChartProcess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D80FCE0-BC15-4CE6-BCA2-1BF3672B54DD}"/>
                </a:ext>
              </a:extLst>
            </p:cNvPr>
            <p:cNvSpPr txBox="1"/>
            <p:nvPr/>
          </p:nvSpPr>
          <p:spPr>
            <a:xfrm>
              <a:off x="4932485" y="5370356"/>
              <a:ext cx="2791178" cy="770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9D7D6F1-6BE2-4385-8F50-7D577D52886F}"/>
              </a:ext>
            </a:extLst>
          </p:cNvPr>
          <p:cNvGrpSpPr/>
          <p:nvPr/>
        </p:nvGrpSpPr>
        <p:grpSpPr>
          <a:xfrm>
            <a:off x="9082514" y="433430"/>
            <a:ext cx="579662" cy="461665"/>
            <a:chOff x="4932485" y="5370356"/>
            <a:chExt cx="2934266" cy="770380"/>
          </a:xfrm>
        </p:grpSpPr>
        <p:sp>
          <p:nvSpPr>
            <p:cNvPr id="121" name="Flowchart: Process 120">
              <a:extLst>
                <a:ext uri="{FF2B5EF4-FFF2-40B4-BE49-F238E27FC236}">
                  <a16:creationId xmlns:a16="http://schemas.microsoft.com/office/drawing/2014/main" id="{2B13D595-4063-4807-B9DA-0D50E58D8837}"/>
                </a:ext>
              </a:extLst>
            </p:cNvPr>
            <p:cNvSpPr/>
            <p:nvPr/>
          </p:nvSpPr>
          <p:spPr>
            <a:xfrm>
              <a:off x="4987235" y="5391549"/>
              <a:ext cx="2879516" cy="649492"/>
            </a:xfrm>
            <a:prstGeom prst="flowChartProcess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EF0BEC7-6E88-445D-8AAB-5A9BB11DF3CD}"/>
                </a:ext>
              </a:extLst>
            </p:cNvPr>
            <p:cNvSpPr txBox="1"/>
            <p:nvPr/>
          </p:nvSpPr>
          <p:spPr>
            <a:xfrm>
              <a:off x="4932485" y="5370356"/>
              <a:ext cx="2791178" cy="770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b="1" dirty="0">
                  <a:solidFill>
                    <a:srgbClr val="7030A0"/>
                  </a:solidFill>
                </a:rPr>
                <a:t>8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B7D7BD0-03A6-46EB-81FE-0F068A9823C5}"/>
              </a:ext>
            </a:extLst>
          </p:cNvPr>
          <p:cNvGrpSpPr/>
          <p:nvPr/>
        </p:nvGrpSpPr>
        <p:grpSpPr>
          <a:xfrm>
            <a:off x="1240103" y="3817031"/>
            <a:ext cx="579662" cy="461665"/>
            <a:chOff x="4932485" y="5370356"/>
            <a:chExt cx="2934266" cy="770380"/>
          </a:xfrm>
        </p:grpSpPr>
        <p:sp>
          <p:nvSpPr>
            <p:cNvPr id="124" name="Flowchart: Process 123">
              <a:extLst>
                <a:ext uri="{FF2B5EF4-FFF2-40B4-BE49-F238E27FC236}">
                  <a16:creationId xmlns:a16="http://schemas.microsoft.com/office/drawing/2014/main" id="{15121912-D89B-4299-9C96-E6EDFF95960E}"/>
                </a:ext>
              </a:extLst>
            </p:cNvPr>
            <p:cNvSpPr/>
            <p:nvPr/>
          </p:nvSpPr>
          <p:spPr>
            <a:xfrm>
              <a:off x="4987235" y="5391549"/>
              <a:ext cx="2879516" cy="649492"/>
            </a:xfrm>
            <a:prstGeom prst="flowChartProcess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EBCF195-BE10-4DDB-96AD-2431B3868C06}"/>
                </a:ext>
              </a:extLst>
            </p:cNvPr>
            <p:cNvSpPr txBox="1"/>
            <p:nvPr/>
          </p:nvSpPr>
          <p:spPr>
            <a:xfrm>
              <a:off x="4932485" y="5370356"/>
              <a:ext cx="2791178" cy="770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B88D6D6-36FE-4417-85EE-E18C09B130A2}"/>
              </a:ext>
            </a:extLst>
          </p:cNvPr>
          <p:cNvGrpSpPr/>
          <p:nvPr/>
        </p:nvGrpSpPr>
        <p:grpSpPr>
          <a:xfrm>
            <a:off x="4030266" y="468684"/>
            <a:ext cx="561945" cy="461665"/>
            <a:chOff x="970067" y="5327094"/>
            <a:chExt cx="2879516" cy="864346"/>
          </a:xfrm>
        </p:grpSpPr>
        <p:sp>
          <p:nvSpPr>
            <p:cNvPr id="127" name="Flowchart: Process 126">
              <a:extLst>
                <a:ext uri="{FF2B5EF4-FFF2-40B4-BE49-F238E27FC236}">
                  <a16:creationId xmlns:a16="http://schemas.microsoft.com/office/drawing/2014/main" id="{0654828C-5E39-4FD4-960B-4CFC1F245E54}"/>
                </a:ext>
              </a:extLst>
            </p:cNvPr>
            <p:cNvSpPr/>
            <p:nvPr/>
          </p:nvSpPr>
          <p:spPr>
            <a:xfrm>
              <a:off x="970067" y="5391549"/>
              <a:ext cx="2879516" cy="649492"/>
            </a:xfrm>
            <a:prstGeom prst="flowChartProcess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98F4224-EBEA-4156-9885-C7B806134F40}"/>
                </a:ext>
              </a:extLst>
            </p:cNvPr>
            <p:cNvSpPr txBox="1"/>
            <p:nvPr/>
          </p:nvSpPr>
          <p:spPr>
            <a:xfrm>
              <a:off x="1058408" y="5327094"/>
              <a:ext cx="2791175" cy="864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b="1" dirty="0">
                  <a:solidFill>
                    <a:schemeClr val="accent4"/>
                  </a:solidFill>
                </a:rPr>
                <a:t>5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06D8C8E-D975-46CB-B7CB-3DE742C39897}"/>
              </a:ext>
            </a:extLst>
          </p:cNvPr>
          <p:cNvGrpSpPr/>
          <p:nvPr/>
        </p:nvGrpSpPr>
        <p:grpSpPr>
          <a:xfrm>
            <a:off x="9971618" y="446130"/>
            <a:ext cx="561945" cy="461665"/>
            <a:chOff x="970067" y="5327094"/>
            <a:chExt cx="2879516" cy="864346"/>
          </a:xfrm>
        </p:grpSpPr>
        <p:sp>
          <p:nvSpPr>
            <p:cNvPr id="130" name="Flowchart: Process 129">
              <a:extLst>
                <a:ext uri="{FF2B5EF4-FFF2-40B4-BE49-F238E27FC236}">
                  <a16:creationId xmlns:a16="http://schemas.microsoft.com/office/drawing/2014/main" id="{2E75BAD7-6089-496F-AEE8-9BEAE34226F5}"/>
                </a:ext>
              </a:extLst>
            </p:cNvPr>
            <p:cNvSpPr/>
            <p:nvPr/>
          </p:nvSpPr>
          <p:spPr>
            <a:xfrm>
              <a:off x="970067" y="5391549"/>
              <a:ext cx="2879516" cy="649492"/>
            </a:xfrm>
            <a:prstGeom prst="flowChartProcess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5976190-9824-4E15-8301-558ED0E8D3E5}"/>
                </a:ext>
              </a:extLst>
            </p:cNvPr>
            <p:cNvSpPr txBox="1"/>
            <p:nvPr/>
          </p:nvSpPr>
          <p:spPr>
            <a:xfrm>
              <a:off x="1058408" y="5327094"/>
              <a:ext cx="2791175" cy="864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b="1" dirty="0">
                  <a:solidFill>
                    <a:schemeClr val="accent4"/>
                  </a:solidFill>
                </a:rPr>
                <a:t>7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B821832-99A6-4B8B-AF82-FD00957F7C66}"/>
              </a:ext>
            </a:extLst>
          </p:cNvPr>
          <p:cNvGrpSpPr/>
          <p:nvPr/>
        </p:nvGrpSpPr>
        <p:grpSpPr>
          <a:xfrm>
            <a:off x="7743366" y="447713"/>
            <a:ext cx="561945" cy="461665"/>
            <a:chOff x="970067" y="5327094"/>
            <a:chExt cx="2879516" cy="864346"/>
          </a:xfrm>
        </p:grpSpPr>
        <p:sp>
          <p:nvSpPr>
            <p:cNvPr id="133" name="Flowchart: Process 132">
              <a:extLst>
                <a:ext uri="{FF2B5EF4-FFF2-40B4-BE49-F238E27FC236}">
                  <a16:creationId xmlns:a16="http://schemas.microsoft.com/office/drawing/2014/main" id="{CE2401F3-08C6-4636-B895-050C26ED8598}"/>
                </a:ext>
              </a:extLst>
            </p:cNvPr>
            <p:cNvSpPr/>
            <p:nvPr/>
          </p:nvSpPr>
          <p:spPr>
            <a:xfrm>
              <a:off x="970067" y="5391549"/>
              <a:ext cx="2879516" cy="649492"/>
            </a:xfrm>
            <a:prstGeom prst="flowChartProcess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0AE921A-055F-4E7A-B2FF-1ACE5F586B00}"/>
                </a:ext>
              </a:extLst>
            </p:cNvPr>
            <p:cNvSpPr txBox="1"/>
            <p:nvPr/>
          </p:nvSpPr>
          <p:spPr>
            <a:xfrm>
              <a:off x="1058408" y="5327094"/>
              <a:ext cx="2791175" cy="864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b="1" dirty="0">
                  <a:solidFill>
                    <a:schemeClr val="accent4"/>
                  </a:solidFill>
                </a:rPr>
                <a:t>6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E9BE7C6-92A0-4D14-87E1-AD0DADEF8173}"/>
              </a:ext>
            </a:extLst>
          </p:cNvPr>
          <p:cNvGrpSpPr/>
          <p:nvPr/>
        </p:nvGrpSpPr>
        <p:grpSpPr>
          <a:xfrm>
            <a:off x="489903" y="3845288"/>
            <a:ext cx="561945" cy="461665"/>
            <a:chOff x="970067" y="5327094"/>
            <a:chExt cx="2879516" cy="864346"/>
          </a:xfrm>
        </p:grpSpPr>
        <p:sp>
          <p:nvSpPr>
            <p:cNvPr id="137" name="Flowchart: Process 136">
              <a:extLst>
                <a:ext uri="{FF2B5EF4-FFF2-40B4-BE49-F238E27FC236}">
                  <a16:creationId xmlns:a16="http://schemas.microsoft.com/office/drawing/2014/main" id="{53C6D60C-0A89-479C-95B1-4D44A7DC07A8}"/>
                </a:ext>
              </a:extLst>
            </p:cNvPr>
            <p:cNvSpPr/>
            <p:nvPr/>
          </p:nvSpPr>
          <p:spPr>
            <a:xfrm>
              <a:off x="970067" y="5391549"/>
              <a:ext cx="2879516" cy="649492"/>
            </a:xfrm>
            <a:prstGeom prst="flowChartProcess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FC783F3-C795-4AC5-9F4F-EC5DBE63CED1}"/>
                </a:ext>
              </a:extLst>
            </p:cNvPr>
            <p:cNvSpPr txBox="1"/>
            <p:nvPr/>
          </p:nvSpPr>
          <p:spPr>
            <a:xfrm>
              <a:off x="1058408" y="5327094"/>
              <a:ext cx="2791175" cy="864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b="1" dirty="0">
                  <a:solidFill>
                    <a:schemeClr val="accent4"/>
                  </a:solidFill>
                </a:rPr>
                <a:t>8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4E3A4A3-9B12-4390-9054-FE3D39511CA3}"/>
              </a:ext>
            </a:extLst>
          </p:cNvPr>
          <p:cNvGrpSpPr/>
          <p:nvPr/>
        </p:nvGrpSpPr>
        <p:grpSpPr>
          <a:xfrm>
            <a:off x="11307745" y="439522"/>
            <a:ext cx="579662" cy="461665"/>
            <a:chOff x="4932485" y="5370356"/>
            <a:chExt cx="2934266" cy="770380"/>
          </a:xfrm>
        </p:grpSpPr>
        <p:sp>
          <p:nvSpPr>
            <p:cNvPr id="143" name="Flowchart: Process 142">
              <a:extLst>
                <a:ext uri="{FF2B5EF4-FFF2-40B4-BE49-F238E27FC236}">
                  <a16:creationId xmlns:a16="http://schemas.microsoft.com/office/drawing/2014/main" id="{FAAFDCCE-C4CC-4081-B964-BCCB93426E45}"/>
                </a:ext>
              </a:extLst>
            </p:cNvPr>
            <p:cNvSpPr/>
            <p:nvPr/>
          </p:nvSpPr>
          <p:spPr>
            <a:xfrm>
              <a:off x="4987235" y="5391549"/>
              <a:ext cx="2879516" cy="649492"/>
            </a:xfrm>
            <a:prstGeom prst="flowChartProcess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1535BE7-9C4C-4131-9345-86E66789F898}"/>
                </a:ext>
              </a:extLst>
            </p:cNvPr>
            <p:cNvSpPr txBox="1"/>
            <p:nvPr/>
          </p:nvSpPr>
          <p:spPr>
            <a:xfrm>
              <a:off x="4932485" y="5370356"/>
              <a:ext cx="2791178" cy="770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b="1" dirty="0">
                  <a:solidFill>
                    <a:srgbClr val="7030A0"/>
                  </a:solidFill>
                </a:rPr>
                <a:t>9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DB68A0B-24DF-4B06-8013-612D58AB46DD}"/>
              </a:ext>
            </a:extLst>
          </p:cNvPr>
          <p:cNvGrpSpPr/>
          <p:nvPr/>
        </p:nvGrpSpPr>
        <p:grpSpPr>
          <a:xfrm>
            <a:off x="3597911" y="5417902"/>
            <a:ext cx="1868983" cy="941939"/>
            <a:chOff x="6175396" y="3078373"/>
            <a:chExt cx="1380429" cy="1617914"/>
          </a:xfrm>
        </p:grpSpPr>
        <p:sp>
          <p:nvSpPr>
            <p:cNvPr id="149" name="Flowchart: Process 148">
              <a:extLst>
                <a:ext uri="{FF2B5EF4-FFF2-40B4-BE49-F238E27FC236}">
                  <a16:creationId xmlns:a16="http://schemas.microsoft.com/office/drawing/2014/main" id="{274756FA-0F51-4A71-942D-AF6BA4751486}"/>
                </a:ext>
              </a:extLst>
            </p:cNvPr>
            <p:cNvSpPr/>
            <p:nvPr/>
          </p:nvSpPr>
          <p:spPr>
            <a:xfrm>
              <a:off x="6175396" y="3078373"/>
              <a:ext cx="1380429" cy="1617914"/>
            </a:xfrm>
            <a:prstGeom prst="flowChartProcess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DD648E7-A27C-4AE0-9C8C-75BF69033807}"/>
                </a:ext>
              </a:extLst>
            </p:cNvPr>
            <p:cNvSpPr txBox="1"/>
            <p:nvPr/>
          </p:nvSpPr>
          <p:spPr>
            <a:xfrm>
              <a:off x="6213640" y="3123664"/>
              <a:ext cx="1231145" cy="1268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b="1" dirty="0"/>
                <a:t>Cording in hem</a:t>
              </a:r>
            </a:p>
            <a:p>
              <a:pPr marL="228600" indent="-228600">
                <a:buAutoNum type="arabicPeriod"/>
              </a:pPr>
              <a:r>
                <a:rPr lang="fi-FI" sz="1200" b="1" dirty="0"/>
                <a:t>???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???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C6A2BC4-0F93-4D15-A690-49C6015A25C2}"/>
              </a:ext>
            </a:extLst>
          </p:cNvPr>
          <p:cNvGrpSpPr/>
          <p:nvPr/>
        </p:nvGrpSpPr>
        <p:grpSpPr>
          <a:xfrm>
            <a:off x="5767117" y="5150125"/>
            <a:ext cx="1625749" cy="1232198"/>
            <a:chOff x="9782341" y="3047625"/>
            <a:chExt cx="1625749" cy="1232198"/>
          </a:xfrm>
        </p:grpSpPr>
        <p:sp>
          <p:nvSpPr>
            <p:cNvPr id="152" name="Flowchart: Process 151">
              <a:extLst>
                <a:ext uri="{FF2B5EF4-FFF2-40B4-BE49-F238E27FC236}">
                  <a16:creationId xmlns:a16="http://schemas.microsoft.com/office/drawing/2014/main" id="{80050A00-30B6-444D-BF30-8542FDDA5525}"/>
                </a:ext>
              </a:extLst>
            </p:cNvPr>
            <p:cNvSpPr/>
            <p:nvPr/>
          </p:nvSpPr>
          <p:spPr>
            <a:xfrm>
              <a:off x="9782341" y="3075248"/>
              <a:ext cx="1616716" cy="1204575"/>
            </a:xfrm>
            <a:prstGeom prst="flowChartProcess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CC8D9AF-3F5C-48DF-B279-CBBCFBB32AFB}"/>
                </a:ext>
              </a:extLst>
            </p:cNvPr>
            <p:cNvSpPr txBox="1"/>
            <p:nvPr/>
          </p:nvSpPr>
          <p:spPr>
            <a:xfrm>
              <a:off x="9849215" y="3047625"/>
              <a:ext cx="155887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b="1" dirty="0"/>
                <a:t>Hem finishing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Simple</a:t>
              </a:r>
            </a:p>
            <a:p>
              <a:pPr marL="228600" indent="-228600">
                <a:buAutoNum type="arabicPeriod"/>
              </a:pPr>
              <a:r>
                <a:rPr lang="fi-FI" sz="1200" b="1" dirty="0"/>
                <a:t>Standard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Design 3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???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8DD9284-27CA-41BD-884B-68A5664155FE}"/>
              </a:ext>
            </a:extLst>
          </p:cNvPr>
          <p:cNvGrpSpPr/>
          <p:nvPr/>
        </p:nvGrpSpPr>
        <p:grpSpPr>
          <a:xfrm>
            <a:off x="2120375" y="5279897"/>
            <a:ext cx="1247300" cy="1077559"/>
            <a:chOff x="479395" y="3085045"/>
            <a:chExt cx="1247300" cy="732353"/>
          </a:xfrm>
        </p:grpSpPr>
        <p:sp>
          <p:nvSpPr>
            <p:cNvPr id="155" name="Flowchart: Process 154">
              <a:extLst>
                <a:ext uri="{FF2B5EF4-FFF2-40B4-BE49-F238E27FC236}">
                  <a16:creationId xmlns:a16="http://schemas.microsoft.com/office/drawing/2014/main" id="{F1DCF68A-3FE7-4B84-8CF5-E27BB6D48CAE}"/>
                </a:ext>
              </a:extLst>
            </p:cNvPr>
            <p:cNvSpPr/>
            <p:nvPr/>
          </p:nvSpPr>
          <p:spPr>
            <a:xfrm>
              <a:off x="479395" y="3085045"/>
              <a:ext cx="1174563" cy="732353"/>
            </a:xfrm>
            <a:prstGeom prst="flowChartProcess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EB5FF74-6F59-4232-BE3E-F16D6FAF652D}"/>
                </a:ext>
              </a:extLst>
            </p:cNvPr>
            <p:cNvSpPr txBox="1"/>
            <p:nvPr/>
          </p:nvSpPr>
          <p:spPr>
            <a:xfrm>
              <a:off x="552132" y="3107749"/>
              <a:ext cx="1174563" cy="376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b="1" dirty="0"/>
                <a:t>Fitting</a:t>
              </a:r>
              <a:endParaRPr lang="fi-FI" sz="1200" dirty="0"/>
            </a:p>
            <a:p>
              <a:pPr marL="228600" indent="-228600">
                <a:buAutoNum type="arabicPeriod"/>
              </a:pPr>
              <a:r>
                <a:rPr lang="fi-FI" sz="1200" b="1" dirty="0"/>
                <a:t>length</a:t>
              </a:r>
              <a:endParaRPr lang="fi-FI" sz="1200" dirty="0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8530F80-A205-4C11-AF4B-D1CFC37A2CD3}"/>
              </a:ext>
            </a:extLst>
          </p:cNvPr>
          <p:cNvGrpSpPr/>
          <p:nvPr/>
        </p:nvGrpSpPr>
        <p:grpSpPr>
          <a:xfrm>
            <a:off x="7600178" y="5234612"/>
            <a:ext cx="1925989" cy="1273295"/>
            <a:chOff x="3849742" y="4096240"/>
            <a:chExt cx="1925989" cy="634101"/>
          </a:xfrm>
        </p:grpSpPr>
        <p:sp>
          <p:nvSpPr>
            <p:cNvPr id="158" name="Flowchart: Process 157">
              <a:extLst>
                <a:ext uri="{FF2B5EF4-FFF2-40B4-BE49-F238E27FC236}">
                  <a16:creationId xmlns:a16="http://schemas.microsoft.com/office/drawing/2014/main" id="{A0AC21E0-5EF5-4854-8C73-4EABBCC96408}"/>
                </a:ext>
              </a:extLst>
            </p:cNvPr>
            <p:cNvSpPr/>
            <p:nvPr/>
          </p:nvSpPr>
          <p:spPr>
            <a:xfrm>
              <a:off x="3849742" y="4096240"/>
              <a:ext cx="1887333" cy="555659"/>
            </a:xfrm>
            <a:prstGeom prst="flowChartProcess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B2E04F0-E935-4912-9DD8-795C8E9A02F7}"/>
                </a:ext>
              </a:extLst>
            </p:cNvPr>
            <p:cNvSpPr txBox="1"/>
            <p:nvPr/>
          </p:nvSpPr>
          <p:spPr>
            <a:xfrm>
              <a:off x="3888398" y="4176343"/>
              <a:ext cx="18873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b="1" dirty="0"/>
                <a:t>Fishing touches</a:t>
              </a:r>
            </a:p>
            <a:p>
              <a:r>
                <a:rPr lang="fi-FI" sz="1200" dirty="0"/>
                <a:t>Link to Adventure galery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E2FB755-F8D5-4C3C-A820-4A2D217CFF8D}"/>
              </a:ext>
            </a:extLst>
          </p:cNvPr>
          <p:cNvGrpSpPr/>
          <p:nvPr/>
        </p:nvGrpSpPr>
        <p:grpSpPr>
          <a:xfrm>
            <a:off x="2101015" y="4899545"/>
            <a:ext cx="561945" cy="461665"/>
            <a:chOff x="970067" y="5327094"/>
            <a:chExt cx="2879516" cy="864346"/>
          </a:xfrm>
        </p:grpSpPr>
        <p:sp>
          <p:nvSpPr>
            <p:cNvPr id="161" name="Flowchart: Process 160">
              <a:extLst>
                <a:ext uri="{FF2B5EF4-FFF2-40B4-BE49-F238E27FC236}">
                  <a16:creationId xmlns:a16="http://schemas.microsoft.com/office/drawing/2014/main" id="{73AB5459-F4C9-45A7-9644-FDEA338CBDBB}"/>
                </a:ext>
              </a:extLst>
            </p:cNvPr>
            <p:cNvSpPr/>
            <p:nvPr/>
          </p:nvSpPr>
          <p:spPr>
            <a:xfrm>
              <a:off x="970067" y="5391549"/>
              <a:ext cx="2879516" cy="649492"/>
            </a:xfrm>
            <a:prstGeom prst="flowChartProcess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792C0A8-35FE-4668-9A5A-07E0546E5D6B}"/>
                </a:ext>
              </a:extLst>
            </p:cNvPr>
            <p:cNvSpPr txBox="1"/>
            <p:nvPr/>
          </p:nvSpPr>
          <p:spPr>
            <a:xfrm>
              <a:off x="1058408" y="5327094"/>
              <a:ext cx="2791175" cy="864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b="1" dirty="0">
                  <a:solidFill>
                    <a:schemeClr val="accent4"/>
                  </a:solidFill>
                </a:rPr>
                <a:t>9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54DE100-E122-4393-8FE2-869C607B0891}"/>
              </a:ext>
            </a:extLst>
          </p:cNvPr>
          <p:cNvGrpSpPr/>
          <p:nvPr/>
        </p:nvGrpSpPr>
        <p:grpSpPr>
          <a:xfrm>
            <a:off x="2715276" y="4886215"/>
            <a:ext cx="579662" cy="461665"/>
            <a:chOff x="4932485" y="5370356"/>
            <a:chExt cx="2934266" cy="770380"/>
          </a:xfrm>
        </p:grpSpPr>
        <p:sp>
          <p:nvSpPr>
            <p:cNvPr id="164" name="Flowchart: Process 163">
              <a:extLst>
                <a:ext uri="{FF2B5EF4-FFF2-40B4-BE49-F238E27FC236}">
                  <a16:creationId xmlns:a16="http://schemas.microsoft.com/office/drawing/2014/main" id="{EC8F567C-CC93-4C71-8A00-6971C00F649D}"/>
                </a:ext>
              </a:extLst>
            </p:cNvPr>
            <p:cNvSpPr/>
            <p:nvPr/>
          </p:nvSpPr>
          <p:spPr>
            <a:xfrm>
              <a:off x="4987235" y="5391549"/>
              <a:ext cx="2879516" cy="649492"/>
            </a:xfrm>
            <a:prstGeom prst="flowChartProcess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73085D18-3596-4CC4-B1DE-44703AB4A67C}"/>
                </a:ext>
              </a:extLst>
            </p:cNvPr>
            <p:cNvSpPr txBox="1"/>
            <p:nvPr/>
          </p:nvSpPr>
          <p:spPr>
            <a:xfrm>
              <a:off x="4932485" y="5370356"/>
              <a:ext cx="2791178" cy="770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b="1" dirty="0">
                  <a:solidFill>
                    <a:srgbClr val="7030A0"/>
                  </a:solidFill>
                </a:rPr>
                <a:t>11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FA45DDE-D4B0-4946-940B-09DFABF5B106}"/>
              </a:ext>
            </a:extLst>
          </p:cNvPr>
          <p:cNvGrpSpPr/>
          <p:nvPr/>
        </p:nvGrpSpPr>
        <p:grpSpPr>
          <a:xfrm>
            <a:off x="7626033" y="4851788"/>
            <a:ext cx="561945" cy="461665"/>
            <a:chOff x="970067" y="5327094"/>
            <a:chExt cx="2879516" cy="864346"/>
          </a:xfrm>
        </p:grpSpPr>
        <p:sp>
          <p:nvSpPr>
            <p:cNvPr id="167" name="Flowchart: Process 166">
              <a:extLst>
                <a:ext uri="{FF2B5EF4-FFF2-40B4-BE49-F238E27FC236}">
                  <a16:creationId xmlns:a16="http://schemas.microsoft.com/office/drawing/2014/main" id="{75F0AAA3-10D8-4E05-AB04-71EC83DFFCAB}"/>
                </a:ext>
              </a:extLst>
            </p:cNvPr>
            <p:cNvSpPr/>
            <p:nvPr/>
          </p:nvSpPr>
          <p:spPr>
            <a:xfrm>
              <a:off x="970067" y="5391549"/>
              <a:ext cx="2879516" cy="649492"/>
            </a:xfrm>
            <a:prstGeom prst="flowChartProcess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20ED167-53C2-4803-8C8B-F986CF596E7F}"/>
                </a:ext>
              </a:extLst>
            </p:cNvPr>
            <p:cNvSpPr txBox="1"/>
            <p:nvPr/>
          </p:nvSpPr>
          <p:spPr>
            <a:xfrm>
              <a:off x="1058408" y="5327094"/>
              <a:ext cx="2791175" cy="864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b="1" dirty="0">
                  <a:solidFill>
                    <a:schemeClr val="accent4"/>
                  </a:solidFill>
                </a:rPr>
                <a:t>11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356673-8300-46BD-BD4C-29A031A89239}"/>
              </a:ext>
            </a:extLst>
          </p:cNvPr>
          <p:cNvGrpSpPr/>
          <p:nvPr/>
        </p:nvGrpSpPr>
        <p:grpSpPr>
          <a:xfrm>
            <a:off x="6805377" y="4791600"/>
            <a:ext cx="579662" cy="461665"/>
            <a:chOff x="4932485" y="5370356"/>
            <a:chExt cx="2934266" cy="770380"/>
          </a:xfrm>
        </p:grpSpPr>
        <p:sp>
          <p:nvSpPr>
            <p:cNvPr id="170" name="Flowchart: Process 169">
              <a:extLst>
                <a:ext uri="{FF2B5EF4-FFF2-40B4-BE49-F238E27FC236}">
                  <a16:creationId xmlns:a16="http://schemas.microsoft.com/office/drawing/2014/main" id="{1B75E45B-1E2D-4669-AF1B-E731C7586144}"/>
                </a:ext>
              </a:extLst>
            </p:cNvPr>
            <p:cNvSpPr/>
            <p:nvPr/>
          </p:nvSpPr>
          <p:spPr>
            <a:xfrm>
              <a:off x="4987235" y="5391549"/>
              <a:ext cx="2879516" cy="649492"/>
            </a:xfrm>
            <a:prstGeom prst="flowChartProcess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4732261-65B9-4B9F-96B7-FD17BD3EE263}"/>
                </a:ext>
              </a:extLst>
            </p:cNvPr>
            <p:cNvSpPr txBox="1"/>
            <p:nvPr/>
          </p:nvSpPr>
          <p:spPr>
            <a:xfrm>
              <a:off x="4932485" y="5370356"/>
              <a:ext cx="2791178" cy="770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b="1" dirty="0">
                  <a:solidFill>
                    <a:srgbClr val="7030A0"/>
                  </a:solidFill>
                </a:rPr>
                <a:t>13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5DF8082-A136-4869-8ECA-462D0DFDFA7F}"/>
              </a:ext>
            </a:extLst>
          </p:cNvPr>
          <p:cNvGrpSpPr/>
          <p:nvPr/>
        </p:nvGrpSpPr>
        <p:grpSpPr>
          <a:xfrm>
            <a:off x="5764705" y="4791600"/>
            <a:ext cx="561945" cy="461665"/>
            <a:chOff x="970067" y="5327094"/>
            <a:chExt cx="2879516" cy="864346"/>
          </a:xfrm>
        </p:grpSpPr>
        <p:sp>
          <p:nvSpPr>
            <p:cNvPr id="173" name="Flowchart: Process 172">
              <a:extLst>
                <a:ext uri="{FF2B5EF4-FFF2-40B4-BE49-F238E27FC236}">
                  <a16:creationId xmlns:a16="http://schemas.microsoft.com/office/drawing/2014/main" id="{88CF81DA-E88F-4046-ABA7-B739CF3CC7B4}"/>
                </a:ext>
              </a:extLst>
            </p:cNvPr>
            <p:cNvSpPr/>
            <p:nvPr/>
          </p:nvSpPr>
          <p:spPr>
            <a:xfrm>
              <a:off x="970067" y="5391549"/>
              <a:ext cx="2879516" cy="649492"/>
            </a:xfrm>
            <a:prstGeom prst="flowChartProcess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66A632F-111E-4705-B0C2-0459845DF073}"/>
                </a:ext>
              </a:extLst>
            </p:cNvPr>
            <p:cNvSpPr txBox="1"/>
            <p:nvPr/>
          </p:nvSpPr>
          <p:spPr>
            <a:xfrm>
              <a:off x="1058408" y="5327094"/>
              <a:ext cx="2791175" cy="864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b="1" dirty="0">
                  <a:solidFill>
                    <a:schemeClr val="accent4"/>
                  </a:solidFill>
                </a:rPr>
                <a:t>10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D403292-6766-4D59-A694-1404F40F578A}"/>
              </a:ext>
            </a:extLst>
          </p:cNvPr>
          <p:cNvGrpSpPr/>
          <p:nvPr/>
        </p:nvGrpSpPr>
        <p:grpSpPr>
          <a:xfrm>
            <a:off x="8933704" y="4846265"/>
            <a:ext cx="579662" cy="461665"/>
            <a:chOff x="4932485" y="5370356"/>
            <a:chExt cx="2934266" cy="770380"/>
          </a:xfrm>
        </p:grpSpPr>
        <p:sp>
          <p:nvSpPr>
            <p:cNvPr id="176" name="Flowchart: Process 175">
              <a:extLst>
                <a:ext uri="{FF2B5EF4-FFF2-40B4-BE49-F238E27FC236}">
                  <a16:creationId xmlns:a16="http://schemas.microsoft.com/office/drawing/2014/main" id="{7D8A85FC-CFF6-4AD9-80BF-F8DE5376A631}"/>
                </a:ext>
              </a:extLst>
            </p:cNvPr>
            <p:cNvSpPr/>
            <p:nvPr/>
          </p:nvSpPr>
          <p:spPr>
            <a:xfrm>
              <a:off x="4987235" y="5391549"/>
              <a:ext cx="2879516" cy="649492"/>
            </a:xfrm>
            <a:prstGeom prst="flowChartProcess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CF5C7D6-E168-48FF-A752-3496E6FA3587}"/>
                </a:ext>
              </a:extLst>
            </p:cNvPr>
            <p:cNvSpPr txBox="1"/>
            <p:nvPr/>
          </p:nvSpPr>
          <p:spPr>
            <a:xfrm>
              <a:off x="4932485" y="5370356"/>
              <a:ext cx="2791178" cy="770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b="1" dirty="0">
                  <a:solidFill>
                    <a:srgbClr val="7030A0"/>
                  </a:solidFill>
                </a:rPr>
                <a:t>14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D3A620D-04F9-4D97-8D00-0F7244C51748}"/>
              </a:ext>
            </a:extLst>
          </p:cNvPr>
          <p:cNvGrpSpPr/>
          <p:nvPr/>
        </p:nvGrpSpPr>
        <p:grpSpPr>
          <a:xfrm>
            <a:off x="10281479" y="1872522"/>
            <a:ext cx="1686100" cy="738665"/>
            <a:chOff x="10281479" y="1872522"/>
            <a:chExt cx="1284028" cy="904301"/>
          </a:xfrm>
        </p:grpSpPr>
        <p:sp>
          <p:nvSpPr>
            <p:cNvPr id="179" name="Flowchart: Process 178">
              <a:extLst>
                <a:ext uri="{FF2B5EF4-FFF2-40B4-BE49-F238E27FC236}">
                  <a16:creationId xmlns:a16="http://schemas.microsoft.com/office/drawing/2014/main" id="{37742E34-867C-40F4-92F0-83C42D8D7D5A}"/>
                </a:ext>
              </a:extLst>
            </p:cNvPr>
            <p:cNvSpPr/>
            <p:nvPr/>
          </p:nvSpPr>
          <p:spPr>
            <a:xfrm>
              <a:off x="10281479" y="1872522"/>
              <a:ext cx="1284028" cy="904301"/>
            </a:xfrm>
            <a:prstGeom prst="flowChartProcess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B59A484-3A13-4AAA-86D0-D030AD0B1A0B}"/>
                </a:ext>
              </a:extLst>
            </p:cNvPr>
            <p:cNvSpPr txBox="1"/>
            <p:nvPr/>
          </p:nvSpPr>
          <p:spPr>
            <a:xfrm>
              <a:off x="10281479" y="1980348"/>
              <a:ext cx="1244635" cy="565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200" dirty="0">
                  <a:solidFill>
                    <a:srgbClr val="0070C0"/>
                  </a:solidFill>
                </a:rPr>
                <a:t>Image change:</a:t>
              </a:r>
            </a:p>
            <a:p>
              <a:pPr algn="ctr"/>
              <a:r>
                <a:rPr lang="fi-FI" sz="1200" dirty="0">
                  <a:solidFill>
                    <a:srgbClr val="0070C0"/>
                  </a:solidFill>
                </a:rPr>
                <a:t>-to almost ready pants</a:t>
              </a:r>
            </a:p>
          </p:txBody>
        </p:sp>
      </p:grpSp>
      <p:sp>
        <p:nvSpPr>
          <p:cNvPr id="182" name="Footer Placeholder 181">
            <a:extLst>
              <a:ext uri="{FF2B5EF4-FFF2-40B4-BE49-F238E27FC236}">
                <a16:creationId xmlns:a16="http://schemas.microsoft.com/office/drawing/2014/main" id="{703B59D2-8894-42AC-BCE4-C39C7E5A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183" name="Slide Number Placeholder 182">
            <a:extLst>
              <a:ext uri="{FF2B5EF4-FFF2-40B4-BE49-F238E27FC236}">
                <a16:creationId xmlns:a16="http://schemas.microsoft.com/office/drawing/2014/main" id="{FB3C847F-4839-402A-AD6D-5690B3F1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5</a:t>
            </a:fld>
            <a:endParaRPr lang="fi-FI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3B564F66-7291-4516-96A6-924280C06B5A}"/>
              </a:ext>
            </a:extLst>
          </p:cNvPr>
          <p:cNvSpPr/>
          <p:nvPr/>
        </p:nvSpPr>
        <p:spPr>
          <a:xfrm>
            <a:off x="10983710" y="1474464"/>
            <a:ext cx="796337" cy="2498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Sew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DEE551D-A4BD-425F-9BF1-A86748B17783}"/>
              </a:ext>
            </a:extLst>
          </p:cNvPr>
          <p:cNvGrpSpPr/>
          <p:nvPr/>
        </p:nvGrpSpPr>
        <p:grpSpPr>
          <a:xfrm>
            <a:off x="820034" y="6021375"/>
            <a:ext cx="971464" cy="262658"/>
            <a:chOff x="3733886" y="577987"/>
            <a:chExt cx="1038782" cy="352042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2106C77-26A6-4621-92FE-21C2E1A1D60D}"/>
                </a:ext>
              </a:extLst>
            </p:cNvPr>
            <p:cNvSpPr/>
            <p:nvPr/>
          </p:nvSpPr>
          <p:spPr>
            <a:xfrm>
              <a:off x="3921149" y="577987"/>
              <a:ext cx="851519" cy="3348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/>
                <a:t>Sew</a:t>
              </a: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233EBE3A-7351-4D23-8EF5-75F9BA9C7567}"/>
                </a:ext>
              </a:extLst>
            </p:cNvPr>
            <p:cNvSpPr/>
            <p:nvPr/>
          </p:nvSpPr>
          <p:spPr>
            <a:xfrm>
              <a:off x="3733886" y="595156"/>
              <a:ext cx="374526" cy="3348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/>
                <a:t>P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74DA5FE7-7700-486B-AE59-5A4C3D52891C}"/>
              </a:ext>
            </a:extLst>
          </p:cNvPr>
          <p:cNvGrpSpPr/>
          <p:nvPr/>
        </p:nvGrpSpPr>
        <p:grpSpPr>
          <a:xfrm>
            <a:off x="6421402" y="2634359"/>
            <a:ext cx="971464" cy="262658"/>
            <a:chOff x="3733886" y="577987"/>
            <a:chExt cx="1038782" cy="352042"/>
          </a:xfrm>
        </p:grpSpPr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5B41B2C1-3184-4755-A805-5D2FAA2A47DA}"/>
                </a:ext>
              </a:extLst>
            </p:cNvPr>
            <p:cNvSpPr/>
            <p:nvPr/>
          </p:nvSpPr>
          <p:spPr>
            <a:xfrm>
              <a:off x="3921149" y="577987"/>
              <a:ext cx="851519" cy="3348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/>
                <a:t>Sew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B93321A7-EF25-4083-963F-3A96AF7BC297}"/>
                </a:ext>
              </a:extLst>
            </p:cNvPr>
            <p:cNvSpPr/>
            <p:nvPr/>
          </p:nvSpPr>
          <p:spPr>
            <a:xfrm>
              <a:off x="3733886" y="595156"/>
              <a:ext cx="374526" cy="3348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/>
                <a:t>P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4EE5420-EF24-4D14-B63C-468CB0A53B61}"/>
              </a:ext>
            </a:extLst>
          </p:cNvPr>
          <p:cNvGrpSpPr/>
          <p:nvPr/>
        </p:nvGrpSpPr>
        <p:grpSpPr>
          <a:xfrm>
            <a:off x="1258185" y="2870927"/>
            <a:ext cx="971464" cy="262658"/>
            <a:chOff x="3733886" y="577987"/>
            <a:chExt cx="1038782" cy="352042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EE55DDA0-60DA-4E55-8CEF-A6826E8566FF}"/>
                </a:ext>
              </a:extLst>
            </p:cNvPr>
            <p:cNvSpPr/>
            <p:nvPr/>
          </p:nvSpPr>
          <p:spPr>
            <a:xfrm>
              <a:off x="3921149" y="577987"/>
              <a:ext cx="851519" cy="3348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/>
                <a:t>Sew</a:t>
              </a: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8A9843C8-3C41-4610-888D-E17D40439036}"/>
                </a:ext>
              </a:extLst>
            </p:cNvPr>
            <p:cNvSpPr/>
            <p:nvPr/>
          </p:nvSpPr>
          <p:spPr>
            <a:xfrm>
              <a:off x="3733886" y="595156"/>
              <a:ext cx="374526" cy="3348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/>
                <a:t>P</a:t>
              </a:r>
            </a:p>
          </p:txBody>
        </p:sp>
      </p:grpSp>
      <p:sp>
        <p:nvSpPr>
          <p:cNvPr id="218" name="Oval 217">
            <a:extLst>
              <a:ext uri="{FF2B5EF4-FFF2-40B4-BE49-F238E27FC236}">
                <a16:creationId xmlns:a16="http://schemas.microsoft.com/office/drawing/2014/main" id="{075C78EE-5E8F-46B7-BF71-E4DA93FAD88D}"/>
              </a:ext>
            </a:extLst>
          </p:cNvPr>
          <p:cNvSpPr/>
          <p:nvPr/>
        </p:nvSpPr>
        <p:spPr>
          <a:xfrm>
            <a:off x="8788926" y="1575954"/>
            <a:ext cx="796337" cy="2498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Sew</a:t>
            </a: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3B39C8BE-8FDC-48E9-8F91-B2CBD2FFCD51}"/>
              </a:ext>
            </a:extLst>
          </p:cNvPr>
          <p:cNvSpPr/>
          <p:nvPr/>
        </p:nvSpPr>
        <p:spPr>
          <a:xfrm>
            <a:off x="4351239" y="1628920"/>
            <a:ext cx="796337" cy="2498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Sew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9F916AE3-3A63-4890-AC5A-883968550624}"/>
              </a:ext>
            </a:extLst>
          </p:cNvPr>
          <p:cNvSpPr/>
          <p:nvPr/>
        </p:nvSpPr>
        <p:spPr>
          <a:xfrm>
            <a:off x="2877684" y="1453148"/>
            <a:ext cx="796337" cy="2498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Sew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A9851E89-3BA9-494A-899C-E0195A952A21}"/>
              </a:ext>
            </a:extLst>
          </p:cNvPr>
          <p:cNvSpPr/>
          <p:nvPr/>
        </p:nvSpPr>
        <p:spPr>
          <a:xfrm>
            <a:off x="8627865" y="6058010"/>
            <a:ext cx="796337" cy="2498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Sew</a:t>
            </a: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BF8CFD47-9DA3-4398-AB34-2EB88CCAC1F1}"/>
              </a:ext>
            </a:extLst>
          </p:cNvPr>
          <p:cNvSpPr/>
          <p:nvPr/>
        </p:nvSpPr>
        <p:spPr>
          <a:xfrm>
            <a:off x="2448676" y="6029526"/>
            <a:ext cx="796337" cy="2498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Sew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B4AD7BDC-234D-42F2-A9AF-6FC5366F4FC7}"/>
              </a:ext>
            </a:extLst>
          </p:cNvPr>
          <p:cNvSpPr/>
          <p:nvPr/>
        </p:nvSpPr>
        <p:spPr>
          <a:xfrm>
            <a:off x="4619552" y="6070105"/>
            <a:ext cx="796337" cy="2498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Sew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9F16EDEB-FDED-446D-A4AC-787A9C2DDF49}"/>
              </a:ext>
            </a:extLst>
          </p:cNvPr>
          <p:cNvSpPr/>
          <p:nvPr/>
        </p:nvSpPr>
        <p:spPr>
          <a:xfrm>
            <a:off x="6547920" y="6075775"/>
            <a:ext cx="796337" cy="2498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Sew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E8AC1D6-650E-4462-88FA-91BFD3CBFBBF}"/>
              </a:ext>
            </a:extLst>
          </p:cNvPr>
          <p:cNvGrpSpPr/>
          <p:nvPr/>
        </p:nvGrpSpPr>
        <p:grpSpPr>
          <a:xfrm>
            <a:off x="4881702" y="5019274"/>
            <a:ext cx="579662" cy="461665"/>
            <a:chOff x="4932485" y="5370356"/>
            <a:chExt cx="2934266" cy="770380"/>
          </a:xfrm>
        </p:grpSpPr>
        <p:sp>
          <p:nvSpPr>
            <p:cNvPr id="146" name="Flowchart: Process 145">
              <a:extLst>
                <a:ext uri="{FF2B5EF4-FFF2-40B4-BE49-F238E27FC236}">
                  <a16:creationId xmlns:a16="http://schemas.microsoft.com/office/drawing/2014/main" id="{4591AFC9-8FA0-4128-BAB9-C0DB67BD5F7E}"/>
                </a:ext>
              </a:extLst>
            </p:cNvPr>
            <p:cNvSpPr/>
            <p:nvPr/>
          </p:nvSpPr>
          <p:spPr>
            <a:xfrm>
              <a:off x="4987235" y="5391549"/>
              <a:ext cx="2879516" cy="649492"/>
            </a:xfrm>
            <a:prstGeom prst="flowChartProcess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0749EA1-2F11-4B1D-ABA2-55DDC9EB5A5E}"/>
                </a:ext>
              </a:extLst>
            </p:cNvPr>
            <p:cNvSpPr txBox="1"/>
            <p:nvPr/>
          </p:nvSpPr>
          <p:spPr>
            <a:xfrm>
              <a:off x="4932485" y="5370356"/>
              <a:ext cx="2791178" cy="770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400" b="1" dirty="0">
                  <a:solidFill>
                    <a:srgbClr val="7030A0"/>
                  </a:solidFill>
                </a:rPr>
                <a:t>12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C492BBA2-CC97-421D-8CBC-A3F73EAC3270}"/>
              </a:ext>
            </a:extLst>
          </p:cNvPr>
          <p:cNvGrpSpPr/>
          <p:nvPr/>
        </p:nvGrpSpPr>
        <p:grpSpPr>
          <a:xfrm>
            <a:off x="10066004" y="5351937"/>
            <a:ext cx="1819489" cy="461665"/>
            <a:chOff x="9929534" y="4384600"/>
            <a:chExt cx="1819489" cy="461665"/>
          </a:xfrm>
        </p:grpSpPr>
        <p:sp>
          <p:nvSpPr>
            <p:cNvPr id="228" name="Flowchart: Process 227">
              <a:extLst>
                <a:ext uri="{FF2B5EF4-FFF2-40B4-BE49-F238E27FC236}">
                  <a16:creationId xmlns:a16="http://schemas.microsoft.com/office/drawing/2014/main" id="{C163382E-7307-4999-A2F8-0040E6B07CE2}"/>
                </a:ext>
              </a:extLst>
            </p:cNvPr>
            <p:cNvSpPr/>
            <p:nvPr/>
          </p:nvSpPr>
          <p:spPr>
            <a:xfrm>
              <a:off x="9965952" y="4384600"/>
              <a:ext cx="1783071" cy="461665"/>
            </a:xfrm>
            <a:prstGeom prst="flowChartProcess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946CE7BA-B5E2-483C-8822-91979DB299BD}"/>
                </a:ext>
              </a:extLst>
            </p:cNvPr>
            <p:cNvSpPr txBox="1"/>
            <p:nvPr/>
          </p:nvSpPr>
          <p:spPr>
            <a:xfrm>
              <a:off x="9929534" y="4427332"/>
              <a:ext cx="1728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200" dirty="0">
                  <a:solidFill>
                    <a:srgbClr val="0070C0"/>
                  </a:solidFill>
                </a:rPr>
                <a:t>Main pattern pieces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856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A6A8553-295E-43CB-94E1-DA9D7F7152CF}"/>
              </a:ext>
            </a:extLst>
          </p:cNvPr>
          <p:cNvGrpSpPr/>
          <p:nvPr/>
        </p:nvGrpSpPr>
        <p:grpSpPr>
          <a:xfrm>
            <a:off x="5015839" y="649759"/>
            <a:ext cx="2618193" cy="941939"/>
            <a:chOff x="6175396" y="3078373"/>
            <a:chExt cx="1380429" cy="1617914"/>
          </a:xfrm>
        </p:grpSpPr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99280DF3-C8FF-41C8-8657-20964FEDAF61}"/>
                </a:ext>
              </a:extLst>
            </p:cNvPr>
            <p:cNvSpPr/>
            <p:nvPr/>
          </p:nvSpPr>
          <p:spPr>
            <a:xfrm>
              <a:off x="6175396" y="3078373"/>
              <a:ext cx="1380429" cy="1617914"/>
            </a:xfrm>
            <a:prstGeom prst="flowChartProcess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89E0ED-0A46-47A3-8408-77CF330037AF}"/>
                </a:ext>
              </a:extLst>
            </p:cNvPr>
            <p:cNvSpPr txBox="1"/>
            <p:nvPr/>
          </p:nvSpPr>
          <p:spPr>
            <a:xfrm>
              <a:off x="6209708" y="3145139"/>
              <a:ext cx="1333587" cy="1268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b="1" dirty="0"/>
                <a:t>Flap tightening  in hem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???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???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79D940-D24D-4452-8B97-244097679417}"/>
              </a:ext>
            </a:extLst>
          </p:cNvPr>
          <p:cNvGrpSpPr/>
          <p:nvPr/>
        </p:nvGrpSpPr>
        <p:grpSpPr>
          <a:xfrm>
            <a:off x="7963619" y="640594"/>
            <a:ext cx="3275498" cy="2547725"/>
            <a:chOff x="514591" y="4279823"/>
            <a:chExt cx="3275498" cy="1250965"/>
          </a:xfrm>
        </p:grpSpPr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71283FAF-C8A2-4398-9D56-F6D03FAABE29}"/>
                </a:ext>
              </a:extLst>
            </p:cNvPr>
            <p:cNvSpPr/>
            <p:nvPr/>
          </p:nvSpPr>
          <p:spPr>
            <a:xfrm>
              <a:off x="514591" y="4279823"/>
              <a:ext cx="3275498" cy="1250965"/>
            </a:xfrm>
            <a:prstGeom prst="flowChartProcess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3EE4E5-DB5E-4C2A-A702-59DD53BEA951}"/>
                </a:ext>
              </a:extLst>
            </p:cNvPr>
            <p:cNvSpPr txBox="1"/>
            <p:nvPr/>
          </p:nvSpPr>
          <p:spPr>
            <a:xfrm>
              <a:off x="514591" y="4295779"/>
              <a:ext cx="3275498" cy="906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b="1" dirty="0"/>
                <a:t>Other possible design options </a:t>
              </a:r>
            </a:p>
            <a:p>
              <a:pPr algn="ctr"/>
              <a:r>
                <a:rPr lang="fi-FI" b="1" dirty="0"/>
                <a:t>for different products in the Shell pant group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Lining</a:t>
              </a:r>
            </a:p>
            <a:p>
              <a:pPr marL="228600" indent="-228600">
                <a:buFontTx/>
                <a:buAutoNum type="arabicPeriod"/>
              </a:pPr>
              <a:r>
                <a:rPr lang="fi-FI" sz="1200" dirty="0"/>
                <a:t>Cut off zippers for shorts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Cut off zippers for calf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Suspenders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Ventilation openings in the seams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FA9B94-B4A6-4C70-BA15-6A4ED4818548}"/>
              </a:ext>
            </a:extLst>
          </p:cNvPr>
          <p:cNvGrpSpPr/>
          <p:nvPr/>
        </p:nvGrpSpPr>
        <p:grpSpPr>
          <a:xfrm>
            <a:off x="497305" y="596483"/>
            <a:ext cx="1919984" cy="2616318"/>
            <a:chOff x="4347241" y="488273"/>
            <a:chExt cx="1919984" cy="2325948"/>
          </a:xfrm>
        </p:grpSpPr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248113DB-A1CC-4069-A78B-D3DFA0FC30A1}"/>
                </a:ext>
              </a:extLst>
            </p:cNvPr>
            <p:cNvSpPr/>
            <p:nvPr/>
          </p:nvSpPr>
          <p:spPr>
            <a:xfrm>
              <a:off x="4347241" y="488273"/>
              <a:ext cx="1919984" cy="2325948"/>
            </a:xfrm>
            <a:prstGeom prst="flowChartProcess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7A02E35-B196-4893-99AB-0CEE8F4CAB6E}"/>
                </a:ext>
              </a:extLst>
            </p:cNvPr>
            <p:cNvSpPr txBox="1"/>
            <p:nvPr/>
          </p:nvSpPr>
          <p:spPr>
            <a:xfrm>
              <a:off x="4394596" y="547566"/>
              <a:ext cx="1872629" cy="1970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i-FI" b="1" dirty="0"/>
                <a:t>Design seams</a:t>
              </a:r>
            </a:p>
            <a:p>
              <a:r>
                <a:rPr lang="fi-FI" sz="1200" dirty="0"/>
                <a:t>3. Hem</a:t>
              </a:r>
            </a:p>
            <a:p>
              <a:pPr marL="685800" lvl="1" indent="-228600">
                <a:buFont typeface="Arial" panose="020B0604020202020204" pitchFamily="34" charset="0"/>
                <a:buChar char="•"/>
              </a:pPr>
              <a:r>
                <a:rPr lang="fi-FI" sz="1200" dirty="0"/>
                <a:t>Full </a:t>
              </a:r>
            </a:p>
            <a:p>
              <a:pPr marL="1143000" lvl="2" indent="-228600">
                <a:buFont typeface="Arial" panose="020B0604020202020204" pitchFamily="34" charset="0"/>
                <a:buChar char="•"/>
              </a:pPr>
              <a:r>
                <a:rPr lang="fi-FI" sz="1200" dirty="0"/>
                <a:t>Design 1</a:t>
              </a:r>
            </a:p>
            <a:p>
              <a:pPr marL="1143000" lvl="2" indent="-228600">
                <a:buFont typeface="Arial" panose="020B0604020202020204" pitchFamily="34" charset="0"/>
                <a:buChar char="•"/>
              </a:pPr>
              <a:r>
                <a:rPr lang="fi-FI" sz="1200" dirty="0"/>
                <a:t>Design 2</a:t>
              </a:r>
            </a:p>
            <a:p>
              <a:pPr marL="685800" lvl="1" indent="-228600">
                <a:buFont typeface="Arial" panose="020B0604020202020204" pitchFamily="34" charset="0"/>
                <a:buChar char="•"/>
              </a:pPr>
              <a:r>
                <a:rPr lang="fi-FI" sz="1200" dirty="0"/>
                <a:t>Partly</a:t>
              </a:r>
            </a:p>
            <a:p>
              <a:pPr marL="1143000" lvl="2" indent="-228600">
                <a:buFont typeface="Arial" panose="020B0604020202020204" pitchFamily="34" charset="0"/>
                <a:buChar char="•"/>
              </a:pPr>
              <a:r>
                <a:rPr lang="fi-FI" sz="1200" dirty="0"/>
                <a:t>Design 1</a:t>
              </a:r>
            </a:p>
            <a:p>
              <a:pPr marL="1143000" lvl="2" indent="-228600">
                <a:buFont typeface="Arial" panose="020B0604020202020204" pitchFamily="34" charset="0"/>
                <a:buChar char="•"/>
              </a:pPr>
              <a:r>
                <a:rPr lang="fi-FI" sz="1200" dirty="0"/>
                <a:t>Design 2</a:t>
              </a:r>
            </a:p>
            <a:p>
              <a:pPr marL="685800" lvl="1" indent="-228600">
                <a:buFont typeface="Arial" panose="020B0604020202020204" pitchFamily="34" charset="0"/>
                <a:buChar char="•"/>
              </a:pPr>
              <a:r>
                <a:rPr lang="fi-FI" sz="1200" dirty="0"/>
                <a:t>Including knee</a:t>
              </a:r>
            </a:p>
            <a:p>
              <a:pPr marL="1143000" lvl="2" indent="-228600">
                <a:buFont typeface="Arial" panose="020B0604020202020204" pitchFamily="34" charset="0"/>
                <a:buChar char="•"/>
              </a:pPr>
              <a:r>
                <a:rPr lang="fi-FI" sz="1200" dirty="0"/>
                <a:t>Design 1</a:t>
              </a:r>
            </a:p>
            <a:p>
              <a:pPr marL="1143000" lvl="2" indent="-228600">
                <a:buFont typeface="Arial" panose="020B0604020202020204" pitchFamily="34" charset="0"/>
                <a:buChar char="•"/>
              </a:pPr>
              <a:r>
                <a:rPr lang="fi-FI" sz="1200" dirty="0"/>
                <a:t>Design 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F27E50-1D90-4BC5-8542-0AA777EFBE16}"/>
              </a:ext>
            </a:extLst>
          </p:cNvPr>
          <p:cNvGrpSpPr/>
          <p:nvPr/>
        </p:nvGrpSpPr>
        <p:grpSpPr>
          <a:xfrm>
            <a:off x="2746876" y="596482"/>
            <a:ext cx="1990196" cy="2708780"/>
            <a:chOff x="4677099" y="514959"/>
            <a:chExt cx="1990196" cy="2325948"/>
          </a:xfrm>
        </p:grpSpPr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55F87914-3712-4D7C-B76D-63B2AE7D3932}"/>
                </a:ext>
              </a:extLst>
            </p:cNvPr>
            <p:cNvSpPr/>
            <p:nvPr/>
          </p:nvSpPr>
          <p:spPr>
            <a:xfrm>
              <a:off x="4677099" y="514959"/>
              <a:ext cx="1812478" cy="2325948"/>
            </a:xfrm>
            <a:prstGeom prst="flowChartProcess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DA48DB-A592-4F8D-9D3D-412360F7A306}"/>
                </a:ext>
              </a:extLst>
            </p:cNvPr>
            <p:cNvSpPr txBox="1"/>
            <p:nvPr/>
          </p:nvSpPr>
          <p:spPr>
            <a:xfrm>
              <a:off x="4699957" y="550364"/>
              <a:ext cx="1967338" cy="2055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b="1" dirty="0"/>
                <a:t>Reinforcements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Butt</a:t>
              </a:r>
            </a:p>
            <a:p>
              <a:pPr marL="685800" lvl="1" indent="-228600">
                <a:buFont typeface="Arial" panose="020B0604020202020204" pitchFamily="34" charset="0"/>
                <a:buChar char="•"/>
              </a:pPr>
              <a:r>
                <a:rPr lang="fi-FI" sz="1200" dirty="0"/>
                <a:t>Design 1</a:t>
              </a:r>
            </a:p>
            <a:p>
              <a:pPr marL="685800" lvl="1" indent="-228600">
                <a:buFont typeface="Arial" panose="020B0604020202020204" pitchFamily="34" charset="0"/>
                <a:buChar char="•"/>
              </a:pPr>
              <a:r>
                <a:rPr lang="fi-FI" sz="1200" dirty="0"/>
                <a:t>Design 2</a:t>
              </a:r>
            </a:p>
            <a:p>
              <a:pPr marL="228600" indent="-228600">
                <a:buAutoNum type="arabicPeriod"/>
              </a:pPr>
              <a:r>
                <a:rPr lang="fi-FI" sz="1200" dirty="0"/>
                <a:t>Knee</a:t>
              </a:r>
            </a:p>
            <a:p>
              <a:pPr marL="171450" indent="-171450">
                <a:buFontTx/>
                <a:buChar char="-"/>
              </a:pPr>
              <a:r>
                <a:rPr lang="fi-FI" sz="1200" dirty="0"/>
                <a:t>Knee darts</a:t>
              </a:r>
            </a:p>
            <a:p>
              <a:pPr marL="171450" indent="-171450">
                <a:buFontTx/>
                <a:buChar char="-"/>
              </a:pPr>
              <a:r>
                <a:rPr lang="fi-FI" sz="1200" dirty="0"/>
                <a:t>Back knee-seam</a:t>
              </a:r>
            </a:p>
            <a:p>
              <a:pPr marL="685800" lvl="1" indent="-228600">
                <a:buFont typeface="Arial" panose="020B0604020202020204" pitchFamily="34" charset="0"/>
                <a:buChar char="•"/>
              </a:pPr>
              <a:r>
                <a:rPr lang="fi-FI" sz="1200" dirty="0"/>
                <a:t>Design 1</a:t>
              </a:r>
            </a:p>
            <a:p>
              <a:pPr marL="685800" lvl="1" indent="-228600">
                <a:buFont typeface="Arial" panose="020B0604020202020204" pitchFamily="34" charset="0"/>
                <a:buChar char="•"/>
              </a:pPr>
              <a:r>
                <a:rPr lang="fi-FI" sz="1200" dirty="0"/>
                <a:t>Design 2</a:t>
              </a:r>
            </a:p>
          </p:txBody>
        </p:sp>
      </p:grp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31323957-E67F-49AB-9529-4D3DCD20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Confidential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C6B45CFF-ACFA-49CF-AAD4-FFE0E173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7ACE-A3D6-4E2F-B02D-488F4601AE89}" type="slidenum">
              <a:rPr lang="fi-FI" smtClean="0"/>
              <a:t>6</a:t>
            </a:fld>
            <a:endParaRPr lang="fi-FI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6792CA-0BA7-45AF-912B-CDB6714D3021}"/>
              </a:ext>
            </a:extLst>
          </p:cNvPr>
          <p:cNvGrpSpPr/>
          <p:nvPr/>
        </p:nvGrpSpPr>
        <p:grpSpPr>
          <a:xfrm>
            <a:off x="6638803" y="1280959"/>
            <a:ext cx="971464" cy="262658"/>
            <a:chOff x="3733886" y="577987"/>
            <a:chExt cx="1038782" cy="35204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1B0BB7-6B29-4B6A-996D-08C3A7AF08DA}"/>
                </a:ext>
              </a:extLst>
            </p:cNvPr>
            <p:cNvSpPr/>
            <p:nvPr/>
          </p:nvSpPr>
          <p:spPr>
            <a:xfrm>
              <a:off x="3921149" y="577987"/>
              <a:ext cx="851519" cy="3348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/>
                <a:t>Sew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7D5B2C4-35BC-4D26-AEA1-6E7B7D6F9909}"/>
                </a:ext>
              </a:extLst>
            </p:cNvPr>
            <p:cNvSpPr/>
            <p:nvPr/>
          </p:nvSpPr>
          <p:spPr>
            <a:xfrm>
              <a:off x="3733886" y="595156"/>
              <a:ext cx="374526" cy="3348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/>
                <a:t>P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51050B-8463-44CA-AD73-FEC90C5793E1}"/>
              </a:ext>
            </a:extLst>
          </p:cNvPr>
          <p:cNvGrpSpPr/>
          <p:nvPr/>
        </p:nvGrpSpPr>
        <p:grpSpPr>
          <a:xfrm>
            <a:off x="3544830" y="2941120"/>
            <a:ext cx="971464" cy="262658"/>
            <a:chOff x="3733886" y="577987"/>
            <a:chExt cx="1038782" cy="35204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1F32C7F-A9FD-4EC1-9160-F19D2FCE4BC5}"/>
                </a:ext>
              </a:extLst>
            </p:cNvPr>
            <p:cNvSpPr/>
            <p:nvPr/>
          </p:nvSpPr>
          <p:spPr>
            <a:xfrm>
              <a:off x="3921149" y="577987"/>
              <a:ext cx="851519" cy="3348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/>
                <a:t>Sew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F0A76C6-DE7F-4275-9D16-243571A3FA9F}"/>
                </a:ext>
              </a:extLst>
            </p:cNvPr>
            <p:cNvSpPr/>
            <p:nvPr/>
          </p:nvSpPr>
          <p:spPr>
            <a:xfrm>
              <a:off x="3733886" y="595156"/>
              <a:ext cx="374526" cy="3348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/>
                <a:t>P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CA166B-09BD-4BE1-AC6F-670B54F898C3}"/>
              </a:ext>
            </a:extLst>
          </p:cNvPr>
          <p:cNvGrpSpPr/>
          <p:nvPr/>
        </p:nvGrpSpPr>
        <p:grpSpPr>
          <a:xfrm>
            <a:off x="10164112" y="2877866"/>
            <a:ext cx="971464" cy="262658"/>
            <a:chOff x="3733886" y="577987"/>
            <a:chExt cx="1038782" cy="35204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A4D38E9-1AB5-492C-924D-110945F95471}"/>
                </a:ext>
              </a:extLst>
            </p:cNvPr>
            <p:cNvSpPr/>
            <p:nvPr/>
          </p:nvSpPr>
          <p:spPr>
            <a:xfrm>
              <a:off x="3921149" y="577987"/>
              <a:ext cx="851519" cy="3348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/>
                <a:t>Sew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96081D9-0BA5-4E18-91AE-23F20D4A0157}"/>
                </a:ext>
              </a:extLst>
            </p:cNvPr>
            <p:cNvSpPr/>
            <p:nvPr/>
          </p:nvSpPr>
          <p:spPr>
            <a:xfrm>
              <a:off x="3733886" y="595156"/>
              <a:ext cx="374526" cy="3348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/>
                <a:t>P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B71CF0-844E-4816-B53D-5DFA6CCDB2E5}"/>
              </a:ext>
            </a:extLst>
          </p:cNvPr>
          <p:cNvGrpSpPr/>
          <p:nvPr/>
        </p:nvGrpSpPr>
        <p:grpSpPr>
          <a:xfrm>
            <a:off x="1367029" y="2917150"/>
            <a:ext cx="971464" cy="262658"/>
            <a:chOff x="3733886" y="577987"/>
            <a:chExt cx="1038782" cy="35204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3644938-5A16-4874-AEDB-0CBD43546035}"/>
                </a:ext>
              </a:extLst>
            </p:cNvPr>
            <p:cNvSpPr/>
            <p:nvPr/>
          </p:nvSpPr>
          <p:spPr>
            <a:xfrm>
              <a:off x="3921149" y="577987"/>
              <a:ext cx="851519" cy="3348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/>
                <a:t>Sew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B759FF2-C667-466D-9B37-E322BEEF1D6F}"/>
                </a:ext>
              </a:extLst>
            </p:cNvPr>
            <p:cNvSpPr/>
            <p:nvPr/>
          </p:nvSpPr>
          <p:spPr>
            <a:xfrm>
              <a:off x="3733886" y="595156"/>
              <a:ext cx="374526" cy="3348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/>
                <a:t>P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1F8D824-3B0E-4C90-B420-267DAC5B0C0C}"/>
              </a:ext>
            </a:extLst>
          </p:cNvPr>
          <p:cNvGrpSpPr/>
          <p:nvPr/>
        </p:nvGrpSpPr>
        <p:grpSpPr>
          <a:xfrm>
            <a:off x="5651886" y="3834733"/>
            <a:ext cx="1953641" cy="1491869"/>
            <a:chOff x="204186" y="423921"/>
            <a:chExt cx="2879516" cy="894088"/>
          </a:xfrm>
        </p:grpSpPr>
        <p:sp>
          <p:nvSpPr>
            <p:cNvPr id="44" name="Flowchart: Process 43">
              <a:extLst>
                <a:ext uri="{FF2B5EF4-FFF2-40B4-BE49-F238E27FC236}">
                  <a16:creationId xmlns:a16="http://schemas.microsoft.com/office/drawing/2014/main" id="{B910A945-C2B2-4517-9798-EB541C4C13C0}"/>
                </a:ext>
              </a:extLst>
            </p:cNvPr>
            <p:cNvSpPr/>
            <p:nvPr/>
          </p:nvSpPr>
          <p:spPr>
            <a:xfrm>
              <a:off x="204186" y="423921"/>
              <a:ext cx="2879516" cy="894088"/>
            </a:xfrm>
            <a:prstGeom prst="flowChartProcess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6E3E26-3A4F-4C52-86C8-4195FB2326D2}"/>
                </a:ext>
              </a:extLst>
            </p:cNvPr>
            <p:cNvSpPr txBox="1"/>
            <p:nvPr/>
          </p:nvSpPr>
          <p:spPr>
            <a:xfrm>
              <a:off x="204186" y="476199"/>
              <a:ext cx="2791173" cy="653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fi-FI" sz="1400" dirty="0">
                  <a:solidFill>
                    <a:srgbClr val="0070C0"/>
                  </a:solidFill>
                </a:rPr>
                <a:t>Sewin instructions</a:t>
              </a:r>
            </a:p>
            <a:p>
              <a:pPr marL="742950" lvl="1" indent="-285750">
                <a:buFontTx/>
                <a:buChar char="-"/>
              </a:pPr>
              <a:r>
                <a:rPr lang="fi-FI" sz="1400" dirty="0">
                  <a:solidFill>
                    <a:srgbClr val="0070C0"/>
                  </a:solidFill>
                </a:rPr>
                <a:t>Text</a:t>
              </a:r>
            </a:p>
            <a:p>
              <a:pPr marL="742950" lvl="1" indent="-285750">
                <a:buFontTx/>
                <a:buChar char="-"/>
              </a:pPr>
              <a:r>
                <a:rPr lang="fi-FI" sz="1400" dirty="0">
                  <a:solidFill>
                    <a:srgbClr val="0070C0"/>
                  </a:solidFill>
                </a:rPr>
                <a:t>Images</a:t>
              </a:r>
            </a:p>
            <a:p>
              <a:pPr marL="742950" lvl="1" indent="-285750">
                <a:buFontTx/>
                <a:buChar char="-"/>
              </a:pPr>
              <a:r>
                <a:rPr lang="fi-FI" sz="1400" dirty="0">
                  <a:solidFill>
                    <a:srgbClr val="0070C0"/>
                  </a:solidFill>
                </a:rPr>
                <a:t>Link to video</a:t>
              </a:r>
            </a:p>
            <a:p>
              <a:pPr marL="285750" indent="-285750">
                <a:buFontTx/>
                <a:buChar char="-"/>
              </a:pPr>
              <a:r>
                <a:rPr lang="fi-FI" sz="1400" dirty="0">
                  <a:solidFill>
                    <a:srgbClr val="0070C0"/>
                  </a:solidFill>
                </a:rPr>
                <a:t>Patterns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C7367D-ED33-453A-AFB4-8F2E91A1375A}"/>
              </a:ext>
            </a:extLst>
          </p:cNvPr>
          <p:cNvGrpSpPr/>
          <p:nvPr/>
        </p:nvGrpSpPr>
        <p:grpSpPr>
          <a:xfrm>
            <a:off x="7881844" y="3835907"/>
            <a:ext cx="3471956" cy="2240340"/>
            <a:chOff x="204186" y="423921"/>
            <a:chExt cx="2879516" cy="894088"/>
          </a:xfrm>
        </p:grpSpPr>
        <p:sp>
          <p:nvSpPr>
            <p:cNvPr id="47" name="Flowchart: Process 46">
              <a:extLst>
                <a:ext uri="{FF2B5EF4-FFF2-40B4-BE49-F238E27FC236}">
                  <a16:creationId xmlns:a16="http://schemas.microsoft.com/office/drawing/2014/main" id="{01668479-02B9-41B5-8908-13459298DFD5}"/>
                </a:ext>
              </a:extLst>
            </p:cNvPr>
            <p:cNvSpPr/>
            <p:nvPr/>
          </p:nvSpPr>
          <p:spPr>
            <a:xfrm>
              <a:off x="204186" y="423921"/>
              <a:ext cx="2879516" cy="894088"/>
            </a:xfrm>
            <a:prstGeom prst="flowChartProcess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04B846-9618-4932-A921-192F4F04C5FA}"/>
                </a:ext>
              </a:extLst>
            </p:cNvPr>
            <p:cNvSpPr txBox="1"/>
            <p:nvPr/>
          </p:nvSpPr>
          <p:spPr>
            <a:xfrm>
              <a:off x="292529" y="472153"/>
              <a:ext cx="2791173" cy="700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200" dirty="0">
                  <a:solidFill>
                    <a:srgbClr val="0070C0"/>
                  </a:solidFill>
                </a:rPr>
                <a:t>Option button for me to decide if partly available!</a:t>
              </a:r>
            </a:p>
            <a:p>
              <a:endParaRPr lang="fi-FI" sz="1200" dirty="0">
                <a:solidFill>
                  <a:srgbClr val="0070C0"/>
                </a:solidFill>
              </a:endParaRPr>
            </a:p>
            <a:p>
              <a:r>
                <a:rPr lang="fi-FI" sz="1200" dirty="0">
                  <a:solidFill>
                    <a:srgbClr val="0070C0"/>
                  </a:solidFill>
                </a:rPr>
                <a:t>Pattern + Sewing instructions:</a:t>
              </a:r>
            </a:p>
            <a:p>
              <a:pPr marL="285750" indent="-285750">
                <a:buFontTx/>
                <a:buChar char="-"/>
              </a:pPr>
              <a:r>
                <a:rPr lang="fi-FI" sz="1200" dirty="0">
                  <a:solidFill>
                    <a:srgbClr val="0070C0"/>
                  </a:solidFill>
                </a:rPr>
                <a:t>It is part of the whole customer design</a:t>
              </a:r>
            </a:p>
            <a:p>
              <a:pPr marL="285750" indent="-285750">
                <a:buFontTx/>
                <a:buChar char="-"/>
              </a:pPr>
              <a:r>
                <a:rPr lang="fi-FI" sz="1200" dirty="0">
                  <a:solidFill>
                    <a:srgbClr val="0070C0"/>
                  </a:solidFill>
                </a:rPr>
                <a:t>To be ordered singely</a:t>
              </a:r>
            </a:p>
            <a:p>
              <a:endParaRPr lang="fi-FI" sz="1200" dirty="0">
                <a:solidFill>
                  <a:srgbClr val="0070C0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i-FI" sz="1200" dirty="0">
                  <a:solidFill>
                    <a:srgbClr val="0070C0"/>
                  </a:solidFill>
                </a:rPr>
                <a:t>The pockets can be sold also seperate, so customer can change his design even after purchase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75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20061</TotalTime>
  <Words>753</Words>
  <Application>Microsoft Office PowerPoint</Application>
  <PresentationFormat>Widescreen</PresentationFormat>
  <Paragraphs>316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Visualization tool Back end &amp; Admin organization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tool</dc:title>
  <dc:creator>Birgit Marbach</dc:creator>
  <cp:lastModifiedBy>Birgit Marbach</cp:lastModifiedBy>
  <cp:revision>139</cp:revision>
  <dcterms:created xsi:type="dcterms:W3CDTF">2019-04-08T13:05:39Z</dcterms:created>
  <dcterms:modified xsi:type="dcterms:W3CDTF">2019-05-07T12:24:41Z</dcterms:modified>
</cp:coreProperties>
</file>