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1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7D438A-2D2F-462E-8F16-7038D2B04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30ACC-0C9E-4B2E-B12A-894DE97406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i-FI"/>
              <a:t>9.April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1065-9C32-4A16-AA80-E607FFF71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D312A-16FA-4F9F-83ED-7657036ECA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A27A-DA74-4A65-A210-E88C6EAD14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12798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i-FI"/>
              <a:t>9.April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1D0B-3A8D-4977-8D6F-C0ED3683BD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48266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E11-DF52-4E9B-806D-7AF6A84D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669A6-1C06-4A3A-8E6D-78297B1B4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7CC3-25E7-4BBD-BF38-0581580E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8CB3-E277-400B-8495-EB3FF0A29DF1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A8A4-D704-4A27-8FF4-1BC70D52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9E67-99C9-4256-887F-10E72B42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466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A091-6C40-4F3A-B46C-BD6E0512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22E3-3502-4105-8DDA-1A91749B9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EE6C-E34B-4381-B923-05543528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6B5-CC90-430E-8530-8254E6074777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4C9A-975C-4156-91B1-891A2045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FBDD-3EB3-4259-B2A3-A44F88B2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08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B27C3-8602-4205-987E-8C94EFCA5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6A55F-0A6F-43C8-9168-C74D8364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7908-9A5A-4D46-9E35-2C3EF8FD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8AFC-5717-4C59-9F98-87DAA75269BB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198A-2E6D-4C53-8B25-D2698CA8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511E-69B8-4E7A-AB2C-CDA1D2E1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690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A96-4CBB-4528-A88E-CB612FD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D6FA-15C3-410B-9569-26B4D73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A1C0-8653-4671-AC2C-94B3A4A7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E929-F87C-4E6E-8162-1E6898012107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2394-938A-47A3-ABF6-DEBD79C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89B8-52DE-4780-BE0A-48A5609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379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4A5F-56BF-4446-BBFB-FAC5536B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2F3E-0D6F-4038-AFCF-8D9BA8B3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CE86-AE2A-4B1A-9405-617811EF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2CE0-5C54-4EA3-B263-8F290283CD3D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2EA2-E206-488B-89B7-BAEE4DF9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7E6B-F338-4815-8928-73F51527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99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C1BD-BB33-4F75-B637-1AA2AC5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64DF-0F7B-4301-B190-0B0A1D2BE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66D52-5FE0-41E1-8418-5D5F194B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65967-8A5A-4444-A5FE-D3A8D24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892A-1BCA-4922-8407-F9816EFA0952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55FBF-51CC-4246-881F-FD96B6B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E3A82-2A3D-48B1-AA50-EF81F48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8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0C4F-3A21-4325-968E-DEB1C78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B1F4-3135-4EE1-BAB7-3DDD5EAE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FFBE-F3BC-4FD6-8BF8-7B6C6EBC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6C5A-5523-4E1E-902C-59786565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AFD35-7F8A-4594-82B0-DA37E885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8C42C-CE6C-44DA-8688-92A5983A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9B09-7F13-48DF-A2D5-1ED1947F1A08}" type="datetime1">
              <a:rPr lang="fi-FI" smtClean="0"/>
              <a:t>25.4.2019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61288-52DE-49BF-B2AC-BB7D332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EA448-0F8B-48D4-9FCC-C3BF36E1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235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F4A7-BEA5-4E40-8B17-08CA8AF2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EEBC7-FA6B-4548-B3FC-74999CCC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4791-334E-4286-B11C-742C6F52F4B8}" type="datetime1">
              <a:rPr lang="fi-FI" smtClean="0"/>
              <a:t>25.4.2019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AD809-7226-47EA-8FEA-692D4DE5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8BAC9-0BA8-4A49-9844-272C5E75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030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A151A-C01F-4F5A-9F6F-E0F43CDF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FABE-FEFA-4DEE-AFD7-7F458A1B9CAC}" type="datetime1">
              <a:rPr lang="fi-FI" smtClean="0"/>
              <a:t>25.4.2019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1A8D6-E9D9-4D4E-A574-69B76824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70D6-536F-4CD6-9E11-5FF575CE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17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8B40-F25D-4B3D-89E6-878EF122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4BBF-A0DB-4FA3-83AF-4C88188E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5131-99C1-41A6-9AA0-7F1D5571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7D64-8096-4014-965C-52309054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6658-97F0-4733-A36F-DB04978BC889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892E-A975-4262-9F10-FEF55895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88DFA-29A2-41A8-849F-460DBB6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10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0069-0B25-4DF5-9DE5-4FD18B0A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C7936-C30E-4F15-9FE3-E42E193D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E7C4-44A1-46F7-86B4-8100B69F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0F9C-0130-48F1-BE75-8343CA69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5E7E-5653-470F-AF23-1EC506ED3837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D8BDC-EED7-4E39-8915-52AAAD8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962A-53CC-4944-BE61-962D61FD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03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872E3-6993-42BE-9097-12CE5380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A8CF-1CB7-46F6-A199-6EC797D8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8B28-70C7-4866-ABCB-56E6DF946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2883-BF32-49A3-96F1-9EE0E1BFC4B5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3C88-1CF2-44C7-AF4D-07606C44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3A62-5259-40D7-BEF6-E21B6590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88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4C88-9FCD-4E12-82E9-E0C1781F0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207" y="2071686"/>
            <a:ext cx="9144000" cy="1666875"/>
          </a:xfrm>
        </p:spPr>
        <p:txBody>
          <a:bodyPr>
            <a:normAutofit fontScale="90000"/>
          </a:bodyPr>
          <a:lstStyle/>
          <a:p>
            <a:r>
              <a:rPr lang="fi-FI" b="1" dirty="0"/>
              <a:t>Visualization tool</a:t>
            </a:r>
            <a:br>
              <a:rPr lang="fi-FI" b="1" dirty="0"/>
            </a:br>
            <a:r>
              <a:rPr lang="fi-FI" b="1" dirty="0"/>
              <a:t>Merino clothing products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4644EF-DDEF-4AEA-8FE2-1F467475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021C70-3E23-4F03-B2AD-22A40F48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1</a:t>
            </a:fld>
            <a:endParaRPr lang="fi-FI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58B97FC-17DC-47DF-99B0-987148E7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725" y="300759"/>
            <a:ext cx="3076575" cy="16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6096000" y="700087"/>
            <a:ext cx="0" cy="54578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2</a:t>
            </a:fld>
            <a:endParaRPr lang="fi-F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BEE131-FE56-480B-816B-F595CFB74964}"/>
              </a:ext>
            </a:extLst>
          </p:cNvPr>
          <p:cNvSpPr txBox="1"/>
          <p:nvPr/>
        </p:nvSpPr>
        <p:spPr>
          <a:xfrm>
            <a:off x="1561923" y="538601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Leggings 1_0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B1C1F8-BCCE-4F53-8EA1-F1D795834CD4}"/>
              </a:ext>
            </a:extLst>
          </p:cNvPr>
          <p:cNvSpPr txBox="1"/>
          <p:nvPr/>
        </p:nvSpPr>
        <p:spPr>
          <a:xfrm>
            <a:off x="789437" y="4180434"/>
            <a:ext cx="4992469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  <a:endParaRPr lang="fi-FI" sz="1400" b="1" dirty="0"/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  <a:p>
            <a:endParaRPr lang="fi-FI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001B9-2205-465B-96C1-4CE7D50890E8}"/>
              </a:ext>
            </a:extLst>
          </p:cNvPr>
          <p:cNvSpPr txBox="1"/>
          <p:nvPr/>
        </p:nvSpPr>
        <p:spPr>
          <a:xfrm>
            <a:off x="7919175" y="538601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Leggings 2_0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8FC403-21EC-47B8-8850-B5864983A779}"/>
              </a:ext>
            </a:extLst>
          </p:cNvPr>
          <p:cNvSpPr txBox="1"/>
          <p:nvPr/>
        </p:nvSpPr>
        <p:spPr>
          <a:xfrm>
            <a:off x="6577110" y="4180434"/>
            <a:ext cx="4992469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  <a:endParaRPr lang="fi-FI" sz="1400" b="1" dirty="0"/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32F407C-683D-4CD7-94FA-0CCD46DD7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5285" y="1294963"/>
            <a:ext cx="1272591" cy="426807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270CDB9-8DEA-4107-B330-37E425FE2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651" y="1352550"/>
            <a:ext cx="1238250" cy="415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BA4CAD-4FA5-4C3E-8A98-7C3F8D49472E}"/>
              </a:ext>
            </a:extLst>
          </p:cNvPr>
          <p:cNvSpPr txBox="1"/>
          <p:nvPr/>
        </p:nvSpPr>
        <p:spPr>
          <a:xfrm>
            <a:off x="4732159" y="136525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Product 1</a:t>
            </a:r>
          </a:p>
        </p:txBody>
      </p:sp>
    </p:spTree>
    <p:extLst>
      <p:ext uri="{BB962C8B-B14F-4D97-AF65-F5344CB8AC3E}">
        <p14:creationId xmlns:p14="http://schemas.microsoft.com/office/powerpoint/2010/main" val="11196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6096000" y="700087"/>
            <a:ext cx="0" cy="54578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3</a:t>
            </a:fld>
            <a:endParaRPr lang="fi-F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BEE131-FE56-480B-816B-F595CFB74964}"/>
              </a:ext>
            </a:extLst>
          </p:cNvPr>
          <p:cNvSpPr txBox="1"/>
          <p:nvPr/>
        </p:nvSpPr>
        <p:spPr>
          <a:xfrm>
            <a:off x="1561923" y="538601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Bermudas 1_0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B1C1F8-BCCE-4F53-8EA1-F1D795834CD4}"/>
              </a:ext>
            </a:extLst>
          </p:cNvPr>
          <p:cNvSpPr txBox="1"/>
          <p:nvPr/>
        </p:nvSpPr>
        <p:spPr>
          <a:xfrm>
            <a:off x="839094" y="4463852"/>
            <a:ext cx="4992469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instructions_products_Simple pants_Merino wool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001B9-2205-465B-96C1-4CE7D50890E8}"/>
              </a:ext>
            </a:extLst>
          </p:cNvPr>
          <p:cNvSpPr txBox="1"/>
          <p:nvPr/>
        </p:nvSpPr>
        <p:spPr>
          <a:xfrm>
            <a:off x="7919175" y="538601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Bermudas 2_0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8FC403-21EC-47B8-8850-B5864983A779}"/>
              </a:ext>
            </a:extLst>
          </p:cNvPr>
          <p:cNvSpPr txBox="1"/>
          <p:nvPr/>
        </p:nvSpPr>
        <p:spPr>
          <a:xfrm>
            <a:off x="6612117" y="4463852"/>
            <a:ext cx="4992469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Men + women</a:t>
            </a:r>
            <a:endParaRPr lang="fi-FI" sz="1400" b="1" dirty="0"/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 Simple pants_Merino wool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A4CAD-4FA5-4C3E-8A98-7C3F8D49472E}"/>
              </a:ext>
            </a:extLst>
          </p:cNvPr>
          <p:cNvSpPr txBox="1"/>
          <p:nvPr/>
        </p:nvSpPr>
        <p:spPr>
          <a:xfrm>
            <a:off x="4732159" y="136525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Product 2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88D777-5C33-4C5D-A2A8-3238C93C5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027" y="1485742"/>
            <a:ext cx="1389037" cy="265179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BC625A1-C68B-4FB7-B044-C531439BE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4899" y="1485742"/>
            <a:ext cx="1389047" cy="26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7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6096000" y="791130"/>
            <a:ext cx="0" cy="54578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4</a:t>
            </a:fld>
            <a:endParaRPr lang="fi-F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BEE131-FE56-480B-816B-F595CFB74964}"/>
              </a:ext>
            </a:extLst>
          </p:cNvPr>
          <p:cNvSpPr txBox="1"/>
          <p:nvPr/>
        </p:nvSpPr>
        <p:spPr>
          <a:xfrm>
            <a:off x="1578701" y="679845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Shorts 1_0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F143C3-6615-4B61-B9A2-3B5FC15E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1557" y="1286503"/>
            <a:ext cx="2617588" cy="248670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DF1B8E-1FE8-43DE-AB35-18D76E470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9405" y="1286503"/>
            <a:ext cx="2814229" cy="269361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5B1C1F8-BCCE-4F53-8EA1-F1D795834CD4}"/>
              </a:ext>
            </a:extLst>
          </p:cNvPr>
          <p:cNvSpPr txBox="1"/>
          <p:nvPr/>
        </p:nvSpPr>
        <p:spPr>
          <a:xfrm>
            <a:off x="748108" y="4171136"/>
            <a:ext cx="4992469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001B9-2205-465B-96C1-4CE7D50890E8}"/>
              </a:ext>
            </a:extLst>
          </p:cNvPr>
          <p:cNvSpPr txBox="1"/>
          <p:nvPr/>
        </p:nvSpPr>
        <p:spPr>
          <a:xfrm>
            <a:off x="7935953" y="679845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Shorts 2_0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8FC403-21EC-47B8-8850-B5864983A779}"/>
              </a:ext>
            </a:extLst>
          </p:cNvPr>
          <p:cNvSpPr txBox="1"/>
          <p:nvPr/>
        </p:nvSpPr>
        <p:spPr>
          <a:xfrm>
            <a:off x="6461115" y="4171136"/>
            <a:ext cx="4992469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CE66E5-247A-4BE9-AF43-FCFF5300817F}"/>
              </a:ext>
            </a:extLst>
          </p:cNvPr>
          <p:cNvSpPr txBox="1"/>
          <p:nvPr/>
        </p:nvSpPr>
        <p:spPr>
          <a:xfrm>
            <a:off x="4732159" y="136525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Product 3</a:t>
            </a:r>
          </a:p>
        </p:txBody>
      </p:sp>
    </p:spTree>
    <p:extLst>
      <p:ext uri="{BB962C8B-B14F-4D97-AF65-F5344CB8AC3E}">
        <p14:creationId xmlns:p14="http://schemas.microsoft.com/office/powerpoint/2010/main" val="290520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6096000" y="791130"/>
            <a:ext cx="0" cy="54578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5</a:t>
            </a:fld>
            <a:endParaRPr lang="fi-F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BEE131-FE56-480B-816B-F595CFB74964}"/>
              </a:ext>
            </a:extLst>
          </p:cNvPr>
          <p:cNvSpPr txBox="1"/>
          <p:nvPr/>
        </p:nvSpPr>
        <p:spPr>
          <a:xfrm>
            <a:off x="243270" y="499961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Pants 1_0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001B9-2205-465B-96C1-4CE7D50890E8}"/>
              </a:ext>
            </a:extLst>
          </p:cNvPr>
          <p:cNvSpPr txBox="1"/>
          <p:nvPr/>
        </p:nvSpPr>
        <p:spPr>
          <a:xfrm>
            <a:off x="6570537" y="577710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Pants 2_0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CE66E5-247A-4BE9-AF43-FCFF5300817F}"/>
              </a:ext>
            </a:extLst>
          </p:cNvPr>
          <p:cNvSpPr txBox="1"/>
          <p:nvPr/>
        </p:nvSpPr>
        <p:spPr>
          <a:xfrm>
            <a:off x="4732159" y="132318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Product 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8A1D2A-D6CB-4612-8ADB-BB86D8F38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832" y="1016169"/>
            <a:ext cx="973379" cy="225414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96FF5C2-522C-49FE-B5BE-3A69E1C35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86" y="1027072"/>
            <a:ext cx="1019328" cy="23653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8012C2B-CF52-450C-826D-DF4F3AE8F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0755" y="1110853"/>
            <a:ext cx="999726" cy="23849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F3C091-5FD4-4E09-BF19-259012514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840" y="1157702"/>
            <a:ext cx="1019328" cy="2365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9F49D-DC09-4B8F-9370-08C1075ABF4C}"/>
              </a:ext>
            </a:extLst>
          </p:cNvPr>
          <p:cNvSpPr txBox="1"/>
          <p:nvPr/>
        </p:nvSpPr>
        <p:spPr>
          <a:xfrm>
            <a:off x="3326374" y="539443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Pants 1_1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1B5D6-BC4B-4000-B419-EDC4CBE7AB2A}"/>
              </a:ext>
            </a:extLst>
          </p:cNvPr>
          <p:cNvSpPr txBox="1"/>
          <p:nvPr/>
        </p:nvSpPr>
        <p:spPr>
          <a:xfrm>
            <a:off x="9218835" y="577710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Pants 2_1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4545B0-5344-4D63-82B4-D0ADFC50A6AD}"/>
              </a:ext>
            </a:extLst>
          </p:cNvPr>
          <p:cNvSpPr txBox="1"/>
          <p:nvPr/>
        </p:nvSpPr>
        <p:spPr>
          <a:xfrm>
            <a:off x="470637" y="3758546"/>
            <a:ext cx="2542259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b="1" dirty="0"/>
              <a:t>Women + Men</a:t>
            </a:r>
          </a:p>
          <a:p>
            <a:r>
              <a:rPr lang="fi-FI" sz="1200" b="1" dirty="0"/>
              <a:t>Pattern pieces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Merino Pants 1_0: 1 pieces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9A5EC-68F1-43BA-8138-441EB14F972B}"/>
              </a:ext>
            </a:extLst>
          </p:cNvPr>
          <p:cNvSpPr txBox="1"/>
          <p:nvPr/>
        </p:nvSpPr>
        <p:spPr>
          <a:xfrm>
            <a:off x="3224235" y="3758546"/>
            <a:ext cx="2871764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b="1" dirty="0"/>
              <a:t>Women + Men</a:t>
            </a:r>
          </a:p>
          <a:p>
            <a:r>
              <a:rPr lang="fi-FI" sz="1200" b="1" dirty="0"/>
              <a:t>Pattern pieces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Merino Pants 1_0: 3 pieces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5-10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26D6E3-651A-451C-B12B-D1F22BC46C6B}"/>
              </a:ext>
            </a:extLst>
          </p:cNvPr>
          <p:cNvSpPr txBox="1"/>
          <p:nvPr/>
        </p:nvSpPr>
        <p:spPr>
          <a:xfrm>
            <a:off x="9288707" y="3758546"/>
            <a:ext cx="2871764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b="1" dirty="0"/>
              <a:t>Women + Men</a:t>
            </a:r>
          </a:p>
          <a:p>
            <a:r>
              <a:rPr lang="fi-FI" sz="1200" b="1" dirty="0"/>
              <a:t>Pattern pieces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Merino Pants 1_0: 3 pieces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5-10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0F77FF-02C3-4A78-A12D-68FEC2953FDD}"/>
              </a:ext>
            </a:extLst>
          </p:cNvPr>
          <p:cNvSpPr txBox="1"/>
          <p:nvPr/>
        </p:nvSpPr>
        <p:spPr>
          <a:xfrm>
            <a:off x="6458237" y="3758546"/>
            <a:ext cx="2542259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b="1" dirty="0"/>
              <a:t>Women + Men</a:t>
            </a:r>
          </a:p>
          <a:p>
            <a:r>
              <a:rPr lang="fi-FI" sz="1200" b="1" dirty="0"/>
              <a:t>Pattern pieces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Merino Pants 1_0: 1 pieces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</p:spTree>
    <p:extLst>
      <p:ext uri="{BB962C8B-B14F-4D97-AF65-F5344CB8AC3E}">
        <p14:creationId xmlns:p14="http://schemas.microsoft.com/office/powerpoint/2010/main" val="50462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6096000" y="791130"/>
            <a:ext cx="0" cy="54578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6</a:t>
            </a:fld>
            <a:endParaRPr lang="fi-F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BEE131-FE56-480B-816B-F595CFB74964}"/>
              </a:ext>
            </a:extLst>
          </p:cNvPr>
          <p:cNvSpPr txBox="1"/>
          <p:nvPr/>
        </p:nvSpPr>
        <p:spPr>
          <a:xfrm>
            <a:off x="1578701" y="679845"/>
            <a:ext cx="31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leggings half calf 1_0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B1C1F8-BCCE-4F53-8EA1-F1D795834CD4}"/>
              </a:ext>
            </a:extLst>
          </p:cNvPr>
          <p:cNvSpPr txBox="1"/>
          <p:nvPr/>
        </p:nvSpPr>
        <p:spPr>
          <a:xfrm>
            <a:off x="748108" y="4171136"/>
            <a:ext cx="4992469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001B9-2205-465B-96C1-4CE7D50890E8}"/>
              </a:ext>
            </a:extLst>
          </p:cNvPr>
          <p:cNvSpPr txBox="1"/>
          <p:nvPr/>
        </p:nvSpPr>
        <p:spPr>
          <a:xfrm>
            <a:off x="7935953" y="679845"/>
            <a:ext cx="35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Merino leggings half calf 2_0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8FC403-21EC-47B8-8850-B5864983A779}"/>
              </a:ext>
            </a:extLst>
          </p:cNvPr>
          <p:cNvSpPr txBox="1"/>
          <p:nvPr/>
        </p:nvSpPr>
        <p:spPr>
          <a:xfrm>
            <a:off x="6461115" y="4171136"/>
            <a:ext cx="4992469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1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5-9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instructions_products_Sample package 1 and</a:t>
            </a:r>
          </a:p>
          <a:p>
            <a:r>
              <a:rPr lang="fi-FI" sz="1200" dirty="0"/>
              <a:t>Sewing instructions_products_Simple pants_Merino wool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CE66E5-247A-4BE9-AF43-FCFF5300817F}"/>
              </a:ext>
            </a:extLst>
          </p:cNvPr>
          <p:cNvSpPr txBox="1"/>
          <p:nvPr/>
        </p:nvSpPr>
        <p:spPr>
          <a:xfrm>
            <a:off x="4732159" y="136525"/>
            <a:ext cx="27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Product 5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E0913C-AD51-4FDC-A2BC-806CEC9D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0536" y="1223165"/>
            <a:ext cx="1257300" cy="33337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25F8024-0FE1-4FDE-BCBB-42A6E8DAC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2730" y="1342606"/>
            <a:ext cx="1257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9CAFD-23F3-40F5-9C4B-7C842D822631}"/>
              </a:ext>
            </a:extLst>
          </p:cNvPr>
          <p:cNvGrpSpPr/>
          <p:nvPr/>
        </p:nvGrpSpPr>
        <p:grpSpPr>
          <a:xfrm>
            <a:off x="2877216" y="2035948"/>
            <a:ext cx="1918308" cy="4708332"/>
            <a:chOff x="2228850" y="785812"/>
            <a:chExt cx="1828800" cy="44291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B4DEA1-3BE3-40F0-B80C-E64781674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8850" y="785812"/>
              <a:ext cx="1828800" cy="442912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8E3725A-7E6B-436B-831A-54818A8B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9925" y="1643063"/>
              <a:ext cx="533400" cy="9810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410A4D-63F9-46F5-BC9D-B2F7B968D0EA}"/>
              </a:ext>
            </a:extLst>
          </p:cNvPr>
          <p:cNvGrpSpPr/>
          <p:nvPr/>
        </p:nvGrpSpPr>
        <p:grpSpPr>
          <a:xfrm>
            <a:off x="130867" y="1433983"/>
            <a:ext cx="3971685" cy="1359774"/>
            <a:chOff x="68818" y="237089"/>
            <a:chExt cx="3971685" cy="1683739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B6494FAE-A224-40C2-96DC-345664C5A535}"/>
                </a:ext>
              </a:extLst>
            </p:cNvPr>
            <p:cNvSpPr/>
            <p:nvPr/>
          </p:nvSpPr>
          <p:spPr>
            <a:xfrm>
              <a:off x="68818" y="237089"/>
              <a:ext cx="3971685" cy="168373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51 w 10000"/>
                <a:gd name="connsiteY2" fmla="*/ 9833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586 w 10000"/>
                <a:gd name="connsiteY2" fmla="*/ 9331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8362"/>
                <a:gd name="connsiteY0" fmla="*/ 0 h 10000"/>
                <a:gd name="connsiteX1" fmla="*/ 8362 w 8362"/>
                <a:gd name="connsiteY1" fmla="*/ 0 h 10000"/>
                <a:gd name="connsiteX2" fmla="*/ 5586 w 8362"/>
                <a:gd name="connsiteY2" fmla="*/ 9331 h 10000"/>
                <a:gd name="connsiteX3" fmla="*/ 0 w 8362"/>
                <a:gd name="connsiteY3" fmla="*/ 10000 h 10000"/>
                <a:gd name="connsiteX4" fmla="*/ 0 w 8362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62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9504"/>
                <a:gd name="connsiteY0" fmla="*/ 0 h 10000"/>
                <a:gd name="connsiteX1" fmla="*/ 9504 w 9504"/>
                <a:gd name="connsiteY1" fmla="*/ 161 h 10000"/>
                <a:gd name="connsiteX2" fmla="*/ 6462 w 9504"/>
                <a:gd name="connsiteY2" fmla="*/ 10000 h 10000"/>
                <a:gd name="connsiteX3" fmla="*/ 0 w 9504"/>
                <a:gd name="connsiteY3" fmla="*/ 10000 h 10000"/>
                <a:gd name="connsiteX4" fmla="*/ 0 w 9504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61 h 10000"/>
                <a:gd name="connsiteX2" fmla="*/ 7473 w 10000"/>
                <a:gd name="connsiteY2" fmla="*/ 815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61 h 10000"/>
                <a:gd name="connsiteX2" fmla="*/ 7473 w 10000"/>
                <a:gd name="connsiteY2" fmla="*/ 9919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19"/>
                <a:gd name="connsiteX1" fmla="*/ 10000 w 10000"/>
                <a:gd name="connsiteY1" fmla="*/ 161 h 9919"/>
                <a:gd name="connsiteX2" fmla="*/ 7473 w 10000"/>
                <a:gd name="connsiteY2" fmla="*/ 9919 h 9919"/>
                <a:gd name="connsiteX3" fmla="*/ 1240 w 10000"/>
                <a:gd name="connsiteY3" fmla="*/ 9839 h 9919"/>
                <a:gd name="connsiteX4" fmla="*/ 0 w 10000"/>
                <a:gd name="connsiteY4" fmla="*/ 0 h 9919"/>
                <a:gd name="connsiteX0" fmla="*/ 22 w 8760"/>
                <a:gd name="connsiteY0" fmla="*/ 0 h 9838"/>
                <a:gd name="connsiteX1" fmla="*/ 8760 w 8760"/>
                <a:gd name="connsiteY1" fmla="*/ 0 h 9838"/>
                <a:gd name="connsiteX2" fmla="*/ 6233 w 8760"/>
                <a:gd name="connsiteY2" fmla="*/ 9838 h 9838"/>
                <a:gd name="connsiteX3" fmla="*/ 0 w 8760"/>
                <a:gd name="connsiteY3" fmla="*/ 9757 h 9838"/>
                <a:gd name="connsiteX4" fmla="*/ 22 w 8760"/>
                <a:gd name="connsiteY4" fmla="*/ 0 h 9838"/>
                <a:gd name="connsiteX0" fmla="*/ 25 w 8212"/>
                <a:gd name="connsiteY0" fmla="*/ 0 h 10000"/>
                <a:gd name="connsiteX1" fmla="*/ 8212 w 8212"/>
                <a:gd name="connsiteY1" fmla="*/ 0 h 10000"/>
                <a:gd name="connsiteX2" fmla="*/ 7115 w 8212"/>
                <a:gd name="connsiteY2" fmla="*/ 10000 h 10000"/>
                <a:gd name="connsiteX3" fmla="*/ 0 w 8212"/>
                <a:gd name="connsiteY3" fmla="*/ 9918 h 10000"/>
                <a:gd name="connsiteX4" fmla="*/ 25 w 8212"/>
                <a:gd name="connsiteY4" fmla="*/ 0 h 10000"/>
                <a:gd name="connsiteX0" fmla="*/ 30 w 10000"/>
                <a:gd name="connsiteY0" fmla="*/ 0 h 9918"/>
                <a:gd name="connsiteX1" fmla="*/ 10000 w 10000"/>
                <a:gd name="connsiteY1" fmla="*/ 0 h 9918"/>
                <a:gd name="connsiteX2" fmla="*/ 7001 w 10000"/>
                <a:gd name="connsiteY2" fmla="*/ 9918 h 9918"/>
                <a:gd name="connsiteX3" fmla="*/ 0 w 10000"/>
                <a:gd name="connsiteY3" fmla="*/ 9918 h 9918"/>
                <a:gd name="connsiteX4" fmla="*/ 30 w 10000"/>
                <a:gd name="connsiteY4" fmla="*/ 0 h 9918"/>
                <a:gd name="connsiteX0" fmla="*/ 30 w 10000"/>
                <a:gd name="connsiteY0" fmla="*/ 0 h 10249"/>
                <a:gd name="connsiteX1" fmla="*/ 10000 w 10000"/>
                <a:gd name="connsiteY1" fmla="*/ 0 h 10249"/>
                <a:gd name="connsiteX2" fmla="*/ 5943 w 10000"/>
                <a:gd name="connsiteY2" fmla="*/ 10249 h 10249"/>
                <a:gd name="connsiteX3" fmla="*/ 0 w 10000"/>
                <a:gd name="connsiteY3" fmla="*/ 10000 h 10249"/>
                <a:gd name="connsiteX4" fmla="*/ 30 w 10000"/>
                <a:gd name="connsiteY4" fmla="*/ 0 h 10249"/>
                <a:gd name="connsiteX0" fmla="*/ 30 w 9456"/>
                <a:gd name="connsiteY0" fmla="*/ 0 h 10249"/>
                <a:gd name="connsiteX1" fmla="*/ 9456 w 9456"/>
                <a:gd name="connsiteY1" fmla="*/ 0 h 10249"/>
                <a:gd name="connsiteX2" fmla="*/ 5943 w 9456"/>
                <a:gd name="connsiteY2" fmla="*/ 10249 h 10249"/>
                <a:gd name="connsiteX3" fmla="*/ 0 w 9456"/>
                <a:gd name="connsiteY3" fmla="*/ 10000 h 10249"/>
                <a:gd name="connsiteX4" fmla="*/ 30 w 9456"/>
                <a:gd name="connsiteY4" fmla="*/ 0 h 10249"/>
                <a:gd name="connsiteX0" fmla="*/ 32 w 10000"/>
                <a:gd name="connsiteY0" fmla="*/ 0 h 10081"/>
                <a:gd name="connsiteX1" fmla="*/ 10000 w 10000"/>
                <a:gd name="connsiteY1" fmla="*/ 0 h 10081"/>
                <a:gd name="connsiteX2" fmla="*/ 6477 w 10000"/>
                <a:gd name="connsiteY2" fmla="*/ 10081 h 10081"/>
                <a:gd name="connsiteX3" fmla="*/ 0 w 10000"/>
                <a:gd name="connsiteY3" fmla="*/ 9757 h 10081"/>
                <a:gd name="connsiteX4" fmla="*/ 32 w 10000"/>
                <a:gd name="connsiteY4" fmla="*/ 0 h 10081"/>
                <a:gd name="connsiteX0" fmla="*/ 32 w 10000"/>
                <a:gd name="connsiteY0" fmla="*/ 0 h 10548"/>
                <a:gd name="connsiteX1" fmla="*/ 10000 w 10000"/>
                <a:gd name="connsiteY1" fmla="*/ 0 h 10548"/>
                <a:gd name="connsiteX2" fmla="*/ 6477 w 10000"/>
                <a:gd name="connsiteY2" fmla="*/ 10081 h 10548"/>
                <a:gd name="connsiteX3" fmla="*/ 0 w 10000"/>
                <a:gd name="connsiteY3" fmla="*/ 10548 h 10548"/>
                <a:gd name="connsiteX4" fmla="*/ 32 w 10000"/>
                <a:gd name="connsiteY4" fmla="*/ 0 h 10548"/>
                <a:gd name="connsiteX0" fmla="*/ 32 w 10000"/>
                <a:gd name="connsiteY0" fmla="*/ 0 h 10750"/>
                <a:gd name="connsiteX1" fmla="*/ 10000 w 10000"/>
                <a:gd name="connsiteY1" fmla="*/ 0 h 10750"/>
                <a:gd name="connsiteX2" fmla="*/ 6453 w 10000"/>
                <a:gd name="connsiteY2" fmla="*/ 10750 h 10750"/>
                <a:gd name="connsiteX3" fmla="*/ 0 w 10000"/>
                <a:gd name="connsiteY3" fmla="*/ 10548 h 10750"/>
                <a:gd name="connsiteX4" fmla="*/ 32 w 10000"/>
                <a:gd name="connsiteY4" fmla="*/ 0 h 1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750">
                  <a:moveTo>
                    <a:pt x="32" y="0"/>
                  </a:moveTo>
                  <a:lnTo>
                    <a:pt x="10000" y="0"/>
                  </a:lnTo>
                  <a:lnTo>
                    <a:pt x="6453" y="10750"/>
                  </a:lnTo>
                  <a:lnTo>
                    <a:pt x="0" y="10548"/>
                  </a:lnTo>
                  <a:cubicBezTo>
                    <a:pt x="11" y="7296"/>
                    <a:pt x="22" y="3252"/>
                    <a:pt x="32" y="0"/>
                  </a:cubicBezTo>
                  <a:close/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06461D-7AC8-43FE-881E-9FEB53E38FAD}"/>
                </a:ext>
              </a:extLst>
            </p:cNvPr>
            <p:cNvSpPr txBox="1"/>
            <p:nvPr/>
          </p:nvSpPr>
          <p:spPr>
            <a:xfrm>
              <a:off x="91446" y="244657"/>
              <a:ext cx="3568171" cy="1323439"/>
            </a:xfrm>
            <a:custGeom>
              <a:avLst/>
              <a:gdLst>
                <a:gd name="connsiteX0" fmla="*/ 0 w 5132977"/>
                <a:gd name="connsiteY0" fmla="*/ 0 h 1569660"/>
                <a:gd name="connsiteX1" fmla="*/ 5132977 w 5132977"/>
                <a:gd name="connsiteY1" fmla="*/ 0 h 1569660"/>
                <a:gd name="connsiteX2" fmla="*/ 5132977 w 5132977"/>
                <a:gd name="connsiteY2" fmla="*/ 1569660 h 1569660"/>
                <a:gd name="connsiteX3" fmla="*/ 0 w 5132977"/>
                <a:gd name="connsiteY3" fmla="*/ 1569660 h 1569660"/>
                <a:gd name="connsiteX4" fmla="*/ 0 w 5132977"/>
                <a:gd name="connsiteY4" fmla="*/ 0 h 1569660"/>
                <a:gd name="connsiteX0" fmla="*/ 0 w 5183777"/>
                <a:gd name="connsiteY0" fmla="*/ 0 h 1734760"/>
                <a:gd name="connsiteX1" fmla="*/ 5132977 w 5183777"/>
                <a:gd name="connsiteY1" fmla="*/ 0 h 1734760"/>
                <a:gd name="connsiteX2" fmla="*/ 5183777 w 5183777"/>
                <a:gd name="connsiteY2" fmla="*/ 1734760 h 1734760"/>
                <a:gd name="connsiteX3" fmla="*/ 0 w 5183777"/>
                <a:gd name="connsiteY3" fmla="*/ 1569660 h 1734760"/>
                <a:gd name="connsiteX4" fmla="*/ 0 w 5183777"/>
                <a:gd name="connsiteY4" fmla="*/ 0 h 1734760"/>
                <a:gd name="connsiteX0" fmla="*/ 0 w 5132977"/>
                <a:gd name="connsiteY0" fmla="*/ 0 h 1582360"/>
                <a:gd name="connsiteX1" fmla="*/ 5132977 w 5132977"/>
                <a:gd name="connsiteY1" fmla="*/ 0 h 1582360"/>
                <a:gd name="connsiteX2" fmla="*/ 4421777 w 5132977"/>
                <a:gd name="connsiteY2" fmla="*/ 1582360 h 1582360"/>
                <a:gd name="connsiteX3" fmla="*/ 0 w 5132977"/>
                <a:gd name="connsiteY3" fmla="*/ 1569660 h 1582360"/>
                <a:gd name="connsiteX4" fmla="*/ 0 w 5132977"/>
                <a:gd name="connsiteY4" fmla="*/ 0 h 1582360"/>
                <a:gd name="connsiteX0" fmla="*/ 13739 w 5146716"/>
                <a:gd name="connsiteY0" fmla="*/ 0 h 1656079"/>
                <a:gd name="connsiteX1" fmla="*/ 5146716 w 5146716"/>
                <a:gd name="connsiteY1" fmla="*/ 0 h 1656079"/>
                <a:gd name="connsiteX2" fmla="*/ 4435516 w 5146716"/>
                <a:gd name="connsiteY2" fmla="*/ 1582360 h 1656079"/>
                <a:gd name="connsiteX3" fmla="*/ 0 w 5146716"/>
                <a:gd name="connsiteY3" fmla="*/ 1656079 h 1656079"/>
                <a:gd name="connsiteX4" fmla="*/ 13739 w 5146716"/>
                <a:gd name="connsiteY4" fmla="*/ 0 h 1656079"/>
                <a:gd name="connsiteX0" fmla="*/ 13739 w 5146716"/>
                <a:gd name="connsiteY0" fmla="*/ 0 h 1707187"/>
                <a:gd name="connsiteX1" fmla="*/ 5146716 w 5146716"/>
                <a:gd name="connsiteY1" fmla="*/ 0 h 1707187"/>
                <a:gd name="connsiteX2" fmla="*/ 4133263 w 5146716"/>
                <a:gd name="connsiteY2" fmla="*/ 1707187 h 1707187"/>
                <a:gd name="connsiteX3" fmla="*/ 0 w 5146716"/>
                <a:gd name="connsiteY3" fmla="*/ 1656079 h 1707187"/>
                <a:gd name="connsiteX4" fmla="*/ 13739 w 5146716"/>
                <a:gd name="connsiteY4" fmla="*/ 0 h 170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6716" h="1707187">
                  <a:moveTo>
                    <a:pt x="13739" y="0"/>
                  </a:moveTo>
                  <a:lnTo>
                    <a:pt x="5146716" y="0"/>
                  </a:lnTo>
                  <a:lnTo>
                    <a:pt x="4133263" y="1707187"/>
                  </a:lnTo>
                  <a:lnTo>
                    <a:pt x="0" y="1656079"/>
                  </a:lnTo>
                  <a:lnTo>
                    <a:pt x="13739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Yellow Example</a:t>
              </a:r>
            </a:p>
            <a:p>
              <a:r>
                <a:rPr lang="fi-FI" sz="1400" dirty="0"/>
                <a:t>Waist 3</a:t>
              </a:r>
            </a:p>
            <a:p>
              <a:r>
                <a:rPr lang="fi-FI" sz="1400" dirty="0"/>
                <a:t>Thigh zip pocket left: </a:t>
              </a:r>
            </a:p>
            <a:p>
              <a:r>
                <a:rPr lang="fi-FI" sz="1400" dirty="0"/>
                <a:t>Size 20 cm wide + 22 cm long</a:t>
              </a:r>
            </a:p>
            <a:p>
              <a:r>
                <a:rPr lang="fi-FI" sz="1400" dirty="0"/>
                <a:t>Shaped knee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613E21-81D8-44AD-BA12-EE8C338C55F6}"/>
              </a:ext>
            </a:extLst>
          </p:cNvPr>
          <p:cNvGrpSpPr/>
          <p:nvPr/>
        </p:nvGrpSpPr>
        <p:grpSpPr>
          <a:xfrm>
            <a:off x="6291343" y="1355579"/>
            <a:ext cx="5773181" cy="1997150"/>
            <a:chOff x="6350000" y="237087"/>
            <a:chExt cx="5773181" cy="2508599"/>
          </a:xfrm>
        </p:grpSpPr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BFE7EED3-8D31-4078-B55F-D14830498CD2}"/>
                </a:ext>
              </a:extLst>
            </p:cNvPr>
            <p:cNvSpPr/>
            <p:nvPr/>
          </p:nvSpPr>
          <p:spPr>
            <a:xfrm>
              <a:off x="6350000" y="237087"/>
              <a:ext cx="5773181" cy="25085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2621 w 10000"/>
                <a:gd name="connsiteY3" fmla="*/ 9847 h 10000"/>
                <a:gd name="connsiteX4" fmla="*/ 0 w 10000"/>
                <a:gd name="connsiteY4" fmla="*/ 0 h 10000"/>
                <a:gd name="connsiteX0" fmla="*/ 0 w 10022"/>
                <a:gd name="connsiteY0" fmla="*/ 0 h 10051"/>
                <a:gd name="connsiteX1" fmla="*/ 10022 w 10022"/>
                <a:gd name="connsiteY1" fmla="*/ 51 h 10051"/>
                <a:gd name="connsiteX2" fmla="*/ 10022 w 10022"/>
                <a:gd name="connsiteY2" fmla="*/ 10051 h 10051"/>
                <a:gd name="connsiteX3" fmla="*/ 2643 w 10022"/>
                <a:gd name="connsiteY3" fmla="*/ 9898 h 10051"/>
                <a:gd name="connsiteX4" fmla="*/ 0 w 10022"/>
                <a:gd name="connsiteY4" fmla="*/ 0 h 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2" h="10051">
                  <a:moveTo>
                    <a:pt x="0" y="0"/>
                  </a:moveTo>
                  <a:lnTo>
                    <a:pt x="10022" y="51"/>
                  </a:lnTo>
                  <a:lnTo>
                    <a:pt x="10022" y="10051"/>
                  </a:lnTo>
                  <a:lnTo>
                    <a:pt x="2643" y="98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CE5905-930C-4D11-9858-1028A2359F45}"/>
                </a:ext>
              </a:extLst>
            </p:cNvPr>
            <p:cNvSpPr txBox="1"/>
            <p:nvPr/>
          </p:nvSpPr>
          <p:spPr>
            <a:xfrm>
              <a:off x="6707438" y="237087"/>
              <a:ext cx="538359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Violet Example </a:t>
              </a:r>
            </a:p>
            <a:p>
              <a:pPr algn="r"/>
              <a:r>
                <a:rPr lang="fi-FI" sz="1400" dirty="0"/>
                <a:t>Waist 3</a:t>
              </a:r>
            </a:p>
            <a:p>
              <a:pPr algn="r"/>
              <a:r>
                <a:rPr lang="fi-FI" sz="1400" dirty="0"/>
                <a:t>Hand pockets round</a:t>
              </a:r>
            </a:p>
            <a:p>
              <a:pPr algn="r"/>
              <a:r>
                <a:rPr lang="fi-FI" sz="1400" dirty="0"/>
                <a:t>Thigh zip pocket right: Size 18 cm wide + 20 cm long</a:t>
              </a:r>
            </a:p>
            <a:p>
              <a:pPr algn="r"/>
              <a:r>
                <a:rPr lang="fi-FI" sz="1400" dirty="0"/>
                <a:t>Shaped knee</a:t>
              </a:r>
            </a:p>
            <a:p>
              <a:pPr algn="r"/>
              <a:r>
                <a:rPr lang="fi-FI" sz="1400" dirty="0"/>
                <a:t>Design seams : knee</a:t>
              </a:r>
            </a:p>
            <a:p>
              <a:pPr algn="r"/>
              <a:r>
                <a:rPr lang="fi-FI" sz="1400" dirty="0"/>
                <a:t>Reinforcement: hem</a:t>
              </a:r>
            </a:p>
            <a:p>
              <a:pPr algn="r"/>
              <a:r>
                <a:rPr lang="fi-FI" sz="1400" dirty="0"/>
                <a:t>Extra feature: Cording in hem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5095875" y="1095375"/>
            <a:ext cx="0" cy="54578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E6888B-45DF-40A2-A224-B60732E6AD5C}"/>
              </a:ext>
            </a:extLst>
          </p:cNvPr>
          <p:cNvGrpSpPr/>
          <p:nvPr/>
        </p:nvGrpSpPr>
        <p:grpSpPr>
          <a:xfrm>
            <a:off x="5259197" y="2046052"/>
            <a:ext cx="1918308" cy="4698228"/>
            <a:chOff x="5311152" y="1502547"/>
            <a:chExt cx="2147478" cy="51897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5F800B-1351-4FF5-B735-80753F383297}"/>
                </a:ext>
              </a:extLst>
            </p:cNvPr>
            <p:cNvGrpSpPr/>
            <p:nvPr/>
          </p:nvGrpSpPr>
          <p:grpSpPr>
            <a:xfrm>
              <a:off x="5311152" y="1502547"/>
              <a:ext cx="2147478" cy="5189762"/>
              <a:chOff x="5486400" y="785811"/>
              <a:chExt cx="1828800" cy="4429125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83379945-B039-4584-B113-04652BD6A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6400" y="785811"/>
                <a:ext cx="1828800" cy="4429125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50DFBC0D-64B2-41F5-8BA4-CA69B98EC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55481" y="1278731"/>
                <a:ext cx="1200150" cy="314325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89D028BE-E11D-4FAF-B51A-B0A53D80B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55456" y="4468414"/>
                <a:ext cx="1743075" cy="5334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C02A1775-84B7-4C48-94B3-58BDC4EFD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03069" y="2650332"/>
                <a:ext cx="1600200" cy="1323975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01AF5602-794A-4F0C-A192-0519484AE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17381" y="1700211"/>
                <a:ext cx="523875" cy="1019175"/>
              </a:xfrm>
              <a:prstGeom prst="rect">
                <a:avLst/>
              </a:prstGeom>
            </p:spPr>
          </p:pic>
        </p:grp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DA0A1681-03A9-40A9-A026-360794C17ED1}"/>
                </a:ext>
              </a:extLst>
            </p:cNvPr>
            <p:cNvSpPr/>
            <p:nvPr/>
          </p:nvSpPr>
          <p:spPr>
            <a:xfrm rot="21236234">
              <a:off x="5750256" y="5856586"/>
              <a:ext cx="130126" cy="423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27CF01-C5BF-4E67-8671-A6930DB89AFF}"/>
                </a:ext>
              </a:extLst>
            </p:cNvPr>
            <p:cNvSpPr/>
            <p:nvPr/>
          </p:nvSpPr>
          <p:spPr>
            <a:xfrm>
              <a:off x="5798344" y="6285838"/>
              <a:ext cx="104043" cy="79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C15304-ADA1-4655-9EE7-65B416FE2962}"/>
              </a:ext>
            </a:extLst>
          </p:cNvPr>
          <p:cNvGrpSpPr/>
          <p:nvPr/>
        </p:nvGrpSpPr>
        <p:grpSpPr>
          <a:xfrm>
            <a:off x="3377419" y="57490"/>
            <a:ext cx="3436911" cy="1587700"/>
            <a:chOff x="3723109" y="209550"/>
            <a:chExt cx="3436911" cy="1285113"/>
          </a:xfrm>
        </p:grpSpPr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E9203EC2-3DDD-4FEC-A9E1-CB3A168F4A48}"/>
                </a:ext>
              </a:extLst>
            </p:cNvPr>
            <p:cNvSpPr/>
            <p:nvPr/>
          </p:nvSpPr>
          <p:spPr>
            <a:xfrm>
              <a:off x="3723109" y="209550"/>
              <a:ext cx="3436911" cy="1285113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4059A0-F3D3-43E4-8066-3686087C4107}"/>
                </a:ext>
              </a:extLst>
            </p:cNvPr>
            <p:cNvSpPr txBox="1"/>
            <p:nvPr/>
          </p:nvSpPr>
          <p:spPr>
            <a:xfrm>
              <a:off x="4010257" y="265024"/>
              <a:ext cx="2727681" cy="119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/>
                <a:t>Example of design features for different fabrics</a:t>
              </a:r>
            </a:p>
            <a:p>
              <a:pPr algn="ctr"/>
              <a:r>
                <a:rPr lang="fi-FI" dirty="0"/>
                <a:t>e.g. Stretch or non stretch</a:t>
              </a:r>
            </a:p>
            <a:p>
              <a:pPr algn="ctr"/>
              <a:r>
                <a:rPr lang="fi-FI" dirty="0"/>
                <a:t>Light, mid or heavy weight</a:t>
              </a:r>
            </a:p>
            <a:p>
              <a:pPr algn="ctr"/>
              <a:r>
                <a:rPr lang="fi-FI" dirty="0"/>
                <a:t>... </a:t>
              </a:r>
            </a:p>
          </p:txBody>
        </p:sp>
      </p:grp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7</a:t>
            </a:fld>
            <a:endParaRPr lang="fi-FI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0A8E8E-362A-4B01-97C4-19542C240418}"/>
              </a:ext>
            </a:extLst>
          </p:cNvPr>
          <p:cNvGrpSpPr/>
          <p:nvPr/>
        </p:nvGrpSpPr>
        <p:grpSpPr>
          <a:xfrm>
            <a:off x="10281453" y="3878978"/>
            <a:ext cx="1783071" cy="2477372"/>
            <a:chOff x="9570729" y="3970673"/>
            <a:chExt cx="1783071" cy="2477372"/>
          </a:xfrm>
        </p:grpSpPr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F58E3098-38DA-4704-A51E-FEE945451889}"/>
                </a:ext>
              </a:extLst>
            </p:cNvPr>
            <p:cNvSpPr/>
            <p:nvPr/>
          </p:nvSpPr>
          <p:spPr>
            <a:xfrm>
              <a:off x="9570729" y="3970673"/>
              <a:ext cx="1783071" cy="247737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0DECC7-67E0-4DD8-8359-E5CE13DF836E}"/>
                </a:ext>
              </a:extLst>
            </p:cNvPr>
            <p:cNvSpPr txBox="1"/>
            <p:nvPr/>
          </p:nvSpPr>
          <p:spPr>
            <a:xfrm>
              <a:off x="9598080" y="4043279"/>
              <a:ext cx="1728368" cy="2154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/>
                <a:t>Pattern pieces </a:t>
              </a:r>
            </a:p>
            <a:p>
              <a:r>
                <a:rPr lang="fi-FI" sz="1200" b="1" dirty="0"/>
                <a:t>Main:</a:t>
              </a:r>
            </a:p>
            <a:p>
              <a:r>
                <a:rPr lang="fi-FI" sz="1200" dirty="0"/>
                <a:t>Waistband</a:t>
              </a:r>
            </a:p>
            <a:p>
              <a:r>
                <a:rPr lang="fi-FI" sz="1200" dirty="0"/>
                <a:t>Upper front pants</a:t>
              </a:r>
            </a:p>
            <a:p>
              <a:r>
                <a:rPr lang="fi-FI" sz="1200" dirty="0"/>
                <a:t>Lower front part</a:t>
              </a:r>
            </a:p>
            <a:p>
              <a:r>
                <a:rPr lang="fi-FI" sz="1200" dirty="0"/>
                <a:t>backpants</a:t>
              </a:r>
            </a:p>
            <a:p>
              <a:r>
                <a:rPr lang="fi-FI" sz="1200" b="1" dirty="0"/>
                <a:t>Customer features:</a:t>
              </a:r>
            </a:p>
            <a:p>
              <a:r>
                <a:rPr lang="fi-FI" sz="1200" dirty="0"/>
                <a:t>Hand pockets</a:t>
              </a:r>
            </a:p>
            <a:p>
              <a:r>
                <a:rPr lang="fi-FI" sz="1200" dirty="0"/>
                <a:t>Thigh pocket</a:t>
              </a:r>
            </a:p>
            <a:p>
              <a:r>
                <a:rPr lang="fi-FI" sz="1200" dirty="0"/>
                <a:t>Knee design seams</a:t>
              </a:r>
            </a:p>
            <a:p>
              <a:r>
                <a:rPr lang="fi-FI" sz="1200" dirty="0"/>
                <a:t>Hem reinforcement</a:t>
              </a:r>
            </a:p>
          </p:txBody>
        </p:sp>
      </p:grp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EC3EEEB-084E-48CC-8D5B-3D76F27C2143}"/>
              </a:ext>
            </a:extLst>
          </p:cNvPr>
          <p:cNvSpPr/>
          <p:nvPr/>
        </p:nvSpPr>
        <p:spPr>
          <a:xfrm>
            <a:off x="188952" y="3143797"/>
            <a:ext cx="1783071" cy="1590914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495008-4CF3-4DD1-B590-A34631C4429B}"/>
              </a:ext>
            </a:extLst>
          </p:cNvPr>
          <p:cNvSpPr txBox="1"/>
          <p:nvPr/>
        </p:nvSpPr>
        <p:spPr>
          <a:xfrm>
            <a:off x="216303" y="3216403"/>
            <a:ext cx="17283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b="1" dirty="0"/>
              <a:t>Pattern pieces 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Waistband</a:t>
            </a:r>
          </a:p>
          <a:p>
            <a:r>
              <a:rPr lang="fi-FI" sz="1200" dirty="0"/>
              <a:t>Front pants</a:t>
            </a:r>
          </a:p>
          <a:p>
            <a:r>
              <a:rPr lang="fi-FI" sz="1200" dirty="0"/>
              <a:t>Backpants</a:t>
            </a:r>
          </a:p>
          <a:p>
            <a:r>
              <a:rPr lang="fi-FI" sz="1200" b="1" dirty="0"/>
              <a:t>Customer features:</a:t>
            </a:r>
          </a:p>
          <a:p>
            <a:r>
              <a:rPr lang="fi-FI" sz="1200" dirty="0"/>
              <a:t>Thigh pocket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61FFDF-0D89-45D9-BC97-0C742866C989}"/>
              </a:ext>
            </a:extLst>
          </p:cNvPr>
          <p:cNvGrpSpPr/>
          <p:nvPr/>
        </p:nvGrpSpPr>
        <p:grpSpPr>
          <a:xfrm>
            <a:off x="216303" y="2888976"/>
            <a:ext cx="1124867" cy="334873"/>
            <a:chOff x="609600" y="1311987"/>
            <a:chExt cx="1124867" cy="33487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5A33967-0531-4608-A2FD-3E357F9A14CA}"/>
                </a:ext>
              </a:extLst>
            </p:cNvPr>
            <p:cNvSpPr/>
            <p:nvPr/>
          </p:nvSpPr>
          <p:spPr>
            <a:xfrm>
              <a:off x="609600" y="1311987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53291A-6CBD-4029-8ACC-62FE57EA60EA}"/>
                </a:ext>
              </a:extLst>
            </p:cNvPr>
            <p:cNvSpPr txBox="1"/>
            <p:nvPr/>
          </p:nvSpPr>
          <p:spPr>
            <a:xfrm>
              <a:off x="1013747" y="1343576"/>
              <a:ext cx="720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Pattern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82902C-65D8-421F-BE77-05D3EE4D3E86}"/>
              </a:ext>
            </a:extLst>
          </p:cNvPr>
          <p:cNvGrpSpPr/>
          <p:nvPr/>
        </p:nvGrpSpPr>
        <p:grpSpPr>
          <a:xfrm>
            <a:off x="10363548" y="3615265"/>
            <a:ext cx="1124867" cy="334873"/>
            <a:chOff x="609600" y="1311987"/>
            <a:chExt cx="1124867" cy="33487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CCF38F6-7BF7-4D72-8D1B-492AEE8AB612}"/>
                </a:ext>
              </a:extLst>
            </p:cNvPr>
            <p:cNvSpPr/>
            <p:nvPr/>
          </p:nvSpPr>
          <p:spPr>
            <a:xfrm>
              <a:off x="609600" y="1311987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P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9774DA-A972-4BAC-B504-FAD75DE770A1}"/>
                </a:ext>
              </a:extLst>
            </p:cNvPr>
            <p:cNvSpPr txBox="1"/>
            <p:nvPr/>
          </p:nvSpPr>
          <p:spPr>
            <a:xfrm>
              <a:off x="1013747" y="1343576"/>
              <a:ext cx="720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84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649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Visualization tool Merino clothing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</dc:title>
  <dc:creator>Birgit Marbach</dc:creator>
  <cp:lastModifiedBy>Birgit Marbach</cp:lastModifiedBy>
  <cp:revision>140</cp:revision>
  <dcterms:created xsi:type="dcterms:W3CDTF">2019-04-08T13:05:39Z</dcterms:created>
  <dcterms:modified xsi:type="dcterms:W3CDTF">2019-04-25T16:15:23Z</dcterms:modified>
</cp:coreProperties>
</file>