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sldIdLst>
    <p:sldId id="256" r:id="rId2"/>
    <p:sldId id="257" r:id="rId3"/>
    <p:sldId id="258" r:id="rId4"/>
    <p:sldId id="260" r:id="rId5"/>
    <p:sldId id="261" r:id="rId6"/>
    <p:sldId id="262" r:id="rId7"/>
    <p:sldId id="259" r:id="rId8"/>
    <p:sldId id="266" r:id="rId9"/>
    <p:sldId id="268" r:id="rId10"/>
    <p:sldId id="264" r:id="rId11"/>
    <p:sldId id="263"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9"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25525544"/>
      </p:ext>
    </p:extLst>
  </p:cSld>
  <p:clrMapOvr>
    <a:masterClrMapping/>
  </p:clrMapOvr>
  <p:transition spd="slow">
    <p:comb/>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6FA2B21-3FCD-4721-B95C-427943F61125}" type="datetime1">
              <a:rPr lang="en-US" smtClean="0"/>
              <a:t>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27500290"/>
      </p:ext>
    </p:extLst>
  </p:cSld>
  <p:clrMapOvr>
    <a:masterClrMapping/>
  </p:clrMapOvr>
  <p:transition spd="slow">
    <p:comb/>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6FA2B21-3FCD-4721-B95C-427943F61125}" type="datetime1">
              <a:rPr lang="en-US" smtClean="0"/>
              <a:t>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45207524"/>
      </p:ext>
    </p:extLst>
  </p:cSld>
  <p:clrMapOvr>
    <a:masterClrMapping/>
  </p:clrMapOvr>
  <p:transition spd="slow">
    <p:comb/>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6FA2B21-3FCD-4721-B95C-427943F61125}" type="datetime1">
              <a:rPr lang="en-US" smtClean="0"/>
              <a:t>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18444676"/>
      </p:ext>
    </p:extLst>
  </p:cSld>
  <p:clrMapOvr>
    <a:masterClrMapping/>
  </p:clrMapOvr>
  <p:transition spd="slow">
    <p:comb/>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6FA2B21-3FCD-4721-B95C-427943F61125}" type="datetime1">
              <a:rPr lang="en-US" smtClean="0"/>
              <a:t>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9664935"/>
      </p:ext>
    </p:extLst>
  </p:cSld>
  <p:clrMapOvr>
    <a:masterClrMapping/>
  </p:clrMapOvr>
  <p:transition spd="slow">
    <p:comb/>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6FA2B21-3FCD-4721-B95C-427943F61125}" type="datetime1">
              <a:rPr lang="en-US" smtClean="0"/>
              <a:t>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34701703"/>
      </p:ext>
    </p:extLst>
  </p:cSld>
  <p:clrMapOvr>
    <a:masterClrMapping/>
  </p:clrMapOvr>
  <p:transition spd="slow">
    <p:comb/>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16818175"/>
      </p:ext>
    </p:extLst>
  </p:cSld>
  <p:clrMapOvr>
    <a:masterClrMapping/>
  </p:clrMapOvr>
  <p:transition spd="slow">
    <p:comb/>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32924707"/>
      </p:ext>
    </p:extLst>
  </p:cSld>
  <p:clrMapOvr>
    <a:masterClrMapping/>
  </p:clrMapOvr>
  <p:transition spd="slow">
    <p:comb/>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92164718"/>
      </p:ext>
    </p:extLst>
  </p:cSld>
  <p:clrMapOvr>
    <a:masterClrMapping/>
  </p:clrMapOvr>
  <p:transition spd="slow">
    <p:comb/>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6FA2B21-3FCD-4721-B95C-427943F61125}" type="datetime1">
              <a:rPr lang="en-US" smtClean="0"/>
              <a:t>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5106102"/>
      </p:ext>
    </p:extLst>
  </p:cSld>
  <p:clrMapOvr>
    <a:masterClrMapping/>
  </p:clrMapOvr>
  <p:transition spd="slow">
    <p:comb/>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2/4/2020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36177769"/>
      </p:ext>
    </p:extLst>
  </p:cSld>
  <p:clrMapOvr>
    <a:masterClrMapping/>
  </p:clrMapOvr>
  <p:transition spd="slow">
    <p:comb/>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2/4/2020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43283578"/>
      </p:ext>
    </p:extLst>
  </p:cSld>
  <p:clrMapOvr>
    <a:masterClrMapping/>
  </p:clrMapOvr>
  <p:transition spd="slow">
    <p:comb/>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6FA2B21-3FCD-4721-B95C-427943F61125}" type="datetime1">
              <a:rPr lang="en-US" smtClean="0"/>
              <a:t>2/4/2020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81835625"/>
      </p:ext>
    </p:extLst>
  </p:cSld>
  <p:clrMapOvr>
    <a:masterClrMapping/>
  </p:clrMapOvr>
  <p:transition spd="slow">
    <p:comb/>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A2B21-3FCD-4721-B95C-427943F61125}" type="datetime1">
              <a:rPr lang="en-US" smtClean="0"/>
              <a:t>2/4/2020</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06916003"/>
      </p:ext>
    </p:extLst>
  </p:cSld>
  <p:clrMapOvr>
    <a:masterClrMapping/>
  </p:clrMapOvr>
  <p:transition spd="slow">
    <p:comb/>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6FA2B21-3FCD-4721-B95C-427943F61125}" type="datetime1">
              <a:rPr lang="en-US" smtClean="0"/>
              <a:t>2/4/2020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86610830"/>
      </p:ext>
    </p:extLst>
  </p:cSld>
  <p:clrMapOvr>
    <a:masterClrMapping/>
  </p:clrMapOvr>
  <p:transition spd="slow">
    <p:comb/>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6FA2B21-3FCD-4721-B95C-427943F61125}" type="datetime1">
              <a:rPr lang="en-US" smtClean="0"/>
              <a:t>2/4/2020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35896632"/>
      </p:ext>
    </p:extLst>
  </p:cSld>
  <p:clrMapOvr>
    <a:masterClrMapping/>
  </p:clrMapOvr>
  <p:transition spd="slow">
    <p:comb/>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2/4/2020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30347065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Lst>
  <p:transition spd="slow">
    <p:comb/>
  </p:transition>
  <p:hf sldNum="0" hdr="0" ft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benritecho.com/bt_yousyoku.html" TargetMode="External"/><Relationship Id="rId2" Type="http://schemas.openxmlformats.org/officeDocument/2006/relationships/hyperlink" Target="http://www.shurey.com/js/craft/quiz/" TargetMode="External"/><Relationship Id="rId1" Type="http://schemas.openxmlformats.org/officeDocument/2006/relationships/slideLayout" Target="../slideLayouts/slideLayout2.xml"/><Relationship Id="rId4" Type="http://schemas.openxmlformats.org/officeDocument/2006/relationships/hyperlink" Target="pemura.soudesune.net/qma5_zatu_taku.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id="{FE4089EA-BE95-46CF-9084-24D42C04D812}"/>
              </a:ext>
            </a:extLst>
          </p:cNvPr>
          <p:cNvPicPr>
            <a:picLocks noChangeAspect="1"/>
          </p:cNvPicPr>
          <p:nvPr/>
        </p:nvPicPr>
        <p:blipFill rotWithShape="1">
          <a:blip r:embed="rId2"/>
          <a:srcRect t="6034" b="9380"/>
          <a:stretch/>
        </p:blipFill>
        <p:spPr>
          <a:xfrm>
            <a:off x="20" y="-839"/>
            <a:ext cx="12191980" cy="6858000"/>
          </a:xfrm>
          <a:prstGeom prst="rect">
            <a:avLst/>
          </a:prstGeom>
        </p:spPr>
      </p:pic>
      <p:sp>
        <p:nvSpPr>
          <p:cNvPr id="2" name="タイトル 1">
            <a:extLst>
              <a:ext uri="{FF2B5EF4-FFF2-40B4-BE49-F238E27FC236}">
                <a16:creationId xmlns:a16="http://schemas.microsoft.com/office/drawing/2014/main" id="{F338D16B-DD12-4E54-98D5-CFC2D0BC57DC}"/>
              </a:ext>
            </a:extLst>
          </p:cNvPr>
          <p:cNvSpPr>
            <a:spLocks noGrp="1"/>
          </p:cNvSpPr>
          <p:nvPr>
            <p:ph type="ctrTitle"/>
          </p:nvPr>
        </p:nvSpPr>
        <p:spPr>
          <a:xfrm>
            <a:off x="1771132" y="2091263"/>
            <a:ext cx="8649738" cy="2590800"/>
          </a:xfrm>
        </p:spPr>
        <p:txBody>
          <a:bodyPr>
            <a:normAutofit/>
          </a:bodyPr>
          <a:lstStyle/>
          <a:p>
            <a:r>
              <a:rPr kumimoji="1" lang="ja-JP" altLang="en-US" dirty="0">
                <a:solidFill>
                  <a:srgbClr val="002060"/>
                </a:solidFill>
              </a:rPr>
              <a:t>クイズゲーム制作</a:t>
            </a:r>
          </a:p>
        </p:txBody>
      </p:sp>
      <p:sp>
        <p:nvSpPr>
          <p:cNvPr id="3" name="字幕 2">
            <a:extLst>
              <a:ext uri="{FF2B5EF4-FFF2-40B4-BE49-F238E27FC236}">
                <a16:creationId xmlns:a16="http://schemas.microsoft.com/office/drawing/2014/main" id="{AD8272B6-F176-47E2-A3F7-4CCE4439E23C}"/>
              </a:ext>
            </a:extLst>
          </p:cNvPr>
          <p:cNvSpPr>
            <a:spLocks noGrp="1"/>
          </p:cNvSpPr>
          <p:nvPr>
            <p:ph type="subTitle" idx="1"/>
          </p:nvPr>
        </p:nvSpPr>
        <p:spPr>
          <a:xfrm>
            <a:off x="1771130" y="4682062"/>
            <a:ext cx="8652788" cy="457201"/>
          </a:xfrm>
        </p:spPr>
        <p:txBody>
          <a:bodyPr>
            <a:normAutofit/>
          </a:bodyPr>
          <a:lstStyle/>
          <a:p>
            <a:r>
              <a:rPr lang="en-US" altLang="ja-JP" dirty="0">
                <a:solidFill>
                  <a:schemeClr val="tx1"/>
                </a:solidFill>
              </a:rPr>
              <a:t>Felidae</a:t>
            </a:r>
            <a:r>
              <a:rPr kumimoji="1" lang="ja-JP" altLang="en-US" dirty="0">
                <a:solidFill>
                  <a:schemeClr val="tx1"/>
                </a:solidFill>
              </a:rPr>
              <a:t>　石田実玖　山岸真奈</a:t>
            </a:r>
          </a:p>
        </p:txBody>
      </p:sp>
    </p:spTree>
    <p:extLst>
      <p:ext uri="{BB962C8B-B14F-4D97-AF65-F5344CB8AC3E}">
        <p14:creationId xmlns:p14="http://schemas.microsoft.com/office/powerpoint/2010/main" val="3777762101"/>
      </p:ext>
    </p:extLst>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970459-3C97-4909-A75F-FA8A04EE7F1A}"/>
              </a:ext>
            </a:extLst>
          </p:cNvPr>
          <p:cNvSpPr>
            <a:spLocks noGrp="1"/>
          </p:cNvSpPr>
          <p:nvPr>
            <p:ph type="title"/>
          </p:nvPr>
        </p:nvSpPr>
        <p:spPr/>
        <p:txBody>
          <a:bodyPr>
            <a:normAutofit/>
          </a:bodyPr>
          <a:lstStyle/>
          <a:p>
            <a:r>
              <a:rPr kumimoji="1" lang="ja-JP" altLang="en-US" sz="5400" dirty="0"/>
              <a:t>改善点</a:t>
            </a:r>
          </a:p>
        </p:txBody>
      </p:sp>
      <p:sp>
        <p:nvSpPr>
          <p:cNvPr id="3" name="コンテンツ プレースホルダー 2">
            <a:extLst>
              <a:ext uri="{FF2B5EF4-FFF2-40B4-BE49-F238E27FC236}">
                <a16:creationId xmlns:a16="http://schemas.microsoft.com/office/drawing/2014/main" id="{8A791E86-E61B-4954-987D-1F9E92E0252F}"/>
              </a:ext>
            </a:extLst>
          </p:cNvPr>
          <p:cNvSpPr>
            <a:spLocks noGrp="1"/>
          </p:cNvSpPr>
          <p:nvPr>
            <p:ph idx="1"/>
          </p:nvPr>
        </p:nvSpPr>
        <p:spPr/>
        <p:txBody>
          <a:bodyPr>
            <a:normAutofit/>
          </a:bodyPr>
          <a:lstStyle/>
          <a:p>
            <a:r>
              <a:rPr kumimoji="1" lang="en-US" altLang="ja-JP" sz="3200" dirty="0"/>
              <a:t>BGM</a:t>
            </a:r>
            <a:r>
              <a:rPr kumimoji="1" lang="ja-JP" altLang="en-US" sz="3200" dirty="0"/>
              <a:t>が</a:t>
            </a:r>
            <a:r>
              <a:rPr kumimoji="1" lang="en-US" altLang="ja-JP" sz="3200" dirty="0"/>
              <a:t>Google Chrome</a:t>
            </a:r>
            <a:r>
              <a:rPr kumimoji="1" lang="ja-JP" altLang="en-US" sz="3200" dirty="0"/>
              <a:t>では再生されなかったので、</a:t>
            </a:r>
            <a:r>
              <a:rPr kumimoji="1" lang="en-US" altLang="ja-JP" sz="3200" dirty="0"/>
              <a:t>Internet</a:t>
            </a:r>
            <a:r>
              <a:rPr lang="ja-JP" altLang="en-US" sz="3200" dirty="0"/>
              <a:t> </a:t>
            </a:r>
            <a:r>
              <a:rPr lang="en-US" altLang="ja-JP" sz="3200" dirty="0"/>
              <a:t>Explorer</a:t>
            </a:r>
            <a:r>
              <a:rPr lang="ja-JP" altLang="en-US" sz="3200" dirty="0"/>
              <a:t>に変更しました。</a:t>
            </a:r>
            <a:endParaRPr lang="en-US" altLang="ja-JP" sz="3200" dirty="0"/>
          </a:p>
          <a:p>
            <a:pPr marL="0" indent="0">
              <a:buNone/>
            </a:pPr>
            <a:endParaRPr lang="en-US" altLang="ja-JP" sz="3200" dirty="0"/>
          </a:p>
          <a:p>
            <a:r>
              <a:rPr lang="ja-JP" altLang="en-US" sz="3200" dirty="0"/>
              <a:t>クイズを重複して出題しないようにする配列変数の管理を組み込みました。</a:t>
            </a:r>
            <a:endParaRPr lang="en-US" altLang="ja-JP" sz="3200" dirty="0"/>
          </a:p>
          <a:p>
            <a:endParaRPr lang="en-US" altLang="ja-JP" sz="3200" dirty="0"/>
          </a:p>
          <a:p>
            <a:endParaRPr lang="en-US" altLang="ja-JP" sz="3200" dirty="0"/>
          </a:p>
          <a:p>
            <a:endParaRPr lang="en-US" altLang="ja-JP" sz="3200" dirty="0"/>
          </a:p>
          <a:p>
            <a:endParaRPr lang="en-US" altLang="ja-JP" sz="3200" dirty="0"/>
          </a:p>
          <a:p>
            <a:endParaRPr lang="en-US" altLang="ja-JP" sz="3200" dirty="0"/>
          </a:p>
        </p:txBody>
      </p:sp>
    </p:spTree>
    <p:extLst>
      <p:ext uri="{BB962C8B-B14F-4D97-AF65-F5344CB8AC3E}">
        <p14:creationId xmlns:p14="http://schemas.microsoft.com/office/powerpoint/2010/main" val="390487683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31BC1-9E9C-4021-8F46-02840A248876}"/>
              </a:ext>
            </a:extLst>
          </p:cNvPr>
          <p:cNvSpPr>
            <a:spLocks noGrp="1"/>
          </p:cNvSpPr>
          <p:nvPr>
            <p:ph type="title"/>
          </p:nvPr>
        </p:nvSpPr>
        <p:spPr/>
        <p:txBody>
          <a:bodyPr>
            <a:normAutofit/>
          </a:bodyPr>
          <a:lstStyle/>
          <a:p>
            <a:r>
              <a:rPr kumimoji="1" lang="ja-JP" altLang="en-US" sz="5400" dirty="0"/>
              <a:t>反省点</a:t>
            </a:r>
          </a:p>
        </p:txBody>
      </p:sp>
      <p:sp>
        <p:nvSpPr>
          <p:cNvPr id="3" name="コンテンツ プレースホルダー 2">
            <a:extLst>
              <a:ext uri="{FF2B5EF4-FFF2-40B4-BE49-F238E27FC236}">
                <a16:creationId xmlns:a16="http://schemas.microsoft.com/office/drawing/2014/main" id="{E8C9B713-AC0E-473A-AF93-518D6BE698AA}"/>
              </a:ext>
            </a:extLst>
          </p:cNvPr>
          <p:cNvSpPr>
            <a:spLocks noGrp="1"/>
          </p:cNvSpPr>
          <p:nvPr>
            <p:ph idx="1"/>
          </p:nvPr>
        </p:nvSpPr>
        <p:spPr/>
        <p:txBody>
          <a:bodyPr>
            <a:normAutofit/>
          </a:bodyPr>
          <a:lstStyle/>
          <a:p>
            <a:r>
              <a:rPr kumimoji="1" lang="ja-JP" altLang="en-US" sz="2800" dirty="0"/>
              <a:t>結果画面の</a:t>
            </a:r>
            <a:r>
              <a:rPr kumimoji="1" lang="en-US" altLang="ja-JP" sz="2800" dirty="0"/>
              <a:t>21</a:t>
            </a:r>
            <a:r>
              <a:rPr kumimoji="1" lang="ja-JP" altLang="en-US" sz="2800" dirty="0"/>
              <a:t>問目以降の成績に表示されている「</a:t>
            </a:r>
            <a:r>
              <a:rPr lang="en-US" altLang="ja-JP" dirty="0"/>
              <a:t>undefined</a:t>
            </a:r>
            <a:r>
              <a:rPr kumimoji="1" lang="ja-JP" altLang="en-US" sz="2800" dirty="0"/>
              <a:t>」が表示されたままになっている</a:t>
            </a:r>
            <a:endParaRPr kumimoji="1" lang="en-US" altLang="ja-JP" sz="2800" dirty="0"/>
          </a:p>
          <a:p>
            <a:endParaRPr lang="en-US" altLang="ja-JP" sz="2800" dirty="0"/>
          </a:p>
          <a:p>
            <a:pPr marL="0" indent="0">
              <a:buNone/>
            </a:pPr>
            <a:r>
              <a:rPr kumimoji="1" lang="ja-JP" altLang="en-US" sz="2800" dirty="0"/>
              <a:t>　変数の定義について勉強不足だったので、もっと理解しなければいけないと思った</a:t>
            </a:r>
            <a:endParaRPr kumimoji="1" lang="en-US" altLang="ja-JP" sz="2800" dirty="0"/>
          </a:p>
          <a:p>
            <a:pPr marL="0" indent="0">
              <a:buNone/>
            </a:pPr>
            <a:endParaRPr kumimoji="1" lang="en-US" altLang="ja-JP" sz="2800" dirty="0"/>
          </a:p>
          <a:p>
            <a:pPr marL="0" indent="0">
              <a:buNone/>
            </a:pPr>
            <a:endParaRPr lang="en-US" altLang="ja-JP" sz="2800" dirty="0"/>
          </a:p>
          <a:p>
            <a:endParaRPr lang="en-US" altLang="ja-JP" sz="2800" dirty="0"/>
          </a:p>
          <a:p>
            <a:pPr marL="0" indent="0">
              <a:buNone/>
            </a:pPr>
            <a:endParaRPr kumimoji="1" lang="en-US" altLang="ja-JP" sz="2800" dirty="0"/>
          </a:p>
        </p:txBody>
      </p:sp>
      <p:sp>
        <p:nvSpPr>
          <p:cNvPr id="9" name="矢印: 下 8">
            <a:extLst>
              <a:ext uri="{FF2B5EF4-FFF2-40B4-BE49-F238E27FC236}">
                <a16:creationId xmlns:a16="http://schemas.microsoft.com/office/drawing/2014/main" id="{78148E55-0920-42CC-9196-542B247B0C26}"/>
              </a:ext>
            </a:extLst>
          </p:cNvPr>
          <p:cNvSpPr/>
          <p:nvPr/>
        </p:nvSpPr>
        <p:spPr>
          <a:xfrm>
            <a:off x="4122295" y="3117954"/>
            <a:ext cx="359764" cy="4646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450336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B8639-9C48-49A3-9DA1-1146430BB8C3}"/>
              </a:ext>
            </a:extLst>
          </p:cNvPr>
          <p:cNvSpPr>
            <a:spLocks noGrp="1"/>
          </p:cNvSpPr>
          <p:nvPr>
            <p:ph type="title"/>
          </p:nvPr>
        </p:nvSpPr>
        <p:spPr/>
        <p:txBody>
          <a:bodyPr>
            <a:normAutofit/>
          </a:bodyPr>
          <a:lstStyle/>
          <a:p>
            <a:r>
              <a:rPr kumimoji="1" lang="ja-JP" altLang="en-US" sz="5400" dirty="0"/>
              <a:t>反省と感想</a:t>
            </a:r>
          </a:p>
        </p:txBody>
      </p:sp>
      <p:sp>
        <p:nvSpPr>
          <p:cNvPr id="3" name="コンテンツ プレースホルダー 2">
            <a:extLst>
              <a:ext uri="{FF2B5EF4-FFF2-40B4-BE49-F238E27FC236}">
                <a16:creationId xmlns:a16="http://schemas.microsoft.com/office/drawing/2014/main" id="{26303679-98D6-4C4D-81B8-540FBACE69A0}"/>
              </a:ext>
            </a:extLst>
          </p:cNvPr>
          <p:cNvSpPr>
            <a:spLocks noGrp="1"/>
          </p:cNvSpPr>
          <p:nvPr>
            <p:ph idx="1"/>
          </p:nvPr>
        </p:nvSpPr>
        <p:spPr/>
        <p:txBody>
          <a:bodyPr>
            <a:normAutofit/>
          </a:bodyPr>
          <a:lstStyle/>
          <a:p>
            <a:r>
              <a:rPr kumimoji="1" lang="ja-JP" altLang="en-US" sz="3400" dirty="0"/>
              <a:t>役割の分担が上手くできなかったので、予定スケジュールより遅れてしまった</a:t>
            </a:r>
            <a:endParaRPr kumimoji="1" lang="en-US" altLang="ja-JP" sz="3400" dirty="0"/>
          </a:p>
          <a:p>
            <a:endParaRPr kumimoji="1" lang="en-US" altLang="ja-JP" sz="3400" dirty="0"/>
          </a:p>
          <a:p>
            <a:r>
              <a:rPr kumimoji="1" lang="ja-JP" altLang="en-US" sz="3400" dirty="0"/>
              <a:t>一応形にはなっているが、予定よりかなりシンプルになったので、もっとデザインにもこだわりたい</a:t>
            </a:r>
            <a:endParaRPr kumimoji="1" lang="en-US" altLang="ja-JP" sz="3400" dirty="0"/>
          </a:p>
        </p:txBody>
      </p:sp>
    </p:spTree>
    <p:extLst>
      <p:ext uri="{BB962C8B-B14F-4D97-AF65-F5344CB8AC3E}">
        <p14:creationId xmlns:p14="http://schemas.microsoft.com/office/powerpoint/2010/main" val="321342122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DFA5B06-19AC-4579-A06D-8EC0D7B895A8}"/>
              </a:ext>
            </a:extLst>
          </p:cNvPr>
          <p:cNvSpPr/>
          <p:nvPr/>
        </p:nvSpPr>
        <p:spPr>
          <a:xfrm>
            <a:off x="170764" y="3073867"/>
            <a:ext cx="9879629" cy="923330"/>
          </a:xfrm>
          <a:prstGeom prst="rect">
            <a:avLst/>
          </a:prstGeom>
          <a:noFill/>
        </p:spPr>
        <p:txBody>
          <a:bodyPr wrap="none" lIns="91440" tIns="45720" rIns="91440" bIns="45720">
            <a:spAutoFit/>
          </a:bodyPr>
          <a:lstStyle/>
          <a:p>
            <a:pPr algn="ctr"/>
            <a:r>
              <a:rPr lang="ja-JP"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ご清聴ありがとうございました</a:t>
            </a:r>
          </a:p>
        </p:txBody>
      </p:sp>
      <p:sp>
        <p:nvSpPr>
          <p:cNvPr id="3" name="テキスト ボックス 2">
            <a:extLst>
              <a:ext uri="{FF2B5EF4-FFF2-40B4-BE49-F238E27FC236}">
                <a16:creationId xmlns:a16="http://schemas.microsoft.com/office/drawing/2014/main" id="{EB2B77C4-74DB-41FB-B06D-42F4C57FB3B8}"/>
              </a:ext>
            </a:extLst>
          </p:cNvPr>
          <p:cNvSpPr txBox="1"/>
          <p:nvPr/>
        </p:nvSpPr>
        <p:spPr>
          <a:xfrm>
            <a:off x="2734322" y="3997197"/>
            <a:ext cx="4882720" cy="1569660"/>
          </a:xfrm>
          <a:prstGeom prst="rect">
            <a:avLst/>
          </a:prstGeom>
          <a:noFill/>
        </p:spPr>
        <p:txBody>
          <a:bodyPr wrap="square" rtlCol="0">
            <a:spAutoFit/>
          </a:bodyPr>
          <a:lstStyle/>
          <a:p>
            <a:pPr algn="ctr"/>
            <a:r>
              <a:rPr kumimoji="1" lang="en-US" altLang="ja-JP" sz="9600" dirty="0">
                <a:solidFill>
                  <a:schemeClr val="accent2"/>
                </a:solidFill>
              </a:rPr>
              <a:t>(=^</a:t>
            </a:r>
            <a:r>
              <a:rPr kumimoji="1" lang="ja-JP" altLang="en-US" sz="9600" dirty="0">
                <a:solidFill>
                  <a:schemeClr val="accent2"/>
                </a:solidFill>
              </a:rPr>
              <a:t>・</a:t>
            </a:r>
            <a:r>
              <a:rPr kumimoji="1" lang="en-US" altLang="ja-JP" sz="9600" dirty="0">
                <a:solidFill>
                  <a:schemeClr val="accent2"/>
                </a:solidFill>
              </a:rPr>
              <a:t>^=)</a:t>
            </a:r>
            <a:endParaRPr kumimoji="1" lang="ja-JP" altLang="en-US" sz="9600" dirty="0">
              <a:solidFill>
                <a:schemeClr val="accent2"/>
              </a:solidFill>
            </a:endParaRPr>
          </a:p>
        </p:txBody>
      </p:sp>
    </p:spTree>
    <p:extLst>
      <p:ext uri="{BB962C8B-B14F-4D97-AF65-F5344CB8AC3E}">
        <p14:creationId xmlns:p14="http://schemas.microsoft.com/office/powerpoint/2010/main" val="546938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304690-5EC7-4FB3-BDB3-6F54CF3D9EDB}"/>
              </a:ext>
            </a:extLst>
          </p:cNvPr>
          <p:cNvSpPr>
            <a:spLocks noGrp="1"/>
          </p:cNvSpPr>
          <p:nvPr>
            <p:ph type="title"/>
          </p:nvPr>
        </p:nvSpPr>
        <p:spPr/>
        <p:txBody>
          <a:bodyPr>
            <a:normAutofit/>
          </a:bodyPr>
          <a:lstStyle/>
          <a:p>
            <a:r>
              <a:rPr kumimoji="1" lang="ja-JP" altLang="en-US" sz="5400" dirty="0"/>
              <a:t>目次</a:t>
            </a:r>
          </a:p>
        </p:txBody>
      </p:sp>
      <p:sp>
        <p:nvSpPr>
          <p:cNvPr id="3" name="コンテンツ プレースホルダー 2">
            <a:extLst>
              <a:ext uri="{FF2B5EF4-FFF2-40B4-BE49-F238E27FC236}">
                <a16:creationId xmlns:a16="http://schemas.microsoft.com/office/drawing/2014/main" id="{58DDFA32-A9BD-45B2-9DD1-F0093B078B50}"/>
              </a:ext>
            </a:extLst>
          </p:cNvPr>
          <p:cNvSpPr>
            <a:spLocks noGrp="1"/>
          </p:cNvSpPr>
          <p:nvPr>
            <p:ph idx="1"/>
          </p:nvPr>
        </p:nvSpPr>
        <p:spPr/>
        <p:txBody>
          <a:bodyPr>
            <a:normAutofit/>
          </a:bodyPr>
          <a:lstStyle/>
          <a:p>
            <a:pPr marL="514350" indent="-514350">
              <a:buFont typeface="+mj-lt"/>
              <a:buAutoNum type="arabicPeriod"/>
            </a:pPr>
            <a:r>
              <a:rPr kumimoji="1" lang="ja-JP" altLang="en-US" sz="2800" dirty="0"/>
              <a:t>卒業研究の目的</a:t>
            </a:r>
            <a:endParaRPr kumimoji="1" lang="en-US" altLang="ja-JP" sz="2800" dirty="0"/>
          </a:p>
          <a:p>
            <a:pPr marL="514350" indent="-514350">
              <a:buFont typeface="+mj-lt"/>
              <a:buAutoNum type="arabicPeriod"/>
            </a:pPr>
            <a:r>
              <a:rPr kumimoji="1" lang="ja-JP" altLang="en-US" sz="2800" dirty="0"/>
              <a:t>ゲームの構想</a:t>
            </a:r>
            <a:endParaRPr kumimoji="1" lang="en-US" altLang="ja-JP" sz="2800" dirty="0"/>
          </a:p>
          <a:p>
            <a:pPr marL="514350" indent="-514350">
              <a:buFont typeface="+mj-lt"/>
              <a:buAutoNum type="arabicPeriod"/>
            </a:pPr>
            <a:r>
              <a:rPr kumimoji="1" lang="ja-JP" altLang="en-US" sz="2800" dirty="0"/>
              <a:t>ゲームの内容</a:t>
            </a:r>
            <a:endParaRPr kumimoji="1" lang="en-US" altLang="ja-JP" sz="2800" dirty="0"/>
          </a:p>
          <a:p>
            <a:pPr marL="514350" indent="-514350">
              <a:buFont typeface="+mj-lt"/>
              <a:buAutoNum type="arabicPeriod"/>
            </a:pPr>
            <a:r>
              <a:rPr kumimoji="1" lang="ja-JP" altLang="en-US" sz="2800" dirty="0"/>
              <a:t>開発環境</a:t>
            </a:r>
            <a:endParaRPr kumimoji="1" lang="en-US" altLang="ja-JP" sz="2800" dirty="0"/>
          </a:p>
          <a:p>
            <a:pPr marL="514350" indent="-514350">
              <a:buFont typeface="+mj-lt"/>
              <a:buAutoNum type="arabicPeriod"/>
            </a:pPr>
            <a:r>
              <a:rPr kumimoji="1" lang="ja-JP" altLang="en-US" sz="2800"/>
              <a:t>スケジュール</a:t>
            </a:r>
            <a:endParaRPr kumimoji="1" lang="en-US" altLang="ja-JP" sz="2800" dirty="0"/>
          </a:p>
          <a:p>
            <a:pPr marL="514350" indent="-514350">
              <a:buFont typeface="+mj-lt"/>
              <a:buAutoNum type="arabicPeriod"/>
            </a:pPr>
            <a:r>
              <a:rPr kumimoji="1" lang="ja-JP" altLang="en-US" sz="2800" dirty="0"/>
              <a:t>感想</a:t>
            </a:r>
            <a:endParaRPr kumimoji="1" lang="en-US" altLang="ja-JP" sz="2800" dirty="0"/>
          </a:p>
          <a:p>
            <a:pPr marL="0" indent="0">
              <a:buNone/>
            </a:pPr>
            <a:endParaRPr kumimoji="1" lang="ja-JP" altLang="en-US" sz="2800" dirty="0"/>
          </a:p>
        </p:txBody>
      </p:sp>
    </p:spTree>
    <p:extLst>
      <p:ext uri="{BB962C8B-B14F-4D97-AF65-F5344CB8AC3E}">
        <p14:creationId xmlns:p14="http://schemas.microsoft.com/office/powerpoint/2010/main" val="3613426069"/>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49FD85-1420-4D02-AAD0-CE3090EC0DEA}"/>
              </a:ext>
            </a:extLst>
          </p:cNvPr>
          <p:cNvSpPr>
            <a:spLocks noGrp="1"/>
          </p:cNvSpPr>
          <p:nvPr>
            <p:ph type="title"/>
          </p:nvPr>
        </p:nvSpPr>
        <p:spPr/>
        <p:txBody>
          <a:bodyPr>
            <a:normAutofit/>
          </a:bodyPr>
          <a:lstStyle/>
          <a:p>
            <a:r>
              <a:rPr kumimoji="1" lang="ja-JP" altLang="en-US" sz="5400" dirty="0"/>
              <a:t>卒業研究の目的</a:t>
            </a:r>
          </a:p>
        </p:txBody>
      </p:sp>
      <p:sp>
        <p:nvSpPr>
          <p:cNvPr id="4" name="コンテンツ プレースホルダー 3">
            <a:extLst>
              <a:ext uri="{FF2B5EF4-FFF2-40B4-BE49-F238E27FC236}">
                <a16:creationId xmlns:a16="http://schemas.microsoft.com/office/drawing/2014/main" id="{DD73F216-DD1B-46C5-8C87-9A54A27D4CBD}"/>
              </a:ext>
            </a:extLst>
          </p:cNvPr>
          <p:cNvSpPr>
            <a:spLocks noGrp="1"/>
          </p:cNvSpPr>
          <p:nvPr>
            <p:ph idx="1"/>
          </p:nvPr>
        </p:nvSpPr>
        <p:spPr/>
        <p:txBody>
          <a:bodyPr>
            <a:normAutofit/>
          </a:bodyPr>
          <a:lstStyle/>
          <a:p>
            <a:pPr marL="0" indent="0">
              <a:buNone/>
            </a:pPr>
            <a:r>
              <a:rPr kumimoji="1" lang="ja-JP" altLang="en-US" sz="5400" dirty="0"/>
              <a:t>授業で学んだことを活か</a:t>
            </a:r>
            <a:r>
              <a:rPr lang="ja-JP" altLang="en-US" sz="5400" dirty="0"/>
              <a:t>し、</a:t>
            </a:r>
            <a:r>
              <a:rPr lang="en-US" altLang="ja-JP" sz="5400" dirty="0"/>
              <a:t>JavaScript</a:t>
            </a:r>
            <a:r>
              <a:rPr lang="ja-JP" altLang="en-US" sz="5400" dirty="0"/>
              <a:t>を利用したサイトを作成する。</a:t>
            </a:r>
            <a:endParaRPr kumimoji="1" lang="ja-JP" altLang="en-US" sz="5400" dirty="0"/>
          </a:p>
        </p:txBody>
      </p:sp>
    </p:spTree>
    <p:extLst>
      <p:ext uri="{BB962C8B-B14F-4D97-AF65-F5344CB8AC3E}">
        <p14:creationId xmlns:p14="http://schemas.microsoft.com/office/powerpoint/2010/main" val="1168561852"/>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263D22-A5D3-42A7-88FC-317C1D3BA834}"/>
              </a:ext>
            </a:extLst>
          </p:cNvPr>
          <p:cNvSpPr>
            <a:spLocks noGrp="1"/>
          </p:cNvSpPr>
          <p:nvPr>
            <p:ph type="title"/>
          </p:nvPr>
        </p:nvSpPr>
        <p:spPr/>
        <p:txBody>
          <a:bodyPr>
            <a:normAutofit/>
          </a:bodyPr>
          <a:lstStyle/>
          <a:p>
            <a:r>
              <a:rPr kumimoji="1" lang="ja-JP" altLang="en-US" sz="5400" dirty="0"/>
              <a:t>ゲームの構想</a:t>
            </a:r>
          </a:p>
        </p:txBody>
      </p:sp>
      <p:sp>
        <p:nvSpPr>
          <p:cNvPr id="3" name="コンテンツ プレースホルダー 2">
            <a:extLst>
              <a:ext uri="{FF2B5EF4-FFF2-40B4-BE49-F238E27FC236}">
                <a16:creationId xmlns:a16="http://schemas.microsoft.com/office/drawing/2014/main" id="{B8E9FDDD-B77D-44F3-A12A-154B86C40319}"/>
              </a:ext>
            </a:extLst>
          </p:cNvPr>
          <p:cNvSpPr>
            <a:spLocks noGrp="1"/>
          </p:cNvSpPr>
          <p:nvPr>
            <p:ph idx="1"/>
          </p:nvPr>
        </p:nvSpPr>
        <p:spPr>
          <a:xfrm>
            <a:off x="677334" y="2207704"/>
            <a:ext cx="8596668" cy="3880773"/>
          </a:xfrm>
        </p:spPr>
        <p:txBody>
          <a:bodyPr>
            <a:normAutofit/>
          </a:bodyPr>
          <a:lstStyle/>
          <a:p>
            <a:pPr marL="0" indent="0" algn="ctr">
              <a:buNone/>
            </a:pPr>
            <a:r>
              <a:rPr kumimoji="1" lang="ja-JP" altLang="en-US" sz="6600" dirty="0"/>
              <a:t>常識力を試す</a:t>
            </a:r>
            <a:br>
              <a:rPr kumimoji="1" lang="en-US" altLang="ja-JP" sz="6600" dirty="0"/>
            </a:br>
            <a:r>
              <a:rPr kumimoji="1" lang="ja-JP" altLang="en-US" sz="6600" dirty="0"/>
              <a:t>クイズゲーム</a:t>
            </a:r>
          </a:p>
        </p:txBody>
      </p:sp>
    </p:spTree>
    <p:extLst>
      <p:ext uri="{BB962C8B-B14F-4D97-AF65-F5344CB8AC3E}">
        <p14:creationId xmlns:p14="http://schemas.microsoft.com/office/powerpoint/2010/main" val="1733314443"/>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B5FD480A-0012-40A5-85BE-3C8BD186A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9" y="1425857"/>
            <a:ext cx="5389200" cy="3031425"/>
          </a:xfrm>
          <a:prstGeom prst="rect">
            <a:avLst/>
          </a:prstGeom>
          <a:ln>
            <a:noFill/>
          </a:ln>
          <a:effectLst>
            <a:outerShdw blurRad="292100" dist="139700" dir="2700000" algn="tl" rotWithShape="0">
              <a:srgbClr val="333333">
                <a:alpha val="65000"/>
              </a:srgbClr>
            </a:outerShdw>
          </a:effectLst>
        </p:spPr>
      </p:pic>
      <p:sp>
        <p:nvSpPr>
          <p:cNvPr id="2" name="タイトル 1">
            <a:extLst>
              <a:ext uri="{FF2B5EF4-FFF2-40B4-BE49-F238E27FC236}">
                <a16:creationId xmlns:a16="http://schemas.microsoft.com/office/drawing/2014/main" id="{13BACAF5-7AF2-4FC6-BD00-0FF28D9AF3A5}"/>
              </a:ext>
            </a:extLst>
          </p:cNvPr>
          <p:cNvSpPr>
            <a:spLocks noGrp="1"/>
          </p:cNvSpPr>
          <p:nvPr>
            <p:ph type="title"/>
          </p:nvPr>
        </p:nvSpPr>
        <p:spPr/>
        <p:txBody>
          <a:bodyPr>
            <a:normAutofit/>
          </a:bodyPr>
          <a:lstStyle/>
          <a:p>
            <a:r>
              <a:rPr kumimoji="1" lang="ja-JP" altLang="en-US" sz="5400" dirty="0"/>
              <a:t>ゲームの内容</a:t>
            </a:r>
          </a:p>
        </p:txBody>
      </p:sp>
      <p:pic>
        <p:nvPicPr>
          <p:cNvPr id="7" name="図 6">
            <a:extLst>
              <a:ext uri="{FF2B5EF4-FFF2-40B4-BE49-F238E27FC236}">
                <a16:creationId xmlns:a16="http://schemas.microsoft.com/office/drawing/2014/main" id="{AF9A1876-AEBE-4612-8862-1B8F8A2E7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108" y="3653462"/>
            <a:ext cx="5387268" cy="2864010"/>
          </a:xfrm>
          <a:prstGeom prst="rect">
            <a:avLst/>
          </a:prstGeom>
          <a:ln>
            <a:noFill/>
          </a:ln>
          <a:effectLst>
            <a:outerShdw blurRad="292100" dist="139700" dir="2700000" algn="tl" rotWithShape="0">
              <a:srgbClr val="333333">
                <a:alpha val="65000"/>
              </a:srgbClr>
            </a:outerShdw>
          </a:effectLst>
        </p:spPr>
      </p:pic>
      <p:sp>
        <p:nvSpPr>
          <p:cNvPr id="8" name="テキスト ボックス 7">
            <a:extLst>
              <a:ext uri="{FF2B5EF4-FFF2-40B4-BE49-F238E27FC236}">
                <a16:creationId xmlns:a16="http://schemas.microsoft.com/office/drawing/2014/main" id="{B440AF3F-89AD-4A58-9DFD-FF891E67BDFB}"/>
              </a:ext>
            </a:extLst>
          </p:cNvPr>
          <p:cNvSpPr txBox="1"/>
          <p:nvPr/>
        </p:nvSpPr>
        <p:spPr>
          <a:xfrm>
            <a:off x="6285390" y="3937994"/>
            <a:ext cx="3551068" cy="369332"/>
          </a:xfrm>
          <a:prstGeom prst="rect">
            <a:avLst/>
          </a:prstGeom>
          <a:noFill/>
        </p:spPr>
        <p:txBody>
          <a:bodyPr wrap="square" rtlCol="0">
            <a:spAutoFit/>
          </a:bodyPr>
          <a:lstStyle/>
          <a:p>
            <a:pPr algn="r"/>
            <a:r>
              <a:rPr kumimoji="1" lang="ja-JP" altLang="en-US" dirty="0"/>
              <a:t>ホーム画面</a:t>
            </a:r>
          </a:p>
        </p:txBody>
      </p:sp>
      <p:sp>
        <p:nvSpPr>
          <p:cNvPr id="9" name="テキスト ボックス 8">
            <a:extLst>
              <a:ext uri="{FF2B5EF4-FFF2-40B4-BE49-F238E27FC236}">
                <a16:creationId xmlns:a16="http://schemas.microsoft.com/office/drawing/2014/main" id="{33226E73-1ED7-454B-9252-0F3D52F83A72}"/>
              </a:ext>
            </a:extLst>
          </p:cNvPr>
          <p:cNvSpPr txBox="1"/>
          <p:nvPr/>
        </p:nvSpPr>
        <p:spPr>
          <a:xfrm>
            <a:off x="4572000" y="5899376"/>
            <a:ext cx="1713390" cy="369332"/>
          </a:xfrm>
          <a:prstGeom prst="rect">
            <a:avLst/>
          </a:prstGeom>
          <a:noFill/>
        </p:spPr>
        <p:txBody>
          <a:bodyPr wrap="square" rtlCol="0">
            <a:spAutoFit/>
          </a:bodyPr>
          <a:lstStyle/>
          <a:p>
            <a:r>
              <a:rPr kumimoji="1" lang="ja-JP" altLang="en-US" dirty="0"/>
              <a:t>問題画面</a:t>
            </a:r>
          </a:p>
        </p:txBody>
      </p:sp>
      <p:sp>
        <p:nvSpPr>
          <p:cNvPr id="3" name="テキスト ボックス 2">
            <a:extLst>
              <a:ext uri="{FF2B5EF4-FFF2-40B4-BE49-F238E27FC236}">
                <a16:creationId xmlns:a16="http://schemas.microsoft.com/office/drawing/2014/main" id="{EC8ADD34-BB9C-4234-B7F3-A8006ED680DC}"/>
              </a:ext>
            </a:extLst>
          </p:cNvPr>
          <p:cNvSpPr txBox="1"/>
          <p:nvPr/>
        </p:nvSpPr>
        <p:spPr>
          <a:xfrm>
            <a:off x="644857" y="1796173"/>
            <a:ext cx="3509893" cy="1431161"/>
          </a:xfrm>
          <a:prstGeom prst="rect">
            <a:avLst/>
          </a:prstGeom>
          <a:noFill/>
        </p:spPr>
        <p:txBody>
          <a:bodyPr wrap="square" rtlCol="0">
            <a:spAutoFit/>
          </a:bodyPr>
          <a:lstStyle/>
          <a:p>
            <a:r>
              <a:rPr kumimoji="1" lang="ja-JP" altLang="en-US" sz="2900" dirty="0"/>
              <a:t>２０問の４択クイズ</a:t>
            </a:r>
            <a:endParaRPr kumimoji="1" lang="en-US" altLang="ja-JP" sz="2900" dirty="0"/>
          </a:p>
          <a:p>
            <a:r>
              <a:rPr kumimoji="1" lang="ja-JP" altLang="en-US" sz="2900" dirty="0"/>
              <a:t>クイズが終了したら結果が発表される</a:t>
            </a:r>
          </a:p>
        </p:txBody>
      </p:sp>
    </p:spTree>
    <p:extLst>
      <p:ext uri="{BB962C8B-B14F-4D97-AF65-F5344CB8AC3E}">
        <p14:creationId xmlns:p14="http://schemas.microsoft.com/office/powerpoint/2010/main" val="1509822813"/>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0430BF-A63B-4132-AA5A-04CBD0A80FED}"/>
              </a:ext>
            </a:extLst>
          </p:cNvPr>
          <p:cNvSpPr>
            <a:spLocks noGrp="1"/>
          </p:cNvSpPr>
          <p:nvPr>
            <p:ph type="title"/>
          </p:nvPr>
        </p:nvSpPr>
        <p:spPr/>
        <p:txBody>
          <a:bodyPr>
            <a:normAutofit/>
          </a:bodyPr>
          <a:lstStyle/>
          <a:p>
            <a:r>
              <a:rPr kumimoji="1" lang="ja-JP" altLang="en-US" sz="5400" dirty="0"/>
              <a:t>開発環境</a:t>
            </a:r>
          </a:p>
        </p:txBody>
      </p:sp>
      <p:sp>
        <p:nvSpPr>
          <p:cNvPr id="3" name="コンテンツ プレースホルダー 2">
            <a:extLst>
              <a:ext uri="{FF2B5EF4-FFF2-40B4-BE49-F238E27FC236}">
                <a16:creationId xmlns:a16="http://schemas.microsoft.com/office/drawing/2014/main" id="{6BBD5834-081A-4C99-AD16-F5C86BE99B7D}"/>
              </a:ext>
            </a:extLst>
          </p:cNvPr>
          <p:cNvSpPr>
            <a:spLocks noGrp="1"/>
          </p:cNvSpPr>
          <p:nvPr>
            <p:ph idx="1"/>
          </p:nvPr>
        </p:nvSpPr>
        <p:spPr>
          <a:xfrm>
            <a:off x="677334" y="1550988"/>
            <a:ext cx="8596668" cy="4823307"/>
          </a:xfrm>
        </p:spPr>
        <p:txBody>
          <a:bodyPr>
            <a:normAutofit fontScale="85000" lnSpcReduction="20000"/>
          </a:bodyPr>
          <a:lstStyle/>
          <a:p>
            <a:r>
              <a:rPr kumimoji="1" lang="en-US" altLang="ja-JP" sz="2400" dirty="0"/>
              <a:t>JavaScript</a:t>
            </a:r>
          </a:p>
          <a:p>
            <a:r>
              <a:rPr lang="en-US" altLang="ja-JP" sz="2400" dirty="0"/>
              <a:t>HTML</a:t>
            </a:r>
          </a:p>
          <a:p>
            <a:r>
              <a:rPr kumimoji="1" lang="en-US" altLang="ja-JP" sz="2400" dirty="0"/>
              <a:t>CSS</a:t>
            </a:r>
          </a:p>
          <a:p>
            <a:pPr marL="1371600" lvl="3" indent="0">
              <a:buNone/>
            </a:pPr>
            <a:r>
              <a:rPr lang="en-US" altLang="ja-JP" sz="2400" dirty="0"/>
              <a:t>Visual Studio Code</a:t>
            </a:r>
            <a:endParaRPr kumimoji="1" lang="en-US" altLang="ja-JP" sz="2400" dirty="0"/>
          </a:p>
          <a:p>
            <a:r>
              <a:rPr lang="ja-JP" altLang="en-US" sz="2400" dirty="0"/>
              <a:t>参考にしたサイト</a:t>
            </a:r>
            <a:endParaRPr lang="en-US" altLang="ja-JP" sz="2400" dirty="0"/>
          </a:p>
          <a:p>
            <a:pPr marL="0" indent="0">
              <a:buNone/>
            </a:pPr>
            <a:r>
              <a:rPr lang="en-US" altLang="ja-JP" sz="2400" dirty="0">
                <a:hlinkClick r:id="rId2"/>
              </a:rPr>
              <a:t>http://www.shurey.com/js/craft/quiz/</a:t>
            </a:r>
            <a:endParaRPr lang="en-US" altLang="ja-JP" sz="2400" dirty="0"/>
          </a:p>
          <a:p>
            <a:pPr marL="0" indent="0">
              <a:buNone/>
            </a:pPr>
            <a:endParaRPr lang="en-US" altLang="ja-JP" sz="2400" dirty="0"/>
          </a:p>
          <a:p>
            <a:pPr marL="0" indent="0">
              <a:buNone/>
            </a:pPr>
            <a:r>
              <a:rPr lang="en-US" altLang="ja-JP" sz="2400" dirty="0">
                <a:hlinkClick r:id="rId3"/>
              </a:rPr>
              <a:t>http://benritecho.com/bt_yousyoku.html</a:t>
            </a:r>
            <a:endParaRPr lang="en-US" altLang="ja-JP" sz="2400" dirty="0"/>
          </a:p>
          <a:p>
            <a:pPr marL="0" indent="0">
              <a:buNone/>
            </a:pPr>
            <a:r>
              <a:rPr lang="en-US" altLang="ja-JP" sz="2400" dirty="0">
                <a:hlinkClick r:id="rId4" action="ppaction://hlinkfile"/>
              </a:rPr>
              <a:t>pemura.soudesune.net/qma5_zatu_taku.htm</a:t>
            </a:r>
            <a:endParaRPr lang="en-US" altLang="ja-JP" sz="2400" dirty="0"/>
          </a:p>
          <a:p>
            <a:pPr marL="0" indent="0">
              <a:buNone/>
            </a:pPr>
            <a:endParaRPr lang="en-US" altLang="ja-JP" sz="2400" dirty="0"/>
          </a:p>
          <a:p>
            <a:pPr marL="0" indent="0">
              <a:buNone/>
            </a:pPr>
            <a:r>
              <a:rPr lang="en-US" altLang="ja-JP" sz="2100" dirty="0"/>
              <a:t>BGM</a:t>
            </a:r>
          </a:p>
          <a:p>
            <a:pPr marL="0" indent="0">
              <a:buNone/>
            </a:pPr>
            <a:r>
              <a:rPr lang="ja-JP" altLang="en-US" sz="2100" dirty="0"/>
              <a:t>緩やかに午後</a:t>
            </a:r>
            <a:endParaRPr lang="en-US" altLang="ja-JP" sz="2100" dirty="0"/>
          </a:p>
          <a:p>
            <a:pPr marL="0" indent="0">
              <a:buNone/>
            </a:pPr>
            <a:r>
              <a:rPr lang="ja-JP" altLang="en-US" sz="2100" dirty="0"/>
              <a:t>何を作ろうかな</a:t>
            </a:r>
            <a:endParaRPr lang="en-US" altLang="ja-JP" sz="2100" dirty="0"/>
          </a:p>
          <a:p>
            <a:pPr marL="0" indent="0">
              <a:buNone/>
            </a:pPr>
            <a:endParaRPr lang="ja-JP" altLang="en-US" sz="2400" dirty="0"/>
          </a:p>
          <a:p>
            <a:pPr marL="0" indent="0">
              <a:buNone/>
            </a:pPr>
            <a:endParaRPr lang="en-US" altLang="ja-JP" sz="2400" dirty="0"/>
          </a:p>
          <a:p>
            <a:pPr marL="0" indent="0">
              <a:buNone/>
            </a:pPr>
            <a:endParaRPr kumimoji="1" lang="en-US" altLang="ja-JP" sz="2400" dirty="0"/>
          </a:p>
        </p:txBody>
      </p:sp>
    </p:spTree>
    <p:extLst>
      <p:ext uri="{BB962C8B-B14F-4D97-AF65-F5344CB8AC3E}">
        <p14:creationId xmlns:p14="http://schemas.microsoft.com/office/powerpoint/2010/main" val="26585087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CB7C82-2729-4EB3-9FE1-B9ACCA9F7577}"/>
              </a:ext>
            </a:extLst>
          </p:cNvPr>
          <p:cNvSpPr>
            <a:spLocks noGrp="1"/>
          </p:cNvSpPr>
          <p:nvPr>
            <p:ph type="title"/>
          </p:nvPr>
        </p:nvSpPr>
        <p:spPr/>
        <p:txBody>
          <a:bodyPr>
            <a:normAutofit/>
          </a:bodyPr>
          <a:lstStyle/>
          <a:p>
            <a:r>
              <a:rPr kumimoji="1" lang="ja-JP" altLang="en-US" sz="5400" dirty="0"/>
              <a:t>予定スケジュール</a:t>
            </a:r>
          </a:p>
        </p:txBody>
      </p:sp>
      <p:graphicFrame>
        <p:nvGraphicFramePr>
          <p:cNvPr id="3" name="表 3">
            <a:extLst>
              <a:ext uri="{FF2B5EF4-FFF2-40B4-BE49-F238E27FC236}">
                <a16:creationId xmlns:a16="http://schemas.microsoft.com/office/drawing/2014/main" id="{9116DD27-1003-4FCB-9277-072685365EA3}"/>
              </a:ext>
            </a:extLst>
          </p:cNvPr>
          <p:cNvGraphicFramePr>
            <a:graphicFrameLocks noGrp="1"/>
          </p:cNvGraphicFramePr>
          <p:nvPr>
            <p:ph idx="1"/>
            <p:extLst>
              <p:ext uri="{D42A27DB-BD31-4B8C-83A1-F6EECF244321}">
                <p14:modId xmlns:p14="http://schemas.microsoft.com/office/powerpoint/2010/main" val="1098464580"/>
              </p:ext>
            </p:extLst>
          </p:nvPr>
        </p:nvGraphicFramePr>
        <p:xfrm>
          <a:off x="435005" y="2142833"/>
          <a:ext cx="9525745" cy="2225040"/>
        </p:xfrm>
        <a:graphic>
          <a:graphicData uri="http://schemas.openxmlformats.org/drawingml/2006/table">
            <a:tbl>
              <a:tblPr firstRow="1" bandRow="1">
                <a:tableStyleId>{69012ECD-51FC-41F1-AA8D-1B2483CD663E}</a:tableStyleId>
              </a:tblPr>
              <a:tblGrid>
                <a:gridCol w="1642303">
                  <a:extLst>
                    <a:ext uri="{9D8B030D-6E8A-4147-A177-3AD203B41FA5}">
                      <a16:colId xmlns:a16="http://schemas.microsoft.com/office/drawing/2014/main" val="1790979688"/>
                    </a:ext>
                  </a:extLst>
                </a:gridCol>
                <a:gridCol w="474534">
                  <a:extLst>
                    <a:ext uri="{9D8B030D-6E8A-4147-A177-3AD203B41FA5}">
                      <a16:colId xmlns:a16="http://schemas.microsoft.com/office/drawing/2014/main" val="1602059164"/>
                    </a:ext>
                  </a:extLst>
                </a:gridCol>
                <a:gridCol w="529209">
                  <a:extLst>
                    <a:ext uri="{9D8B030D-6E8A-4147-A177-3AD203B41FA5}">
                      <a16:colId xmlns:a16="http://schemas.microsoft.com/office/drawing/2014/main" val="4211541696"/>
                    </a:ext>
                  </a:extLst>
                </a:gridCol>
                <a:gridCol w="529207">
                  <a:extLst>
                    <a:ext uri="{9D8B030D-6E8A-4147-A177-3AD203B41FA5}">
                      <a16:colId xmlns:a16="http://schemas.microsoft.com/office/drawing/2014/main" val="4266223864"/>
                    </a:ext>
                  </a:extLst>
                </a:gridCol>
                <a:gridCol w="850136">
                  <a:extLst>
                    <a:ext uri="{9D8B030D-6E8A-4147-A177-3AD203B41FA5}">
                      <a16:colId xmlns:a16="http://schemas.microsoft.com/office/drawing/2014/main" val="3952774266"/>
                    </a:ext>
                  </a:extLst>
                </a:gridCol>
                <a:gridCol w="208280">
                  <a:extLst>
                    <a:ext uri="{9D8B030D-6E8A-4147-A177-3AD203B41FA5}">
                      <a16:colId xmlns:a16="http://schemas.microsoft.com/office/drawing/2014/main" val="2526473954"/>
                    </a:ext>
                  </a:extLst>
                </a:gridCol>
                <a:gridCol w="529207">
                  <a:extLst>
                    <a:ext uri="{9D8B030D-6E8A-4147-A177-3AD203B41FA5}">
                      <a16:colId xmlns:a16="http://schemas.microsoft.com/office/drawing/2014/main" val="3275512192"/>
                    </a:ext>
                  </a:extLst>
                </a:gridCol>
                <a:gridCol w="529207">
                  <a:extLst>
                    <a:ext uri="{9D8B030D-6E8A-4147-A177-3AD203B41FA5}">
                      <a16:colId xmlns:a16="http://schemas.microsoft.com/office/drawing/2014/main" val="2907550642"/>
                    </a:ext>
                  </a:extLst>
                </a:gridCol>
                <a:gridCol w="529209">
                  <a:extLst>
                    <a:ext uri="{9D8B030D-6E8A-4147-A177-3AD203B41FA5}">
                      <a16:colId xmlns:a16="http://schemas.microsoft.com/office/drawing/2014/main" val="3981167785"/>
                    </a:ext>
                  </a:extLst>
                </a:gridCol>
                <a:gridCol w="529207">
                  <a:extLst>
                    <a:ext uri="{9D8B030D-6E8A-4147-A177-3AD203B41FA5}">
                      <a16:colId xmlns:a16="http://schemas.microsoft.com/office/drawing/2014/main" val="981115159"/>
                    </a:ext>
                  </a:extLst>
                </a:gridCol>
                <a:gridCol w="529207">
                  <a:extLst>
                    <a:ext uri="{9D8B030D-6E8A-4147-A177-3AD203B41FA5}">
                      <a16:colId xmlns:a16="http://schemas.microsoft.com/office/drawing/2014/main" val="1228250160"/>
                    </a:ext>
                  </a:extLst>
                </a:gridCol>
                <a:gridCol w="529209">
                  <a:extLst>
                    <a:ext uri="{9D8B030D-6E8A-4147-A177-3AD203B41FA5}">
                      <a16:colId xmlns:a16="http://schemas.microsoft.com/office/drawing/2014/main" val="3697570434"/>
                    </a:ext>
                  </a:extLst>
                </a:gridCol>
                <a:gridCol w="529207">
                  <a:extLst>
                    <a:ext uri="{9D8B030D-6E8A-4147-A177-3AD203B41FA5}">
                      <a16:colId xmlns:a16="http://schemas.microsoft.com/office/drawing/2014/main" val="1766374425"/>
                    </a:ext>
                  </a:extLst>
                </a:gridCol>
                <a:gridCol w="529207">
                  <a:extLst>
                    <a:ext uri="{9D8B030D-6E8A-4147-A177-3AD203B41FA5}">
                      <a16:colId xmlns:a16="http://schemas.microsoft.com/office/drawing/2014/main" val="3902667359"/>
                    </a:ext>
                  </a:extLst>
                </a:gridCol>
                <a:gridCol w="208280">
                  <a:extLst>
                    <a:ext uri="{9D8B030D-6E8A-4147-A177-3AD203B41FA5}">
                      <a16:colId xmlns:a16="http://schemas.microsoft.com/office/drawing/2014/main" val="1605511009"/>
                    </a:ext>
                  </a:extLst>
                </a:gridCol>
                <a:gridCol w="850136">
                  <a:extLst>
                    <a:ext uri="{9D8B030D-6E8A-4147-A177-3AD203B41FA5}">
                      <a16:colId xmlns:a16="http://schemas.microsoft.com/office/drawing/2014/main" val="2860221667"/>
                    </a:ext>
                  </a:extLst>
                </a:gridCol>
              </a:tblGrid>
              <a:tr h="370840">
                <a:tc>
                  <a:txBody>
                    <a:bodyPr/>
                    <a:lstStyle/>
                    <a:p>
                      <a:r>
                        <a:rPr kumimoji="1" lang="ja-JP" altLang="en-US" dirty="0"/>
                        <a:t>作業</a:t>
                      </a:r>
                    </a:p>
                  </a:txBody>
                  <a:tcPr>
                    <a:lnR w="12700" cap="flat" cmpd="sng" algn="ctr">
                      <a:solidFill>
                        <a:srgbClr val="92D050"/>
                      </a:solidFill>
                      <a:prstDash val="solid"/>
                      <a:round/>
                      <a:headEnd type="none" w="med" len="med"/>
                      <a:tailEnd type="none" w="med" len="med"/>
                    </a:lnR>
                  </a:tcPr>
                </a:tc>
                <a:tc gridSpan="3">
                  <a:txBody>
                    <a:bodyPr/>
                    <a:lstStyle/>
                    <a:p>
                      <a:r>
                        <a:rPr kumimoji="1" lang="ja-JP" altLang="en-US" dirty="0"/>
                        <a:t>９月</a:t>
                      </a:r>
                    </a:p>
                  </a:txBody>
                  <a:tcP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tcPr>
                </a:tc>
                <a:tc hMerge="1">
                  <a:txBody>
                    <a:bodyPr/>
                    <a:lstStyle/>
                    <a:p>
                      <a:endParaRPr kumimoji="1" lang="ja-JP" altLang="en-US"/>
                    </a:p>
                  </a:txBody>
                  <a:tcPr/>
                </a:tc>
                <a:tc hMerge="1">
                  <a:txBody>
                    <a:bodyPr/>
                    <a:lstStyle/>
                    <a:p>
                      <a:endParaRPr kumimoji="1" lang="ja-JP" altLang="en-US"/>
                    </a:p>
                  </a:txBody>
                  <a:tcPr/>
                </a:tc>
                <a:tc gridSpan="3">
                  <a:txBody>
                    <a:bodyPr/>
                    <a:lstStyle/>
                    <a:p>
                      <a:r>
                        <a:rPr kumimoji="1" lang="ja-JP" altLang="en-US" dirty="0"/>
                        <a:t>１０月</a:t>
                      </a:r>
                    </a:p>
                  </a:txBody>
                  <a:tcP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tcPr>
                </a:tc>
                <a:tc hMerge="1">
                  <a:txBody>
                    <a:bodyPr/>
                    <a:lstStyle/>
                    <a:p>
                      <a:endParaRPr kumimoji="1" lang="ja-JP" altLang="en-US"/>
                    </a:p>
                  </a:txBody>
                  <a:tcPr/>
                </a:tc>
                <a:tc hMerge="1">
                  <a:txBody>
                    <a:bodyPr/>
                    <a:lstStyle/>
                    <a:p>
                      <a:endParaRPr kumimoji="1" lang="ja-JP" altLang="en-US"/>
                    </a:p>
                  </a:txBody>
                  <a:tcPr/>
                </a:tc>
                <a:tc gridSpan="3">
                  <a:txBody>
                    <a:bodyPr/>
                    <a:lstStyle/>
                    <a:p>
                      <a:r>
                        <a:rPr kumimoji="1" lang="ja-JP" altLang="en-US" dirty="0"/>
                        <a:t>１１月</a:t>
                      </a:r>
                    </a:p>
                  </a:txBody>
                  <a:tcP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tcPr>
                </a:tc>
                <a:tc hMerge="1">
                  <a:txBody>
                    <a:bodyPr/>
                    <a:lstStyle/>
                    <a:p>
                      <a:endParaRPr kumimoji="1" lang="ja-JP" altLang="en-US"/>
                    </a:p>
                  </a:txBody>
                  <a:tcPr/>
                </a:tc>
                <a:tc hMerge="1">
                  <a:txBody>
                    <a:bodyPr/>
                    <a:lstStyle/>
                    <a:p>
                      <a:endParaRPr kumimoji="1" lang="ja-JP" altLang="en-US"/>
                    </a:p>
                  </a:txBody>
                  <a:tcPr/>
                </a:tc>
                <a:tc gridSpan="3">
                  <a:txBody>
                    <a:bodyPr/>
                    <a:lstStyle/>
                    <a:p>
                      <a:r>
                        <a:rPr kumimoji="1" lang="ja-JP" altLang="en-US" dirty="0"/>
                        <a:t>１２月</a:t>
                      </a:r>
                    </a:p>
                  </a:txBody>
                  <a:tcPr>
                    <a:lnL w="12700" cap="flat" cmpd="sng" algn="ctr">
                      <a:solidFill>
                        <a:srgbClr val="92D050"/>
                      </a:solidFill>
                      <a:prstDash val="solid"/>
                      <a:round/>
                      <a:headEnd type="none" w="med" len="med"/>
                      <a:tailEnd type="none" w="med" len="med"/>
                    </a:lnL>
                  </a:tcPr>
                </a:tc>
                <a:tc hMerge="1">
                  <a:txBody>
                    <a:bodyPr/>
                    <a:lstStyle/>
                    <a:p>
                      <a:endParaRPr kumimoji="1" lang="ja-JP" altLang="en-US"/>
                    </a:p>
                  </a:txBody>
                  <a:tcPr/>
                </a:tc>
                <a:tc hMerge="1">
                  <a:txBody>
                    <a:bodyPr/>
                    <a:lstStyle/>
                    <a:p>
                      <a:endParaRPr kumimoji="1" lang="ja-JP" altLang="en-US"/>
                    </a:p>
                  </a:txBody>
                  <a:tcPr/>
                </a:tc>
                <a:tc gridSpan="3">
                  <a:txBody>
                    <a:bodyPr/>
                    <a:lstStyle/>
                    <a:p>
                      <a:r>
                        <a:rPr kumimoji="1" lang="ja-JP" altLang="en-US" dirty="0"/>
                        <a:t>１月</a:t>
                      </a:r>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549897127"/>
                  </a:ext>
                </a:extLst>
              </a:tr>
              <a:tr h="370840">
                <a:tc>
                  <a:txBody>
                    <a:bodyPr/>
                    <a:lstStyle/>
                    <a:p>
                      <a:r>
                        <a:rPr kumimoji="1" lang="ja-JP" altLang="en-US" dirty="0"/>
                        <a:t>要件定義</a:t>
                      </a:r>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solidFill>
                      <a:srgbClr val="00B050"/>
                    </a:solidFill>
                  </a:tcPr>
                </a:tc>
                <a:tc>
                  <a:txBody>
                    <a:bodyPr/>
                    <a:lstStyle/>
                    <a:p>
                      <a:endParaRPr kumimoji="1" lang="ja-JP" altLang="en-US" dirty="0"/>
                    </a:p>
                  </a:txBody>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510430656"/>
                  </a:ext>
                </a:extLst>
              </a:tr>
              <a:tr h="370840">
                <a:tc>
                  <a:txBody>
                    <a:bodyPr/>
                    <a:lstStyle/>
                    <a:p>
                      <a:r>
                        <a:rPr kumimoji="1" lang="ja-JP" altLang="en-US" dirty="0"/>
                        <a:t>基本設計</a:t>
                      </a:r>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lang="ja-JP" altLang="en-US" dirty="0"/>
                    </a:p>
                  </a:txBody>
                  <a:tcPr>
                    <a:solidFill>
                      <a:srgbClr val="00B050"/>
                    </a:solidFill>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solidFill>
                      <a:srgbClr val="00B050"/>
                    </a:solidFill>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solidFill>
                      <a:srgbClr val="00B050"/>
                    </a:solidFill>
                  </a:tcPr>
                </a:tc>
                <a:tc>
                  <a:txBody>
                    <a:bodyPr/>
                    <a:lstStyle/>
                    <a:p>
                      <a:endParaRPr kumimoji="1" lang="ja-JP" altLang="en-US" dirty="0"/>
                    </a:p>
                  </a:txBody>
                  <a:tcPr>
                    <a:solidFill>
                      <a:srgbClr val="00B050"/>
                    </a:solidFill>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03738964"/>
                  </a:ext>
                </a:extLst>
              </a:tr>
              <a:tr h="370840">
                <a:tc>
                  <a:txBody>
                    <a:bodyPr/>
                    <a:lstStyle/>
                    <a:p>
                      <a:r>
                        <a:rPr kumimoji="1" lang="ja-JP" altLang="en-US" dirty="0"/>
                        <a:t>詳細設計</a:t>
                      </a:r>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lang="ja-JP" altLang="en-US" dirty="0"/>
                    </a:p>
                  </a:txBody>
                  <a:tcPr>
                    <a:solidFill>
                      <a:srgbClr val="00B050"/>
                    </a:solidFill>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solidFill>
                      <a:srgbClr val="00B050"/>
                    </a:solidFill>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solidFill>
                      <a:srgbClr val="00B050"/>
                    </a:solidFill>
                  </a:tcPr>
                </a:tc>
                <a:tc>
                  <a:txBody>
                    <a:bodyPr/>
                    <a:lstStyle/>
                    <a:p>
                      <a:endParaRPr kumimoji="1" lang="ja-JP" altLang="en-US" dirty="0"/>
                    </a:p>
                  </a:txBody>
                  <a:tcPr>
                    <a:solidFill>
                      <a:srgbClr val="00B050"/>
                    </a:solidFill>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529879403"/>
                  </a:ext>
                </a:extLst>
              </a:tr>
              <a:tr h="370840">
                <a:tc>
                  <a:txBody>
                    <a:bodyPr/>
                    <a:lstStyle/>
                    <a:p>
                      <a:r>
                        <a:rPr kumimoji="1" lang="ja-JP" altLang="en-US" dirty="0"/>
                        <a:t>コーディング</a:t>
                      </a:r>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solidFill>
                      <a:srgbClr val="00B050"/>
                    </a:solidFill>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solidFill>
                      <a:srgbClr val="00B050"/>
                    </a:solidFill>
                  </a:tcPr>
                </a:tc>
                <a:tc>
                  <a:txBody>
                    <a:bodyPr/>
                    <a:lstStyle/>
                    <a:p>
                      <a:endParaRPr kumimoji="1" lang="ja-JP" altLang="en-US" dirty="0"/>
                    </a:p>
                  </a:txBody>
                  <a:tcPr>
                    <a:solidFill>
                      <a:srgbClr val="00B050"/>
                    </a:solidFill>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solidFill>
                      <a:srgbClr val="00B050"/>
                    </a:solidFill>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solidFill>
                      <a:srgbClr val="00B050"/>
                    </a:solidFill>
                  </a:tcPr>
                </a:tc>
                <a:tc>
                  <a:txBody>
                    <a:bodyPr/>
                    <a:lstStyle/>
                    <a:p>
                      <a:endParaRPr kumimoji="1" lang="ja-JP" altLang="en-US" dirty="0"/>
                    </a:p>
                  </a:txBody>
                  <a:tcPr>
                    <a:solidFill>
                      <a:srgbClr val="00B050"/>
                    </a:solidFill>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solidFill>
                      <a:srgbClr val="00B050"/>
                    </a:solidFill>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solidFill>
                      <a:srgbClr val="00B050"/>
                    </a:solidFill>
                  </a:tcPr>
                </a:tc>
                <a:tc>
                  <a:txBody>
                    <a:bodyPr/>
                    <a:lstStyle/>
                    <a:p>
                      <a:endParaRPr kumimoji="1" lang="ja-JP" altLang="en-US" dirty="0"/>
                    </a:p>
                  </a:txBody>
                  <a:tcPr>
                    <a:noFill/>
                  </a:tcPr>
                </a:tc>
                <a:tc>
                  <a:txBody>
                    <a:bodyPr/>
                    <a:lstStyle/>
                    <a:p>
                      <a:endParaRPr kumimoji="1" lang="ja-JP" altLang="en-US" dirty="0"/>
                    </a:p>
                  </a:txBody>
                  <a:tcPr>
                    <a:noFill/>
                  </a:tcPr>
                </a:tc>
                <a:extLst>
                  <a:ext uri="{0D108BD9-81ED-4DB2-BD59-A6C34878D82A}">
                    <a16:rowId xmlns:a16="http://schemas.microsoft.com/office/drawing/2014/main" val="2421544979"/>
                  </a:ext>
                </a:extLst>
              </a:tr>
              <a:tr h="370840">
                <a:tc>
                  <a:txBody>
                    <a:bodyPr/>
                    <a:lstStyle/>
                    <a:p>
                      <a:r>
                        <a:rPr kumimoji="1" lang="ja-JP" altLang="en-US" sz="1600" dirty="0"/>
                        <a:t>システムテスト</a:t>
                      </a:r>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solidFill>
                      <a:srgbClr val="00B050"/>
                    </a:solidFill>
                  </a:tcPr>
                </a:tc>
                <a:tc>
                  <a:txBody>
                    <a:bodyPr/>
                    <a:lstStyle/>
                    <a:p>
                      <a:endParaRPr kumimoji="1" lang="ja-JP" altLang="en-US" dirty="0"/>
                    </a:p>
                  </a:txBody>
                  <a:tcPr>
                    <a:solidFill>
                      <a:srgbClr val="00B050"/>
                    </a:solidFill>
                  </a:tcPr>
                </a:tc>
                <a:extLst>
                  <a:ext uri="{0D108BD9-81ED-4DB2-BD59-A6C34878D82A}">
                    <a16:rowId xmlns:a16="http://schemas.microsoft.com/office/drawing/2014/main" val="4046059020"/>
                  </a:ext>
                </a:extLst>
              </a:tr>
            </a:tbl>
          </a:graphicData>
        </a:graphic>
      </p:graphicFrame>
    </p:spTree>
    <p:extLst>
      <p:ext uri="{BB962C8B-B14F-4D97-AF65-F5344CB8AC3E}">
        <p14:creationId xmlns:p14="http://schemas.microsoft.com/office/powerpoint/2010/main" val="1317236457"/>
      </p:ext>
    </p:extLst>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CAEB79-8D35-4D63-B1FD-8138F4F4D433}"/>
              </a:ext>
            </a:extLst>
          </p:cNvPr>
          <p:cNvSpPr>
            <a:spLocks noGrp="1"/>
          </p:cNvSpPr>
          <p:nvPr>
            <p:ph type="title"/>
          </p:nvPr>
        </p:nvSpPr>
        <p:spPr/>
        <p:txBody>
          <a:bodyPr>
            <a:normAutofit/>
          </a:bodyPr>
          <a:lstStyle/>
          <a:p>
            <a:r>
              <a:rPr lang="ja-JP" altLang="en-US" sz="5400" dirty="0"/>
              <a:t>実施</a:t>
            </a:r>
            <a:r>
              <a:rPr kumimoji="1" lang="ja-JP" altLang="en-US" sz="5400" dirty="0"/>
              <a:t>スケジュール</a:t>
            </a:r>
          </a:p>
        </p:txBody>
      </p:sp>
      <p:graphicFrame>
        <p:nvGraphicFramePr>
          <p:cNvPr id="4" name="表 4">
            <a:extLst>
              <a:ext uri="{FF2B5EF4-FFF2-40B4-BE49-F238E27FC236}">
                <a16:creationId xmlns:a16="http://schemas.microsoft.com/office/drawing/2014/main" id="{BC4D8E49-BCD6-4BAD-A939-2284BD6370C3}"/>
              </a:ext>
            </a:extLst>
          </p:cNvPr>
          <p:cNvGraphicFramePr>
            <a:graphicFrameLocks noGrp="1"/>
          </p:cNvGraphicFramePr>
          <p:nvPr>
            <p:ph idx="1"/>
            <p:extLst>
              <p:ext uri="{D42A27DB-BD31-4B8C-83A1-F6EECF244321}">
                <p14:modId xmlns:p14="http://schemas.microsoft.com/office/powerpoint/2010/main" val="644677003"/>
              </p:ext>
            </p:extLst>
          </p:nvPr>
        </p:nvGraphicFramePr>
        <p:xfrm>
          <a:off x="410817" y="2160587"/>
          <a:ext cx="9416761" cy="2194560"/>
        </p:xfrm>
        <a:graphic>
          <a:graphicData uri="http://schemas.openxmlformats.org/drawingml/2006/table">
            <a:tbl>
              <a:tblPr firstRow="1" bandRow="1">
                <a:tableStyleId>{69012ECD-51FC-41F1-AA8D-1B2483CD663E}</a:tableStyleId>
              </a:tblPr>
              <a:tblGrid>
                <a:gridCol w="1668569">
                  <a:extLst>
                    <a:ext uri="{9D8B030D-6E8A-4147-A177-3AD203B41FA5}">
                      <a16:colId xmlns:a16="http://schemas.microsoft.com/office/drawing/2014/main" val="2115732452"/>
                    </a:ext>
                  </a:extLst>
                </a:gridCol>
                <a:gridCol w="424045">
                  <a:extLst>
                    <a:ext uri="{9D8B030D-6E8A-4147-A177-3AD203B41FA5}">
                      <a16:colId xmlns:a16="http://schemas.microsoft.com/office/drawing/2014/main" val="1506372288"/>
                    </a:ext>
                  </a:extLst>
                </a:gridCol>
                <a:gridCol w="523154">
                  <a:extLst>
                    <a:ext uri="{9D8B030D-6E8A-4147-A177-3AD203B41FA5}">
                      <a16:colId xmlns:a16="http://schemas.microsoft.com/office/drawing/2014/main" val="4150436490"/>
                    </a:ext>
                  </a:extLst>
                </a:gridCol>
                <a:gridCol w="523153">
                  <a:extLst>
                    <a:ext uri="{9D8B030D-6E8A-4147-A177-3AD203B41FA5}">
                      <a16:colId xmlns:a16="http://schemas.microsoft.com/office/drawing/2014/main" val="1705864795"/>
                    </a:ext>
                  </a:extLst>
                </a:gridCol>
                <a:gridCol w="523153">
                  <a:extLst>
                    <a:ext uri="{9D8B030D-6E8A-4147-A177-3AD203B41FA5}">
                      <a16:colId xmlns:a16="http://schemas.microsoft.com/office/drawing/2014/main" val="1960745796"/>
                    </a:ext>
                  </a:extLst>
                </a:gridCol>
                <a:gridCol w="523154">
                  <a:extLst>
                    <a:ext uri="{9D8B030D-6E8A-4147-A177-3AD203B41FA5}">
                      <a16:colId xmlns:a16="http://schemas.microsoft.com/office/drawing/2014/main" val="987985398"/>
                    </a:ext>
                  </a:extLst>
                </a:gridCol>
                <a:gridCol w="523153">
                  <a:extLst>
                    <a:ext uri="{9D8B030D-6E8A-4147-A177-3AD203B41FA5}">
                      <a16:colId xmlns:a16="http://schemas.microsoft.com/office/drawing/2014/main" val="1385576522"/>
                    </a:ext>
                  </a:extLst>
                </a:gridCol>
                <a:gridCol w="523153">
                  <a:extLst>
                    <a:ext uri="{9D8B030D-6E8A-4147-A177-3AD203B41FA5}">
                      <a16:colId xmlns:a16="http://schemas.microsoft.com/office/drawing/2014/main" val="180648180"/>
                    </a:ext>
                  </a:extLst>
                </a:gridCol>
                <a:gridCol w="523154">
                  <a:extLst>
                    <a:ext uri="{9D8B030D-6E8A-4147-A177-3AD203B41FA5}">
                      <a16:colId xmlns:a16="http://schemas.microsoft.com/office/drawing/2014/main" val="544530200"/>
                    </a:ext>
                  </a:extLst>
                </a:gridCol>
                <a:gridCol w="752130">
                  <a:extLst>
                    <a:ext uri="{9D8B030D-6E8A-4147-A177-3AD203B41FA5}">
                      <a16:colId xmlns:a16="http://schemas.microsoft.com/office/drawing/2014/main" val="2927901594"/>
                    </a:ext>
                  </a:extLst>
                </a:gridCol>
                <a:gridCol w="294176">
                  <a:extLst>
                    <a:ext uri="{9D8B030D-6E8A-4147-A177-3AD203B41FA5}">
                      <a16:colId xmlns:a16="http://schemas.microsoft.com/office/drawing/2014/main" val="1594122252"/>
                    </a:ext>
                  </a:extLst>
                </a:gridCol>
                <a:gridCol w="523154">
                  <a:extLst>
                    <a:ext uri="{9D8B030D-6E8A-4147-A177-3AD203B41FA5}">
                      <a16:colId xmlns:a16="http://schemas.microsoft.com/office/drawing/2014/main" val="2613091624"/>
                    </a:ext>
                  </a:extLst>
                </a:gridCol>
                <a:gridCol w="523153">
                  <a:extLst>
                    <a:ext uri="{9D8B030D-6E8A-4147-A177-3AD203B41FA5}">
                      <a16:colId xmlns:a16="http://schemas.microsoft.com/office/drawing/2014/main" val="1210795992"/>
                    </a:ext>
                  </a:extLst>
                </a:gridCol>
                <a:gridCol w="523153">
                  <a:extLst>
                    <a:ext uri="{9D8B030D-6E8A-4147-A177-3AD203B41FA5}">
                      <a16:colId xmlns:a16="http://schemas.microsoft.com/office/drawing/2014/main" val="3703877471"/>
                    </a:ext>
                  </a:extLst>
                </a:gridCol>
                <a:gridCol w="523154">
                  <a:extLst>
                    <a:ext uri="{9D8B030D-6E8A-4147-A177-3AD203B41FA5}">
                      <a16:colId xmlns:a16="http://schemas.microsoft.com/office/drawing/2014/main" val="2382635690"/>
                    </a:ext>
                  </a:extLst>
                </a:gridCol>
                <a:gridCol w="523153">
                  <a:extLst>
                    <a:ext uri="{9D8B030D-6E8A-4147-A177-3AD203B41FA5}">
                      <a16:colId xmlns:a16="http://schemas.microsoft.com/office/drawing/2014/main" val="1457747830"/>
                    </a:ext>
                  </a:extLst>
                </a:gridCol>
              </a:tblGrid>
              <a:tr h="327570">
                <a:tc>
                  <a:txBody>
                    <a:bodyPr/>
                    <a:lstStyle/>
                    <a:p>
                      <a:r>
                        <a:rPr kumimoji="1" lang="ja-JP" altLang="en-US" dirty="0"/>
                        <a:t>作業</a:t>
                      </a:r>
                    </a:p>
                  </a:txBody>
                  <a:tcPr>
                    <a:lnR w="12700" cap="flat" cmpd="sng" algn="ctr">
                      <a:solidFill>
                        <a:srgbClr val="92D050"/>
                      </a:solidFill>
                      <a:prstDash val="solid"/>
                      <a:round/>
                      <a:headEnd type="none" w="med" len="med"/>
                      <a:tailEnd type="none" w="med" len="med"/>
                    </a:lnR>
                  </a:tcPr>
                </a:tc>
                <a:tc gridSpan="3">
                  <a:txBody>
                    <a:bodyPr/>
                    <a:lstStyle/>
                    <a:p>
                      <a:r>
                        <a:rPr kumimoji="1" lang="ja-JP" altLang="en-US" dirty="0"/>
                        <a:t>９月</a:t>
                      </a:r>
                    </a:p>
                  </a:txBody>
                  <a:tcP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tcPr>
                </a:tc>
                <a:tc hMerge="1">
                  <a:txBody>
                    <a:bodyPr/>
                    <a:lstStyle/>
                    <a:p>
                      <a:endParaRPr kumimoji="1" lang="ja-JP" altLang="en-US"/>
                    </a:p>
                  </a:txBody>
                  <a:tcPr/>
                </a:tc>
                <a:tc hMerge="1">
                  <a:txBody>
                    <a:bodyPr/>
                    <a:lstStyle/>
                    <a:p>
                      <a:endParaRPr kumimoji="1" lang="ja-JP" altLang="en-US"/>
                    </a:p>
                  </a:txBody>
                  <a:tcPr/>
                </a:tc>
                <a:tc gridSpan="3">
                  <a:txBody>
                    <a:bodyPr/>
                    <a:lstStyle/>
                    <a:p>
                      <a:r>
                        <a:rPr kumimoji="1" lang="ja-JP" altLang="en-US" dirty="0"/>
                        <a:t>１０月</a:t>
                      </a:r>
                    </a:p>
                  </a:txBody>
                  <a:tcP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tcPr>
                </a:tc>
                <a:tc hMerge="1">
                  <a:txBody>
                    <a:bodyPr/>
                    <a:lstStyle/>
                    <a:p>
                      <a:endParaRPr kumimoji="1" lang="ja-JP" altLang="en-US"/>
                    </a:p>
                  </a:txBody>
                  <a:tcPr/>
                </a:tc>
                <a:tc hMerge="1">
                  <a:txBody>
                    <a:bodyPr/>
                    <a:lstStyle/>
                    <a:p>
                      <a:endParaRPr kumimoji="1" lang="ja-JP" altLang="en-US"/>
                    </a:p>
                  </a:txBody>
                  <a:tcPr/>
                </a:tc>
                <a:tc gridSpan="3">
                  <a:txBody>
                    <a:bodyPr/>
                    <a:lstStyle/>
                    <a:p>
                      <a:r>
                        <a:rPr kumimoji="1" lang="ja-JP" altLang="en-US" dirty="0"/>
                        <a:t>１１月</a:t>
                      </a:r>
                    </a:p>
                  </a:txBody>
                  <a:tcP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tcPr>
                </a:tc>
                <a:tc hMerge="1">
                  <a:txBody>
                    <a:bodyPr/>
                    <a:lstStyle/>
                    <a:p>
                      <a:endParaRPr kumimoji="1" lang="ja-JP" altLang="en-US"/>
                    </a:p>
                  </a:txBody>
                  <a:tcPr/>
                </a:tc>
                <a:tc hMerge="1">
                  <a:txBody>
                    <a:bodyPr/>
                    <a:lstStyle/>
                    <a:p>
                      <a:endParaRPr kumimoji="1" lang="ja-JP" altLang="en-US"/>
                    </a:p>
                  </a:txBody>
                  <a:tcPr/>
                </a:tc>
                <a:tc gridSpan="3">
                  <a:txBody>
                    <a:bodyPr/>
                    <a:lstStyle/>
                    <a:p>
                      <a:r>
                        <a:rPr kumimoji="1" lang="ja-JP" altLang="en-US" dirty="0"/>
                        <a:t>１２月</a:t>
                      </a:r>
                    </a:p>
                  </a:txBody>
                  <a:tcP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tcPr>
                </a:tc>
                <a:tc hMerge="1">
                  <a:txBody>
                    <a:bodyPr/>
                    <a:lstStyle/>
                    <a:p>
                      <a:endParaRPr kumimoji="1" lang="ja-JP" altLang="en-US"/>
                    </a:p>
                  </a:txBody>
                  <a:tcPr/>
                </a:tc>
                <a:tc hMerge="1">
                  <a:txBody>
                    <a:bodyPr/>
                    <a:lstStyle/>
                    <a:p>
                      <a:endParaRPr kumimoji="1" lang="ja-JP" altLang="en-US"/>
                    </a:p>
                  </a:txBody>
                  <a:tcPr/>
                </a:tc>
                <a:tc gridSpan="3">
                  <a:txBody>
                    <a:bodyPr/>
                    <a:lstStyle/>
                    <a:p>
                      <a:r>
                        <a:rPr kumimoji="1" lang="ja-JP" altLang="en-US" dirty="0"/>
                        <a:t>１月</a:t>
                      </a:r>
                    </a:p>
                  </a:txBody>
                  <a:tcPr>
                    <a:lnL w="12700" cap="flat" cmpd="sng" algn="ctr">
                      <a:solidFill>
                        <a:srgbClr val="92D050"/>
                      </a:solidFill>
                      <a:prstDash val="solid"/>
                      <a:round/>
                      <a:headEnd type="none" w="med" len="med"/>
                      <a:tailEnd type="none" w="med" len="med"/>
                    </a:ln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592531053"/>
                  </a:ext>
                </a:extLst>
              </a:tr>
              <a:tr h="327570">
                <a:tc>
                  <a:txBody>
                    <a:bodyPr/>
                    <a:lstStyle/>
                    <a:p>
                      <a:r>
                        <a:rPr kumimoji="1" lang="ja-JP" altLang="en-US" dirty="0"/>
                        <a:t>要件定義</a:t>
                      </a:r>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solidFill>
                      <a:schemeClr val="accent2">
                        <a:lumMod val="75000"/>
                      </a:schemeClr>
                    </a:solidFill>
                  </a:tcPr>
                </a:tc>
                <a:tc>
                  <a:txBody>
                    <a:bodyPr/>
                    <a:lstStyle/>
                    <a:p>
                      <a:endParaRPr kumimoji="1" lang="ja-JP" altLang="en-US" dirty="0"/>
                    </a:p>
                  </a:txBody>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tcPr>
                </a:tc>
                <a:tc>
                  <a:txBody>
                    <a:bodyPr/>
                    <a:lstStyle/>
                    <a:p>
                      <a:endParaRPr kumimoji="1" lang="ja-JP" altLang="en-US"/>
                    </a:p>
                  </a:txBody>
                  <a:tcPr>
                    <a:lnL w="12700" cap="flat" cmpd="sng" algn="ctr">
                      <a:solidFill>
                        <a:srgbClr val="92D050"/>
                      </a:solidFill>
                      <a:prstDash val="solid"/>
                      <a:round/>
                      <a:headEnd type="none" w="med" len="med"/>
                      <a:tailEnd type="none" w="med" len="med"/>
                    </a:lnL>
                  </a:tcPr>
                </a:tc>
                <a:tc>
                  <a:txBody>
                    <a:bodyPr/>
                    <a:lstStyle/>
                    <a:p>
                      <a:endParaRPr kumimoji="1" lang="ja-JP" altLang="en-US"/>
                    </a:p>
                  </a:txBody>
                  <a:tcPr/>
                </a:tc>
                <a:tc>
                  <a:txBody>
                    <a:bodyPr/>
                    <a:lstStyle/>
                    <a:p>
                      <a:endParaRPr kumimoji="1" lang="ja-JP" altLang="en-US"/>
                    </a:p>
                  </a:txBody>
                  <a:tcPr>
                    <a:lnR w="12700" cap="flat" cmpd="sng" algn="ctr">
                      <a:solidFill>
                        <a:srgbClr val="92D050"/>
                      </a:solidFill>
                      <a:prstDash val="solid"/>
                      <a:round/>
                      <a:headEnd type="none" w="med" len="med"/>
                      <a:tailEnd type="none" w="med" len="med"/>
                    </a:lnR>
                  </a:tcPr>
                </a:tc>
                <a:tc>
                  <a:txBody>
                    <a:bodyPr/>
                    <a:lstStyle/>
                    <a:p>
                      <a:endParaRPr kumimoji="1" lang="ja-JP" altLang="en-US"/>
                    </a:p>
                  </a:txBody>
                  <a:tcPr>
                    <a:lnL w="12700" cap="flat" cmpd="sng" algn="ctr">
                      <a:solidFill>
                        <a:srgbClr val="92D050"/>
                      </a:solidFill>
                      <a:prstDash val="solid"/>
                      <a:round/>
                      <a:headEnd type="none" w="med" len="med"/>
                      <a:tailEnd type="none" w="med" len="med"/>
                    </a:lnL>
                  </a:tcPr>
                </a:tc>
                <a:tc>
                  <a:txBody>
                    <a:bodyPr/>
                    <a:lstStyle/>
                    <a:p>
                      <a:endParaRPr kumimoji="1" lang="ja-JP" altLang="en-US"/>
                    </a:p>
                  </a:txBody>
                  <a:tcPr/>
                </a:tc>
                <a:tc>
                  <a:txBody>
                    <a:bodyPr/>
                    <a:lstStyle/>
                    <a:p>
                      <a:endParaRPr kumimoji="1" lang="ja-JP" altLang="en-US"/>
                    </a:p>
                  </a:txBody>
                  <a:tcPr>
                    <a:lnR w="12700" cap="flat" cmpd="sng" algn="ctr">
                      <a:solidFill>
                        <a:srgbClr val="92D050"/>
                      </a:solidFill>
                      <a:prstDash val="solid"/>
                      <a:round/>
                      <a:headEnd type="none" w="med" len="med"/>
                      <a:tailEnd type="none" w="med" len="med"/>
                    </a:lnR>
                  </a:tcPr>
                </a:tc>
                <a:tc>
                  <a:txBody>
                    <a:bodyPr/>
                    <a:lstStyle/>
                    <a:p>
                      <a:endParaRPr kumimoji="1" lang="ja-JP" altLang="en-US"/>
                    </a:p>
                  </a:txBody>
                  <a:tcPr>
                    <a:lnL w="12700" cap="flat" cmpd="sng" algn="ctr">
                      <a:solidFill>
                        <a:srgbClr val="92D050"/>
                      </a:solidFill>
                      <a:prstDash val="solid"/>
                      <a:round/>
                      <a:headEnd type="none" w="med" len="med"/>
                      <a:tailEnd type="none" w="med" len="med"/>
                    </a:lnL>
                  </a:tcPr>
                </a:tc>
                <a:tc>
                  <a:txBody>
                    <a:bodyPr/>
                    <a:lstStyle/>
                    <a:p>
                      <a:endParaRPr kumimoji="1" lang="ja-JP" altLang="en-US"/>
                    </a:p>
                  </a:txBody>
                  <a:tcPr/>
                </a:tc>
                <a:tc>
                  <a:txBody>
                    <a:bodyPr/>
                    <a:lstStyle/>
                    <a:p>
                      <a:endParaRPr kumimoji="1" lang="ja-JP" altLang="en-US"/>
                    </a:p>
                  </a:txBody>
                  <a:tcPr>
                    <a:lnR w="12700" cap="flat" cmpd="sng" algn="ctr">
                      <a:solidFill>
                        <a:srgbClr val="92D050"/>
                      </a:solidFill>
                      <a:prstDash val="solid"/>
                      <a:round/>
                      <a:headEnd type="none" w="med" len="med"/>
                      <a:tailEnd type="none" w="med" len="med"/>
                    </a:lnR>
                  </a:tcPr>
                </a:tc>
                <a:tc>
                  <a:txBody>
                    <a:bodyPr/>
                    <a:lstStyle/>
                    <a:p>
                      <a:endParaRPr kumimoji="1" lang="ja-JP" altLang="en-US"/>
                    </a:p>
                  </a:txBody>
                  <a:tcPr>
                    <a:lnL w="12700" cap="flat" cmpd="sng" algn="ctr">
                      <a:solidFill>
                        <a:srgbClr val="92D050"/>
                      </a:solidFill>
                      <a:prstDash val="solid"/>
                      <a:round/>
                      <a:headEnd type="none" w="med" len="med"/>
                      <a:tailEnd type="none" w="med" len="med"/>
                    </a:lnL>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392511395"/>
                  </a:ext>
                </a:extLst>
              </a:tr>
              <a:tr h="327570">
                <a:tc>
                  <a:txBody>
                    <a:bodyPr/>
                    <a:lstStyle/>
                    <a:p>
                      <a:r>
                        <a:rPr kumimoji="1" lang="ja-JP" altLang="en-US" dirty="0"/>
                        <a:t>基本設計</a:t>
                      </a:r>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solidFill>
                      <a:schemeClr val="accent2">
                        <a:lumMod val="75000"/>
                      </a:schemeClr>
                    </a:solidFill>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solidFill>
                      <a:schemeClr val="accent2">
                        <a:lumMod val="75000"/>
                      </a:schemeClr>
                    </a:solidFill>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solidFill>
                      <a:schemeClr val="accent2">
                        <a:lumMod val="75000"/>
                      </a:schemeClr>
                    </a:solidFill>
                  </a:tcPr>
                </a:tc>
                <a:tc>
                  <a:txBody>
                    <a:bodyPr/>
                    <a:lstStyle/>
                    <a:p>
                      <a:endParaRPr kumimoji="1" lang="ja-JP" altLang="en-US" dirty="0"/>
                    </a:p>
                  </a:txBody>
                  <a:tcPr>
                    <a:solidFill>
                      <a:schemeClr val="accent2">
                        <a:lumMod val="75000"/>
                      </a:schemeClr>
                    </a:solidFill>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tcPr>
                </a:tc>
                <a:tc>
                  <a:txBody>
                    <a:bodyPr/>
                    <a:lstStyle/>
                    <a:p>
                      <a:endParaRPr kumimoji="1" lang="ja-JP" altLang="en-US"/>
                    </a:p>
                  </a:txBody>
                  <a:tcPr>
                    <a:lnL w="12700" cap="flat" cmpd="sng" algn="ctr">
                      <a:solidFill>
                        <a:srgbClr val="92D050"/>
                      </a:solidFill>
                      <a:prstDash val="solid"/>
                      <a:round/>
                      <a:headEnd type="none" w="med" len="med"/>
                      <a:tailEnd type="none" w="med" len="med"/>
                    </a:lnL>
                  </a:tcPr>
                </a:tc>
                <a:tc>
                  <a:txBody>
                    <a:bodyPr/>
                    <a:lstStyle/>
                    <a:p>
                      <a:endParaRPr kumimoji="1" lang="ja-JP" altLang="en-US"/>
                    </a:p>
                  </a:txBody>
                  <a:tcPr/>
                </a:tc>
                <a:tc>
                  <a:txBody>
                    <a:bodyPr/>
                    <a:lstStyle/>
                    <a:p>
                      <a:endParaRPr kumimoji="1" lang="ja-JP" altLang="en-US"/>
                    </a:p>
                  </a:txBody>
                  <a:tcPr>
                    <a:lnR w="12700" cap="flat" cmpd="sng" algn="ctr">
                      <a:solidFill>
                        <a:srgbClr val="92D050"/>
                      </a:solidFill>
                      <a:prstDash val="solid"/>
                      <a:round/>
                      <a:headEnd type="none" w="med" len="med"/>
                      <a:tailEnd type="none" w="med" len="med"/>
                    </a:lnR>
                  </a:tcPr>
                </a:tc>
                <a:tc>
                  <a:txBody>
                    <a:bodyPr/>
                    <a:lstStyle/>
                    <a:p>
                      <a:endParaRPr kumimoji="1" lang="ja-JP" altLang="en-US"/>
                    </a:p>
                  </a:txBody>
                  <a:tcPr>
                    <a:lnL w="12700" cap="flat" cmpd="sng" algn="ctr">
                      <a:solidFill>
                        <a:srgbClr val="92D050"/>
                      </a:solidFill>
                      <a:prstDash val="solid"/>
                      <a:round/>
                      <a:headEnd type="none" w="med" len="med"/>
                      <a:tailEnd type="none" w="med" len="med"/>
                    </a:lnL>
                  </a:tcPr>
                </a:tc>
                <a:tc>
                  <a:txBody>
                    <a:bodyPr/>
                    <a:lstStyle/>
                    <a:p>
                      <a:endParaRPr kumimoji="1" lang="ja-JP" altLang="en-US"/>
                    </a:p>
                  </a:txBody>
                  <a:tcPr/>
                </a:tc>
                <a:tc>
                  <a:txBody>
                    <a:bodyPr/>
                    <a:lstStyle/>
                    <a:p>
                      <a:endParaRPr kumimoji="1" lang="ja-JP" altLang="en-US"/>
                    </a:p>
                  </a:txBody>
                  <a:tcPr>
                    <a:lnR w="12700" cap="flat" cmpd="sng" algn="ctr">
                      <a:solidFill>
                        <a:srgbClr val="92D050"/>
                      </a:solidFill>
                      <a:prstDash val="solid"/>
                      <a:round/>
                      <a:headEnd type="none" w="med" len="med"/>
                      <a:tailEnd type="none" w="med" len="med"/>
                    </a:lnR>
                  </a:tcPr>
                </a:tc>
                <a:tc>
                  <a:txBody>
                    <a:bodyPr/>
                    <a:lstStyle/>
                    <a:p>
                      <a:endParaRPr kumimoji="1" lang="ja-JP" altLang="en-US"/>
                    </a:p>
                  </a:txBody>
                  <a:tcPr>
                    <a:lnL w="12700" cap="flat" cmpd="sng" algn="ctr">
                      <a:solidFill>
                        <a:srgbClr val="92D050"/>
                      </a:solidFill>
                      <a:prstDash val="solid"/>
                      <a:round/>
                      <a:headEnd type="none" w="med" len="med"/>
                      <a:tailEnd type="none" w="med" len="med"/>
                    </a:lnL>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49590084"/>
                  </a:ext>
                </a:extLst>
              </a:tr>
              <a:tr h="327570">
                <a:tc>
                  <a:txBody>
                    <a:bodyPr/>
                    <a:lstStyle/>
                    <a:p>
                      <a:r>
                        <a:rPr kumimoji="1" lang="ja-JP" altLang="en-US" dirty="0"/>
                        <a:t>詳細設計</a:t>
                      </a:r>
                    </a:p>
                  </a:txBody>
                  <a:tcPr>
                    <a:lnR w="12700" cap="flat" cmpd="sng" algn="ctr">
                      <a:solidFill>
                        <a:srgbClr val="92D050"/>
                      </a:solidFill>
                      <a:prstDash val="solid"/>
                      <a:round/>
                      <a:headEnd type="none" w="med" len="med"/>
                      <a:tailEnd type="none" w="med" len="med"/>
                    </a:lnR>
                  </a:tcPr>
                </a:tc>
                <a:tc>
                  <a:txBody>
                    <a:bodyPr/>
                    <a:lstStyle/>
                    <a:p>
                      <a:endParaRPr kumimoji="1" lang="ja-JP" altLang="en-US"/>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solidFill>
                      <a:schemeClr val="accent2">
                        <a:lumMod val="75000"/>
                      </a:schemeClr>
                    </a:solidFill>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solidFill>
                      <a:schemeClr val="accent2">
                        <a:lumMod val="75000"/>
                      </a:schemeClr>
                    </a:solidFill>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solidFill>
                      <a:schemeClr val="accent2">
                        <a:lumMod val="75000"/>
                      </a:schemeClr>
                    </a:solidFill>
                  </a:tcPr>
                </a:tc>
                <a:tc>
                  <a:txBody>
                    <a:bodyPr/>
                    <a:lstStyle/>
                    <a:p>
                      <a:endParaRPr kumimoji="1" lang="ja-JP" altLang="en-US" dirty="0"/>
                    </a:p>
                  </a:txBody>
                  <a:tcPr>
                    <a:solidFill>
                      <a:schemeClr val="accent2">
                        <a:lumMod val="75000"/>
                      </a:schemeClr>
                    </a:solidFill>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kumimoji="1" lang="ja-JP" altLang="en-US"/>
                    </a:p>
                  </a:txBody>
                  <a:tcPr/>
                </a:tc>
                <a:tc>
                  <a:txBody>
                    <a:bodyPr/>
                    <a:lstStyle/>
                    <a:p>
                      <a:endParaRPr kumimoji="1" lang="ja-JP" altLang="en-US"/>
                    </a:p>
                  </a:txBody>
                  <a:tcPr>
                    <a:lnR w="12700" cap="flat" cmpd="sng" algn="ctr">
                      <a:solidFill>
                        <a:srgbClr val="92D050"/>
                      </a:solidFill>
                      <a:prstDash val="solid"/>
                      <a:round/>
                      <a:headEnd type="none" w="med" len="med"/>
                      <a:tailEnd type="none" w="med" len="med"/>
                    </a:lnR>
                  </a:tcPr>
                </a:tc>
                <a:tc>
                  <a:txBody>
                    <a:bodyPr/>
                    <a:lstStyle/>
                    <a:p>
                      <a:endParaRPr kumimoji="1" lang="ja-JP" altLang="en-US"/>
                    </a:p>
                  </a:txBody>
                  <a:tcPr>
                    <a:lnL w="12700" cap="flat" cmpd="sng" algn="ctr">
                      <a:solidFill>
                        <a:srgbClr val="92D050"/>
                      </a:solidFill>
                      <a:prstDash val="solid"/>
                      <a:round/>
                      <a:headEnd type="none" w="med" len="med"/>
                      <a:tailEnd type="none" w="med" len="med"/>
                    </a:lnL>
                  </a:tcPr>
                </a:tc>
                <a:tc>
                  <a:txBody>
                    <a:bodyPr/>
                    <a:lstStyle/>
                    <a:p>
                      <a:endParaRPr kumimoji="1" lang="ja-JP" altLang="en-US"/>
                    </a:p>
                  </a:txBody>
                  <a:tcPr/>
                </a:tc>
                <a:tc>
                  <a:txBody>
                    <a:bodyPr/>
                    <a:lstStyle/>
                    <a:p>
                      <a:endParaRPr kumimoji="1" lang="ja-JP" altLang="en-US"/>
                    </a:p>
                  </a:txBody>
                  <a:tcPr>
                    <a:lnR w="12700" cap="flat" cmpd="sng" algn="ctr">
                      <a:solidFill>
                        <a:srgbClr val="92D050"/>
                      </a:solidFill>
                      <a:prstDash val="solid"/>
                      <a:round/>
                      <a:headEnd type="none" w="med" len="med"/>
                      <a:tailEnd type="none" w="med" len="med"/>
                    </a:lnR>
                  </a:tcPr>
                </a:tc>
                <a:tc>
                  <a:txBody>
                    <a:bodyPr/>
                    <a:lstStyle/>
                    <a:p>
                      <a:endParaRPr kumimoji="1" lang="ja-JP" altLang="en-US"/>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2108568"/>
                  </a:ext>
                </a:extLst>
              </a:tr>
              <a:tr h="327570">
                <a:tc>
                  <a:txBody>
                    <a:bodyPr/>
                    <a:lstStyle/>
                    <a:p>
                      <a:r>
                        <a:rPr kumimoji="1" lang="ja-JP" altLang="en-US" dirty="0"/>
                        <a:t>コーディング</a:t>
                      </a:r>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solidFill>
                      <a:schemeClr val="accent2">
                        <a:lumMod val="75000"/>
                      </a:schemeClr>
                    </a:solidFill>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solidFill>
                      <a:schemeClr val="accent2">
                        <a:lumMod val="75000"/>
                      </a:schemeClr>
                    </a:solidFill>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solidFill>
                      <a:schemeClr val="accent2">
                        <a:lumMod val="75000"/>
                      </a:schemeClr>
                    </a:solidFill>
                  </a:tcPr>
                </a:tc>
                <a:tc>
                  <a:txBody>
                    <a:bodyPr/>
                    <a:lstStyle/>
                    <a:p>
                      <a:endParaRPr kumimoji="1" lang="ja-JP" altLang="en-US" dirty="0"/>
                    </a:p>
                  </a:txBody>
                  <a:tcPr>
                    <a:solidFill>
                      <a:schemeClr val="accent2">
                        <a:lumMod val="75000"/>
                      </a:schemeClr>
                    </a:solidFill>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solidFill>
                      <a:schemeClr val="accent2">
                        <a:lumMod val="75000"/>
                      </a:schemeClr>
                    </a:solidFill>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solidFill>
                      <a:schemeClr val="accent2">
                        <a:lumMod val="75000"/>
                      </a:schemeClr>
                    </a:solidFill>
                  </a:tcPr>
                </a:tc>
                <a:tc>
                  <a:txBody>
                    <a:bodyPr/>
                    <a:lstStyle/>
                    <a:p>
                      <a:endParaRPr kumimoji="1" lang="ja-JP" altLang="en-US" dirty="0"/>
                    </a:p>
                  </a:txBody>
                  <a:tcPr>
                    <a:solidFill>
                      <a:schemeClr val="accent2">
                        <a:lumMod val="75000"/>
                      </a:schemeClr>
                    </a:solidFill>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solidFill>
                      <a:schemeClr val="accent2">
                        <a:lumMod val="75000"/>
                      </a:schemeClr>
                    </a:solidFill>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solidFill>
                      <a:schemeClr val="accent2">
                        <a:lumMod val="75000"/>
                      </a:schemeClr>
                    </a:solidFill>
                  </a:tcPr>
                </a:tc>
                <a:tc>
                  <a:txBody>
                    <a:bodyPr/>
                    <a:lstStyle/>
                    <a:p>
                      <a:endParaRPr kumimoji="1" lang="ja-JP" altLang="en-US" dirty="0"/>
                    </a:p>
                  </a:txBody>
                  <a:tcPr>
                    <a:solidFill>
                      <a:schemeClr val="accent2">
                        <a:lumMod val="75000"/>
                      </a:schemeClr>
                    </a:solidFill>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solidFill>
                      <a:schemeClr val="accent2">
                        <a:lumMod val="75000"/>
                      </a:schemeClr>
                    </a:solidFill>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solidFill>
                      <a:schemeClr val="accent2">
                        <a:lumMod val="75000"/>
                      </a:schemeClr>
                    </a:solidFill>
                  </a:tcPr>
                </a:tc>
                <a:tc>
                  <a:txBody>
                    <a:bodyPr/>
                    <a:lstStyle/>
                    <a:p>
                      <a:endParaRPr kumimoji="1" lang="ja-JP" altLang="en-US" dirty="0"/>
                    </a:p>
                  </a:txBody>
                  <a:tcPr>
                    <a:noFill/>
                  </a:tcPr>
                </a:tc>
                <a:tc>
                  <a:txBody>
                    <a:bodyPr/>
                    <a:lstStyle/>
                    <a:p>
                      <a:endParaRPr kumimoji="1" lang="ja-JP" altLang="en-US" dirty="0"/>
                    </a:p>
                  </a:txBody>
                  <a:tcPr>
                    <a:noFill/>
                  </a:tcPr>
                </a:tc>
                <a:extLst>
                  <a:ext uri="{0D108BD9-81ED-4DB2-BD59-A6C34878D82A}">
                    <a16:rowId xmlns:a16="http://schemas.microsoft.com/office/drawing/2014/main" val="901679525"/>
                  </a:ext>
                </a:extLst>
              </a:tr>
              <a:tr h="327570">
                <a:tc>
                  <a:txBody>
                    <a:bodyPr/>
                    <a:lstStyle/>
                    <a:p>
                      <a:r>
                        <a:rPr kumimoji="1" lang="ja-JP" altLang="en-US" sz="1600" b="0" dirty="0"/>
                        <a:t>システムテスト</a:t>
                      </a:r>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tcPr>
                </a:tc>
                <a:tc>
                  <a:txBody>
                    <a:bodyPr/>
                    <a:lstStyle/>
                    <a:p>
                      <a:endParaRPr kumimoji="1" lang="ja-JP" altLang="en-US" dirty="0"/>
                    </a:p>
                  </a:txBody>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solidFill>
                      <a:schemeClr val="accent2">
                        <a:lumMod val="75000"/>
                      </a:schemeClr>
                    </a:solidFill>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solidFill>
                      <a:schemeClr val="accent2">
                        <a:lumMod val="75000"/>
                      </a:schemeClr>
                    </a:solidFill>
                  </a:tcPr>
                </a:tc>
                <a:tc>
                  <a:txBody>
                    <a:bodyPr/>
                    <a:lstStyle/>
                    <a:p>
                      <a:endParaRPr kumimoji="1" lang="ja-JP" altLang="en-US" dirty="0"/>
                    </a:p>
                  </a:txBody>
                  <a:tcPr>
                    <a:solidFill>
                      <a:schemeClr val="accent2">
                        <a:lumMod val="75000"/>
                      </a:schemeClr>
                    </a:solidFill>
                  </a:tcPr>
                </a:tc>
                <a:tc>
                  <a:txBody>
                    <a:bodyPr/>
                    <a:lstStyle/>
                    <a:p>
                      <a:endParaRPr kumimoji="1" lang="ja-JP" altLang="en-US" dirty="0"/>
                    </a:p>
                  </a:txBody>
                  <a:tcPr>
                    <a:lnR w="12700" cap="flat" cmpd="sng" algn="ctr">
                      <a:solidFill>
                        <a:srgbClr val="92D050"/>
                      </a:solidFill>
                      <a:prstDash val="solid"/>
                      <a:round/>
                      <a:headEnd type="none" w="med" len="med"/>
                      <a:tailEnd type="none" w="med" len="med"/>
                    </a:lnR>
                    <a:solidFill>
                      <a:schemeClr val="accent2">
                        <a:lumMod val="75000"/>
                      </a:schemeClr>
                    </a:solidFill>
                  </a:tcPr>
                </a:tc>
                <a:tc>
                  <a:txBody>
                    <a:bodyPr/>
                    <a:lstStyle/>
                    <a:p>
                      <a:endParaRPr kumimoji="1" lang="ja-JP" altLang="en-US" dirty="0"/>
                    </a:p>
                  </a:txBody>
                  <a:tcPr>
                    <a:lnL w="12700" cap="flat" cmpd="sng" algn="ctr">
                      <a:solidFill>
                        <a:srgbClr val="92D050"/>
                      </a:solidFill>
                      <a:prstDash val="solid"/>
                      <a:round/>
                      <a:headEnd type="none" w="med" len="med"/>
                      <a:tailEnd type="none" w="med" len="med"/>
                    </a:lnL>
                    <a:solidFill>
                      <a:schemeClr val="accent2">
                        <a:lumMod val="75000"/>
                      </a:schemeClr>
                    </a:solidFill>
                  </a:tcPr>
                </a:tc>
                <a:tc>
                  <a:txBody>
                    <a:bodyPr/>
                    <a:lstStyle/>
                    <a:p>
                      <a:endParaRPr kumimoji="1" lang="ja-JP" altLang="en-US" dirty="0"/>
                    </a:p>
                  </a:txBody>
                  <a:tcPr>
                    <a:solidFill>
                      <a:schemeClr val="accent2">
                        <a:lumMod val="75000"/>
                      </a:schemeClr>
                    </a:solidFill>
                  </a:tcPr>
                </a:tc>
                <a:tc>
                  <a:txBody>
                    <a:bodyPr/>
                    <a:lstStyle/>
                    <a:p>
                      <a:endParaRPr kumimoji="1" lang="ja-JP" altLang="en-US" dirty="0"/>
                    </a:p>
                  </a:txBody>
                  <a:tcPr>
                    <a:solidFill>
                      <a:schemeClr val="accent2">
                        <a:lumMod val="75000"/>
                      </a:schemeClr>
                    </a:solidFill>
                  </a:tcPr>
                </a:tc>
                <a:extLst>
                  <a:ext uri="{0D108BD9-81ED-4DB2-BD59-A6C34878D82A}">
                    <a16:rowId xmlns:a16="http://schemas.microsoft.com/office/drawing/2014/main" val="2673092188"/>
                  </a:ext>
                </a:extLst>
              </a:tr>
            </a:tbl>
          </a:graphicData>
        </a:graphic>
      </p:graphicFrame>
    </p:spTree>
    <p:extLst>
      <p:ext uri="{BB962C8B-B14F-4D97-AF65-F5344CB8AC3E}">
        <p14:creationId xmlns:p14="http://schemas.microsoft.com/office/powerpoint/2010/main" val="1727870092"/>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21C0758-D70C-4ED0-8848-0A6A296FB429}"/>
              </a:ext>
            </a:extLst>
          </p:cNvPr>
          <p:cNvSpPr/>
          <p:nvPr/>
        </p:nvSpPr>
        <p:spPr>
          <a:xfrm>
            <a:off x="2079545" y="3047234"/>
            <a:ext cx="7109639" cy="923330"/>
          </a:xfrm>
          <a:prstGeom prst="rect">
            <a:avLst/>
          </a:prstGeom>
          <a:noFill/>
        </p:spPr>
        <p:txBody>
          <a:bodyPr wrap="none" lIns="91440" tIns="45720" rIns="91440" bIns="45720">
            <a:spAutoFit/>
          </a:bodyPr>
          <a:lstStyle/>
          <a:p>
            <a:pPr algn="ctr"/>
            <a:r>
              <a:rPr lang="ja-JP"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実際にやってみま</a:t>
            </a:r>
            <a:r>
              <a:rPr lang="ja-JP" alt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す</a:t>
            </a:r>
            <a:r>
              <a:rPr lang="ja-JP"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p:txBody>
      </p:sp>
    </p:spTree>
    <p:extLst>
      <p:ext uri="{BB962C8B-B14F-4D97-AF65-F5344CB8AC3E}">
        <p14:creationId xmlns:p14="http://schemas.microsoft.com/office/powerpoint/2010/main" val="3644013715"/>
      </p:ext>
    </p:extLst>
  </p:cSld>
  <p:clrMapOvr>
    <a:masterClrMapping/>
  </p:clrMapOvr>
  <p:transition spd="slow">
    <p:comb/>
  </p:transition>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TM02900688[[fn=ファセット]]</Template>
  <TotalTime>672</TotalTime>
  <Words>255</Words>
  <Application>Microsoft Office PowerPoint</Application>
  <PresentationFormat>ワイド画面</PresentationFormat>
  <Paragraphs>77</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Arial</vt:lpstr>
      <vt:lpstr>Trebuchet MS</vt:lpstr>
      <vt:lpstr>Wingdings 3</vt:lpstr>
      <vt:lpstr>ファセット</vt:lpstr>
      <vt:lpstr>クイズゲーム制作</vt:lpstr>
      <vt:lpstr>目次</vt:lpstr>
      <vt:lpstr>卒業研究の目的</vt:lpstr>
      <vt:lpstr>ゲームの構想</vt:lpstr>
      <vt:lpstr>ゲームの内容</vt:lpstr>
      <vt:lpstr>開発環境</vt:lpstr>
      <vt:lpstr>予定スケジュール</vt:lpstr>
      <vt:lpstr>実施スケジュール</vt:lpstr>
      <vt:lpstr>PowerPoint プレゼンテーション</vt:lpstr>
      <vt:lpstr>改善点</vt:lpstr>
      <vt:lpstr>反省点</vt:lpstr>
      <vt:lpstr>反省と感想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クイズゲーム制作</dc:title>
  <dc:creator>石田 実玖</dc:creator>
  <cp:lastModifiedBy>山岸真奈</cp:lastModifiedBy>
  <cp:revision>43</cp:revision>
  <dcterms:created xsi:type="dcterms:W3CDTF">2019-11-21T01:58:55Z</dcterms:created>
  <dcterms:modified xsi:type="dcterms:W3CDTF">2020-02-04T04:19:40Z</dcterms:modified>
</cp:coreProperties>
</file>