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58000" cy="91440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0909" autoAdjust="0"/>
  </p:normalViewPr>
  <p:slideViewPr>
    <p:cSldViewPr snapToGrid="0" snapToObjects="1">
      <p:cViewPr>
        <p:scale>
          <a:sx n="75" d="100"/>
          <a:sy n="75" d="100"/>
        </p:scale>
        <p:origin x="1128" y="-2538"/>
      </p:cViewPr>
      <p:guideLst>
        <p:guide orient="horz" pos="1021"/>
        <p:guide pos="679"/>
      </p:guideLst>
    </p:cSldViewPr>
  </p:slideViewPr>
  <p:outlineViewPr>
    <p:cViewPr>
      <p:scale>
        <a:sx n="33" d="100"/>
        <a:sy n="33" d="100"/>
      </p:scale>
      <p:origin x="0" y="0"/>
    </p:cViewPr>
  </p:outlineViewPr>
  <p:notesTextViewPr>
    <p:cViewPr>
      <p:scale>
        <a:sx n="100" d="100"/>
        <a:sy n="100" d="100"/>
      </p:scale>
      <p:origin x="0" y="-8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C9BF0-2C59-2C46-BBD9-7948B59DC01B}" type="datetime1">
              <a:rPr lang="fi-FI" smtClean="0"/>
              <a:pPr/>
              <a:t>13.3.2019</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A8A8-4D46-BD40-89BF-70B4CBE4D6DF}" type="datetime1">
              <a:rPr lang="fi-FI" smtClean="0"/>
              <a:pPr/>
              <a:t>13.3.2019</a:t>
            </a:fld>
            <a:endParaRPr lang="fi-FI"/>
          </a:p>
        </p:txBody>
      </p:sp>
      <p:sp>
        <p:nvSpPr>
          <p:cNvPr id="4" name="Dian kuvan paikkamerkki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10956" rtl="0" eaLnBrk="1" fontAlgn="auto" latinLnBrk="0" hangingPunct="1">
              <a:lnSpc>
                <a:spcPct val="100000"/>
              </a:lnSpc>
              <a:spcBef>
                <a:spcPts val="0"/>
              </a:spcBef>
              <a:spcAft>
                <a:spcPts val="0"/>
              </a:spcAft>
              <a:buClrTx/>
              <a:buSzTx/>
              <a:buFontTx/>
              <a:buNone/>
              <a:tabLst/>
              <a:defRPr/>
            </a:pPr>
            <a:r>
              <a:rPr lang="fi-FI" dirty="0"/>
              <a:t>This project is a part of IoT-programming course. Assingment was to make a project with Raspberry Pi, using Python 3. We were provided some equipment to go with Raspberry Pi, and we decided to use camera module. Our projects aim was to provide camera solution, so that it can be saved in a cloud or uses Web API.</a:t>
            </a:r>
          </a:p>
          <a:p>
            <a:pPr marL="0" marR="0" lvl="0" indent="0" algn="l" defTabSz="610956" rtl="0" eaLnBrk="1" fontAlgn="auto" latinLnBrk="0" hangingPunct="1">
              <a:lnSpc>
                <a:spcPct val="100000"/>
              </a:lnSpc>
              <a:spcBef>
                <a:spcPts val="0"/>
              </a:spcBef>
              <a:spcAft>
                <a:spcPts val="0"/>
              </a:spcAft>
              <a:buClrTx/>
              <a:buSzTx/>
              <a:buFontTx/>
              <a:buNone/>
              <a:tabLst/>
              <a:defRPr/>
            </a:pPr>
            <a:endParaRPr lang="fi-FI" b="1" dirty="0"/>
          </a:p>
          <a:p>
            <a:pPr marL="0" marR="0" lvl="0" indent="0" algn="l" defTabSz="610956" rtl="0" eaLnBrk="1" fontAlgn="auto" latinLnBrk="0" hangingPunct="1">
              <a:lnSpc>
                <a:spcPct val="100000"/>
              </a:lnSpc>
              <a:spcBef>
                <a:spcPts val="0"/>
              </a:spcBef>
              <a:spcAft>
                <a:spcPts val="0"/>
              </a:spcAft>
              <a:buClrTx/>
              <a:buSzTx/>
              <a:buFontTx/>
              <a:buNone/>
              <a:tabLst/>
              <a:defRPr/>
            </a:pPr>
            <a:r>
              <a:rPr lang="fi-FI" b="1" dirty="0"/>
              <a:t>Objectives</a:t>
            </a:r>
            <a:endParaRPr lang="fi-FI" dirty="0"/>
          </a:p>
          <a:p>
            <a:r>
              <a:rPr lang="fi-FI" dirty="0"/>
              <a:t>Objective was to create a camera solution, when the picture is taken, it can be viewed from a webserver.</a:t>
            </a:r>
          </a:p>
          <a:p>
            <a:pPr marL="0" marR="0" lvl="0" indent="0" algn="l" defTabSz="610956" rtl="0" eaLnBrk="1" fontAlgn="auto" latinLnBrk="0" hangingPunct="1">
              <a:lnSpc>
                <a:spcPct val="100000"/>
              </a:lnSpc>
              <a:spcBef>
                <a:spcPts val="0"/>
              </a:spcBef>
              <a:spcAft>
                <a:spcPts val="0"/>
              </a:spcAft>
              <a:buClrTx/>
              <a:buSzTx/>
              <a:buFontTx/>
              <a:buNone/>
              <a:tabLst/>
              <a:defRPr/>
            </a:pPr>
            <a:r>
              <a:rPr lang="fi-FI" dirty="0"/>
              <a:t>C</a:t>
            </a:r>
            <a:r>
              <a:rPr lang="en-US" dirty="0" err="1"/>
              <a:t>riteria</a:t>
            </a:r>
            <a:r>
              <a:rPr lang="en-US" dirty="0"/>
              <a:t> for this project, was to implement Python 3 application on Raspberry Pi, which uses database on the cloud for storing data, or it uses some Web API with the data of an Raspberry Pi application. In this project, Web API was chosen to be the platform where users views taken pictures.</a:t>
            </a:r>
          </a:p>
          <a:p>
            <a:endParaRPr lang="fi-FI" dirty="0"/>
          </a:p>
          <a:p>
            <a:endParaRPr lang="fi-FI" b="1" dirty="0"/>
          </a:p>
          <a:p>
            <a:r>
              <a:rPr lang="fi-FI" b="1" dirty="0"/>
              <a:t>Methods</a:t>
            </a:r>
          </a:p>
          <a:p>
            <a:r>
              <a:rPr lang="fi-FI" dirty="0"/>
              <a:t>As hardware equipment in this project are used Raspberry Pi 3, Raspberry Pi Camera Module V2, some wires, breadboard and a button. </a:t>
            </a:r>
            <a:r>
              <a:rPr lang="en-US" dirty="0"/>
              <a:t>The programs run in Raspberry Pi and on the MySQL cloud system were developed using Visual Studio and </a:t>
            </a:r>
            <a:r>
              <a:rPr lang="en-US" dirty="0" err="1"/>
              <a:t>Thonny</a:t>
            </a:r>
            <a:r>
              <a:rPr lang="en-US" dirty="0"/>
              <a:t> development tools. </a:t>
            </a:r>
          </a:p>
          <a:p>
            <a:endParaRPr lang="fi-FI" dirty="0"/>
          </a:p>
          <a:p>
            <a:r>
              <a:rPr lang="fi-FI" b="1" dirty="0"/>
              <a:t>Results</a:t>
            </a:r>
          </a:p>
          <a:p>
            <a:r>
              <a:rPr lang="fi-FI" dirty="0"/>
              <a:t>When button is pressed, camera captures a picture. After that, user can either save it, or take a new one. If user saves the picture, it is saved to a database. User is informed which webpage picture is available.</a:t>
            </a:r>
          </a:p>
          <a:p>
            <a:endParaRPr lang="fi-FI" dirty="0"/>
          </a:p>
          <a:p>
            <a:endParaRPr lang="fi-FI" dirty="0"/>
          </a:p>
          <a:p>
            <a:r>
              <a:rPr lang="fi-FI" b="1" dirty="0"/>
              <a:t>References</a:t>
            </a:r>
          </a:p>
          <a:p>
            <a:r>
              <a:rPr lang="fi-FI" dirty="0"/>
              <a:t>Assingment criteria from course basics of IoT-programming</a:t>
            </a:r>
          </a:p>
        </p:txBody>
      </p:sp>
      <p:sp>
        <p:nvSpPr>
          <p:cNvPr id="4" name="Slide Number Placeholder 3"/>
          <p:cNvSpPr>
            <a:spLocks noGrp="1"/>
          </p:cNvSpPr>
          <p:nvPr>
            <p:ph type="sldNum" sz="quarter" idx="5"/>
          </p:nvPr>
        </p:nvSpPr>
        <p:spPr/>
        <p:txBody>
          <a:bodyPr/>
          <a:lstStyle/>
          <a:p>
            <a:fld id="{A63C4081-9F01-AD42-AD4E-1E44DCE50C8C}" type="slidenum">
              <a:rPr lang="fi-FI" smtClean="0"/>
              <a:pPr/>
              <a:t>1</a:t>
            </a:fld>
            <a:endParaRPr lang="fi-FI"/>
          </a:p>
        </p:txBody>
      </p:sp>
    </p:spTree>
    <p:extLst>
      <p:ext uri="{BB962C8B-B14F-4D97-AF65-F5344CB8AC3E}">
        <p14:creationId xmlns:p14="http://schemas.microsoft.com/office/powerpoint/2010/main" val="191901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Kuva 5" descr="ouasteksti.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20902" y="274692"/>
            <a:ext cx="3415919" cy="467233"/>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ysql.com/" TargetMode="External"/><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hyperlink" Target="https://thonny.org/" TargetMode="External"/><Relationship Id="rId4" Type="http://schemas.openxmlformats.org/officeDocument/2006/relationships/hyperlink" Target="https://www.raspberrypi.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3 </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Date of publication: 2019, 27th of February</a:t>
            </a: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a:t>
            </a:r>
            <a:r>
              <a:rPr lang="fi-FI" sz="1200" dirty="0">
                <a:solidFill>
                  <a:schemeClr val="tx1">
                    <a:lumMod val="50000"/>
                    <a:lumOff val="50000"/>
                  </a:schemeClr>
                </a:solidFill>
              </a:rPr>
              <a:t> Heikkilä Pertti</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err="1"/>
              <a:t>PhotoBooth</a:t>
            </a:r>
            <a:endParaRPr lang="fi-FI" dirty="0"/>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Patanen Kaisa, Harja Niina, Ryynänen Lotta, Sirviö Kalle, TVT17SPO</a:t>
            </a:r>
          </a:p>
          <a:p>
            <a:r>
              <a:rPr lang="fi-FI" dirty="0"/>
              <a:t>School of Engineering, </a:t>
            </a:r>
            <a:r>
              <a:rPr lang="fi-FI" dirty="0" err="1"/>
              <a:t>Information</a:t>
            </a:r>
            <a:r>
              <a:rPr lang="fi-FI" dirty="0"/>
              <a:t> </a:t>
            </a:r>
            <a:r>
              <a:rPr lang="fi-FI" dirty="0" err="1"/>
              <a:t>Technology</a:t>
            </a:r>
            <a:r>
              <a:rPr lang="fi-FI" dirty="0"/>
              <a:t>, Software Engineering</a:t>
            </a:r>
          </a:p>
        </p:txBody>
      </p:sp>
      <p:sp>
        <p:nvSpPr>
          <p:cNvPr id="4" name="Sisällön paikkamerkki 3"/>
          <p:cNvSpPr>
            <a:spLocks noGrp="1"/>
          </p:cNvSpPr>
          <p:nvPr>
            <p:ph idx="1"/>
          </p:nvPr>
        </p:nvSpPr>
        <p:spPr/>
        <p:txBody>
          <a:bodyPr lIns="122191" tIns="61096" rIns="122191" bIns="61096" anchor="t"/>
          <a:lstStyle/>
          <a:p>
            <a:r>
              <a:rPr lang="fi-FI" b="1" dirty="0" err="1"/>
              <a:t>Introduction</a:t>
            </a:r>
            <a:endParaRPr lang="fi-FI" b="1" dirty="0"/>
          </a:p>
          <a:p>
            <a:r>
              <a:rPr lang="fi-FI" dirty="0" err="1"/>
              <a:t>Photobooth</a:t>
            </a:r>
            <a:r>
              <a:rPr lang="fi-FI" dirty="0"/>
              <a:t> is a </a:t>
            </a:r>
            <a:r>
              <a:rPr lang="fi-FI" dirty="0" err="1"/>
              <a:t>project</a:t>
            </a:r>
            <a:r>
              <a:rPr lang="fi-FI" dirty="0"/>
              <a:t> </a:t>
            </a:r>
            <a:r>
              <a:rPr lang="fi-FI" dirty="0" err="1"/>
              <a:t>that</a:t>
            </a:r>
            <a:r>
              <a:rPr lang="fi-FI" dirty="0"/>
              <a:t> </a:t>
            </a:r>
            <a:r>
              <a:rPr lang="fi-FI" dirty="0" err="1"/>
              <a:t>combines</a:t>
            </a:r>
            <a:r>
              <a:rPr lang="fi-FI" dirty="0"/>
              <a:t> </a:t>
            </a:r>
            <a:r>
              <a:rPr lang="fi-FI" dirty="0" err="1"/>
              <a:t>the</a:t>
            </a:r>
            <a:r>
              <a:rPr lang="fi-FI" dirty="0"/>
              <a:t> </a:t>
            </a:r>
            <a:r>
              <a:rPr lang="fi-FI" dirty="0" err="1"/>
              <a:t>use</a:t>
            </a:r>
            <a:r>
              <a:rPr lang="fi-FI" dirty="0"/>
              <a:t> of </a:t>
            </a:r>
            <a:r>
              <a:rPr lang="fi-FI" dirty="0" err="1"/>
              <a:t>RaspBerry</a:t>
            </a:r>
            <a:r>
              <a:rPr lang="fi-FI" dirty="0"/>
              <a:t> </a:t>
            </a:r>
            <a:r>
              <a:rPr lang="fi-FI" dirty="0" err="1"/>
              <a:t>Pi</a:t>
            </a:r>
            <a:r>
              <a:rPr lang="fi-FI" dirty="0"/>
              <a:t> </a:t>
            </a:r>
            <a:r>
              <a:rPr lang="fi-FI" dirty="0" err="1"/>
              <a:t>microprosessor</a:t>
            </a:r>
            <a:r>
              <a:rPr lang="fi-FI" dirty="0"/>
              <a:t> and </a:t>
            </a:r>
            <a:r>
              <a:rPr lang="fi-FI" dirty="0" err="1"/>
              <a:t>android</a:t>
            </a:r>
            <a:r>
              <a:rPr lang="fi-FI" dirty="0"/>
              <a:t> </a:t>
            </a:r>
            <a:r>
              <a:rPr lang="fi-FI" dirty="0" err="1"/>
              <a:t>app</a:t>
            </a:r>
            <a:r>
              <a:rPr lang="fi-FI" dirty="0"/>
              <a:t> to </a:t>
            </a:r>
            <a:r>
              <a:rPr lang="fi-FI" dirty="0" err="1"/>
              <a:t>provide</a:t>
            </a:r>
            <a:r>
              <a:rPr lang="fi-FI" dirty="0"/>
              <a:t> </a:t>
            </a:r>
            <a:r>
              <a:rPr lang="fi-FI" dirty="0" err="1"/>
              <a:t>picture</a:t>
            </a:r>
            <a:r>
              <a:rPr lang="fi-FI" dirty="0"/>
              <a:t> </a:t>
            </a:r>
            <a:r>
              <a:rPr lang="fi-FI" dirty="0" err="1"/>
              <a:t>storing</a:t>
            </a:r>
            <a:r>
              <a:rPr lang="fi-FI" dirty="0"/>
              <a:t> </a:t>
            </a:r>
            <a:r>
              <a:rPr lang="fi-FI" dirty="0" err="1"/>
              <a:t>system</a:t>
            </a:r>
            <a:r>
              <a:rPr lang="fi-FI" dirty="0"/>
              <a:t> for </a:t>
            </a:r>
            <a:r>
              <a:rPr lang="fi-FI" dirty="0" err="1"/>
              <a:t>the</a:t>
            </a:r>
            <a:r>
              <a:rPr lang="fi-FI" dirty="0"/>
              <a:t> user.</a:t>
            </a:r>
          </a:p>
          <a:p>
            <a:r>
              <a:rPr lang="fi-FI" dirty="0"/>
              <a:t>The user is able to view taken picture from Android Application.</a:t>
            </a:r>
          </a:p>
          <a:p>
            <a:r>
              <a:rPr lang="fi-FI" dirty="0"/>
              <a:t>The project is aimed to provide camera solution for the user, so that the picture can be </a:t>
            </a:r>
            <a:r>
              <a:rPr lang="fi-FI" dirty="0" err="1"/>
              <a:t>saved</a:t>
            </a:r>
            <a:r>
              <a:rPr lang="fi-FI" dirty="0"/>
              <a:t> on </a:t>
            </a:r>
            <a:r>
              <a:rPr lang="fi-FI" dirty="0" err="1"/>
              <a:t>the</a:t>
            </a:r>
            <a:r>
              <a:rPr lang="fi-FI" dirty="0"/>
              <a:t> </a:t>
            </a:r>
            <a:r>
              <a:rPr lang="fi-FI"/>
              <a:t>cloud.</a:t>
            </a:r>
          </a:p>
          <a:p>
            <a:endParaRPr lang="fi-FI" dirty="0"/>
          </a:p>
          <a:p>
            <a:r>
              <a:rPr lang="fi-FI" b="1" dirty="0" err="1"/>
              <a:t>Objectives</a:t>
            </a:r>
            <a:endParaRPr lang="fi-FI" b="1" dirty="0"/>
          </a:p>
          <a:p>
            <a:r>
              <a:rPr lang="en-US" dirty="0"/>
              <a:t>The objective of the project would be a service able to show photobooths taken picture on android application. User would insert on android application pictures number to see the wanted picture.</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1. Connecting camera and button to Raspberry Pi.</a:t>
            </a:r>
          </a:p>
        </p:txBody>
      </p:sp>
      <p:sp>
        <p:nvSpPr>
          <p:cNvPr id="9" name="Sisällön paikkamerkki 8"/>
          <p:cNvSpPr>
            <a:spLocks noGrp="1"/>
          </p:cNvSpPr>
          <p:nvPr>
            <p:ph idx="10"/>
          </p:nvPr>
        </p:nvSpPr>
        <p:spPr/>
        <p:txBody>
          <a:bodyPr lIns="122191" tIns="61096" rIns="122191" bIns="61096" anchor="t"/>
          <a:lstStyle/>
          <a:p>
            <a:r>
              <a:rPr lang="fi-FI" b="1" dirty="0"/>
              <a:t>Methods</a:t>
            </a:r>
          </a:p>
          <a:p>
            <a:r>
              <a:rPr lang="en-US" dirty="0"/>
              <a:t>Raspberry Pi’s program and android phones program works as user interface, and the database is hosted with MySQL. The Raspberry Pi’s program is constructed using python and the android phone’s program is constructed using Java. </a:t>
            </a:r>
            <a:r>
              <a:rPr lang="en-US" dirty="0" err="1"/>
              <a:t>Wampserver</a:t>
            </a:r>
            <a:r>
              <a:rPr lang="en-US" dirty="0"/>
              <a:t> is used to </a:t>
            </a:r>
            <a:r>
              <a:rPr lang="en-US" dirty="0" err="1"/>
              <a:t>crreate</a:t>
            </a:r>
            <a:r>
              <a:rPr lang="en-US" dirty="0"/>
              <a:t> a backend server to get information from database.</a:t>
            </a:r>
          </a:p>
          <a:p>
            <a:r>
              <a:rPr lang="en-US" dirty="0"/>
              <a:t>The Camera module is connected to Raspberry Pi, which is used to take a picture. When the picture is taken by clicking the button, it is shown to user. When user clicks save button, it will result Raspberry Pi sending the image to MySQL database for the use.</a:t>
            </a:r>
          </a:p>
          <a:p>
            <a:endParaRPr lang="en-US" dirty="0"/>
          </a:p>
          <a:p>
            <a:r>
              <a:rPr lang="fi-FI" b="1" dirty="0"/>
              <a:t>Results</a:t>
            </a:r>
          </a:p>
          <a:p>
            <a:r>
              <a:rPr lang="en-US" dirty="0"/>
              <a:t>Raspberry Pi takes pictures successfully and shows them to user. Saving the picture to database as blob works and this can be verified by checking the database with phpMyAdmin website. Getting the image with android app is not working properly, because functions to get image are returning empty strings. With little more time the app can be working since the problem is quite small.</a:t>
            </a:r>
          </a:p>
        </p:txBody>
      </p:sp>
      <p:sp>
        <p:nvSpPr>
          <p:cNvPr id="10" name="Sisällön paikkamerkki 9"/>
          <p:cNvSpPr>
            <a:spLocks noGrp="1"/>
          </p:cNvSpPr>
          <p:nvPr>
            <p:ph idx="11"/>
          </p:nvPr>
        </p:nvSpPr>
        <p:spPr/>
        <p:txBody>
          <a:bodyPr lIns="122191" tIns="61096" rIns="122191" bIns="61096" anchor="t"/>
          <a:lstStyle/>
          <a:p>
            <a:endParaRPr lang="fi-FI" dirty="0"/>
          </a:p>
          <a:p>
            <a:endParaRPr lang="fi-FI" b="1" dirty="0"/>
          </a:p>
          <a:p>
            <a:endParaRPr lang="fi-FI" dirty="0"/>
          </a:p>
          <a:p>
            <a:endParaRPr lang="fi-FI" dirty="0"/>
          </a:p>
          <a:p>
            <a:endParaRPr lang="fi-FI" dirty="0"/>
          </a:p>
          <a:p>
            <a:endParaRPr lang="fi-FI" dirty="0"/>
          </a:p>
          <a:p>
            <a:r>
              <a:rPr lang="fi-FI" dirty="0"/>
              <a:t>FIGURE 2. System diagram of the product.</a:t>
            </a:r>
          </a:p>
          <a:p>
            <a:endParaRPr lang="fi-FI" dirty="0"/>
          </a:p>
          <a:p>
            <a:endParaRPr lang="fi-FI" b="1" dirty="0"/>
          </a:p>
          <a:p>
            <a:r>
              <a:rPr lang="fi-FI" b="1" dirty="0"/>
              <a:t>Conclusions</a:t>
            </a:r>
          </a:p>
          <a:p>
            <a:r>
              <a:rPr lang="fi-FI" dirty="0"/>
              <a:t>In conclusion the project fulfils the </a:t>
            </a:r>
            <a:r>
              <a:rPr lang="en-US" dirty="0"/>
              <a:t>requirements that were set at the start of the project.</a:t>
            </a:r>
            <a:endParaRPr lang="fi-FI" dirty="0"/>
          </a:p>
          <a:p>
            <a:r>
              <a:rPr lang="fi-FI" dirty="0"/>
              <a:t>Assembling parts together and writing a functioning </a:t>
            </a:r>
            <a:r>
              <a:rPr lang="fi-FI" dirty="0" err="1"/>
              <a:t>program</a:t>
            </a:r>
            <a:r>
              <a:rPr lang="fi-FI" dirty="0"/>
              <a:t> for </a:t>
            </a:r>
            <a:r>
              <a:rPr lang="fi-FI" dirty="0" err="1"/>
              <a:t>Raspberry</a:t>
            </a:r>
            <a:r>
              <a:rPr lang="fi-FI" dirty="0"/>
              <a:t> </a:t>
            </a:r>
            <a:r>
              <a:rPr lang="fi-FI" dirty="0" err="1"/>
              <a:t>Pi</a:t>
            </a:r>
            <a:r>
              <a:rPr lang="fi-FI" dirty="0"/>
              <a:t> </a:t>
            </a:r>
            <a:r>
              <a:rPr lang="fi-FI" dirty="0" err="1"/>
              <a:t>went</a:t>
            </a:r>
            <a:r>
              <a:rPr lang="fi-FI" dirty="0"/>
              <a:t> </a:t>
            </a:r>
            <a:r>
              <a:rPr lang="fi-FI" dirty="0" err="1"/>
              <a:t>smoothly</a:t>
            </a:r>
            <a:r>
              <a:rPr lang="fi-FI" dirty="0"/>
              <a:t>, </a:t>
            </a:r>
            <a:r>
              <a:rPr lang="fi-FI" dirty="0" err="1"/>
              <a:t>but</a:t>
            </a:r>
            <a:r>
              <a:rPr lang="fi-FI" dirty="0"/>
              <a:t> </a:t>
            </a:r>
            <a:r>
              <a:rPr lang="fi-FI" dirty="0" err="1"/>
              <a:t>creating</a:t>
            </a:r>
            <a:r>
              <a:rPr lang="fi-FI" dirty="0"/>
              <a:t> a </a:t>
            </a:r>
            <a:r>
              <a:rPr lang="fi-FI" dirty="0" err="1"/>
              <a:t>android</a:t>
            </a:r>
            <a:r>
              <a:rPr lang="fi-FI" dirty="0"/>
              <a:t> </a:t>
            </a:r>
            <a:r>
              <a:rPr lang="fi-FI" dirty="0" err="1"/>
              <a:t>application</a:t>
            </a:r>
            <a:r>
              <a:rPr lang="fi-FI" dirty="0"/>
              <a:t> </a:t>
            </a:r>
            <a:r>
              <a:rPr lang="fi-FI" dirty="0" err="1"/>
              <a:t>proved</a:t>
            </a:r>
            <a:r>
              <a:rPr lang="fi-FI" dirty="0"/>
              <a:t> to </a:t>
            </a:r>
            <a:r>
              <a:rPr lang="fi-FI" dirty="0" err="1"/>
              <a:t>be</a:t>
            </a:r>
            <a:r>
              <a:rPr lang="fi-FI" dirty="0"/>
              <a:t> </a:t>
            </a:r>
            <a:r>
              <a:rPr lang="fi-FI" dirty="0" err="1"/>
              <a:t>harder</a:t>
            </a:r>
            <a:r>
              <a:rPr lang="fi-FI" dirty="0"/>
              <a:t> </a:t>
            </a:r>
            <a:r>
              <a:rPr lang="fi-FI" dirty="0" err="1"/>
              <a:t>than</a:t>
            </a:r>
            <a:r>
              <a:rPr lang="fi-FI" dirty="0"/>
              <a:t> </a:t>
            </a:r>
            <a:r>
              <a:rPr lang="fi-FI" dirty="0" err="1"/>
              <a:t>expected</a:t>
            </a:r>
            <a:r>
              <a:rPr lang="fi-FI" dirty="0"/>
              <a:t>.</a:t>
            </a:r>
          </a:p>
          <a:p>
            <a:endParaRPr lang="fi-FI" dirty="0"/>
          </a:p>
          <a:p>
            <a:r>
              <a:rPr lang="fi-FI" b="1" dirty="0" err="1"/>
              <a:t>References</a:t>
            </a:r>
            <a:endParaRPr lang="fi-FI" b="1" dirty="0"/>
          </a:p>
          <a:p>
            <a:r>
              <a:rPr lang="fi-FI" dirty="0">
                <a:hlinkClick r:id="rId3"/>
              </a:rPr>
              <a:t>https://www.mysql.com/</a:t>
            </a:r>
            <a:endParaRPr lang="fi-FI" dirty="0"/>
          </a:p>
          <a:p>
            <a:r>
              <a:rPr lang="fi-FI" dirty="0">
                <a:hlinkClick r:id="rId4"/>
              </a:rPr>
              <a:t>https://www.raspberrypi.org/</a:t>
            </a:r>
            <a:endParaRPr lang="fi-FI" dirty="0"/>
          </a:p>
          <a:p>
            <a:r>
              <a:rPr lang="fi-FI" dirty="0">
                <a:hlinkClick r:id="rId5"/>
              </a:rPr>
              <a:t>https://thonny.org/</a:t>
            </a:r>
            <a:endParaRPr lang="fi-FI" dirty="0"/>
          </a:p>
        </p:txBody>
      </p:sp>
      <p:pic>
        <p:nvPicPr>
          <p:cNvPr id="12" name="Kuva 11">
            <a:extLst>
              <a:ext uri="{FF2B5EF4-FFF2-40B4-BE49-F238E27FC236}">
                <a16:creationId xmlns:a16="http://schemas.microsoft.com/office/drawing/2014/main" id="{2A062A4B-FC00-4859-8F9A-65E4D425BA7E}"/>
              </a:ext>
            </a:extLst>
          </p:cNvPr>
          <p:cNvPicPr>
            <a:picLocks noChangeAspect="1"/>
          </p:cNvPicPr>
          <p:nvPr/>
        </p:nvPicPr>
        <p:blipFill rotWithShape="1">
          <a:blip r:embed="rId6"/>
          <a:srcRect l="11182" r="9620" b="12791"/>
          <a:stretch/>
        </p:blipFill>
        <p:spPr>
          <a:xfrm>
            <a:off x="502152" y="7799714"/>
            <a:ext cx="2749176" cy="2271968"/>
          </a:xfrm>
          <a:prstGeom prst="rect">
            <a:avLst/>
          </a:prstGeom>
        </p:spPr>
      </p:pic>
      <p:pic>
        <p:nvPicPr>
          <p:cNvPr id="14" name="Kuva 13" descr="Kuva, joka sisältää kohteen näyttökuva&#10;&#10;Kuvaus luotu automaattisesti">
            <a:extLst>
              <a:ext uri="{FF2B5EF4-FFF2-40B4-BE49-F238E27FC236}">
                <a16:creationId xmlns:a16="http://schemas.microsoft.com/office/drawing/2014/main" id="{31F1DB8C-0109-47E5-9963-C952B758632D}"/>
              </a:ext>
            </a:extLst>
          </p:cNvPr>
          <p:cNvPicPr>
            <a:picLocks noChangeAspect="1"/>
          </p:cNvPicPr>
          <p:nvPr/>
        </p:nvPicPr>
        <p:blipFill>
          <a:blip r:embed="rId7"/>
          <a:stretch>
            <a:fillRect/>
          </a:stretch>
        </p:blipFill>
        <p:spPr>
          <a:xfrm>
            <a:off x="6389132" y="2735386"/>
            <a:ext cx="2839205" cy="1579669"/>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1338</TotalTime>
  <Words>603</Words>
  <Application>Microsoft Office PowerPoint</Application>
  <PresentationFormat>A3-paperi (297 x 420 mm)</PresentationFormat>
  <Paragraphs>66</Paragraphs>
  <Slides>1</Slides>
  <Notes>1</Notes>
  <HiddenSlides>0</HiddenSlides>
  <MMClips>0</MMClips>
  <ScaleCrop>false</ScaleCrop>
  <HeadingPairs>
    <vt:vector size="4" baseType="variant">
      <vt:variant>
        <vt:lpstr>Teema</vt:lpstr>
      </vt:variant>
      <vt:variant>
        <vt:i4>1</vt:i4>
      </vt:variant>
      <vt:variant>
        <vt:lpstr>Dian otsikot</vt:lpstr>
      </vt:variant>
      <vt:variant>
        <vt:i4>1</vt:i4>
      </vt:variant>
    </vt:vector>
  </HeadingPairs>
  <TitlesOfParts>
    <vt:vector size="2" baseType="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Niina Harja</cp:lastModifiedBy>
  <cp:revision>185</cp:revision>
  <cp:lastPrinted>2012-08-29T10:33:03Z</cp:lastPrinted>
  <dcterms:created xsi:type="dcterms:W3CDTF">2011-08-25T08:52:46Z</dcterms:created>
  <dcterms:modified xsi:type="dcterms:W3CDTF">2019-03-13T20:05:49Z</dcterms:modified>
</cp:coreProperties>
</file>