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9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4094923"/>
            <a:ext cx="93472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latin typeface="Castellar" panose="020A0402060406010301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51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731520" y="1201733"/>
            <a:ext cx="9423177" cy="5251119"/>
            <a:chOff x="548640" y="901299"/>
            <a:chExt cx="7067383" cy="39383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654175" y="901299"/>
              <a:ext cx="1049041" cy="619675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48640" y="4230902"/>
              <a:ext cx="1070903" cy="608736"/>
              <a:chOff x="5659045" y="1210738"/>
              <a:chExt cx="2153043" cy="136828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970120" y="2493146"/>
              <a:ext cx="733096" cy="67143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4945356" y="3327711"/>
              <a:ext cx="812518" cy="6746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83091" y="1720109"/>
              <a:ext cx="605684" cy="61202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47" t="16179" r="16442" b="15905"/>
            <a:stretch/>
          </p:blipFill>
          <p:spPr>
            <a:xfrm>
              <a:off x="786346" y="901299"/>
              <a:ext cx="689893" cy="6607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srgbClr val="4F81BD">
                  <a:shade val="45000"/>
                  <a:satMod val="135000"/>
                </a:srgbClr>
                <a:prstClr val="white"/>
              </a:duotone>
              <a:clrChange>
                <a:clrFrom>
                  <a:srgbClr val="E3E2D0"/>
                </a:clrFrom>
                <a:clrTo>
                  <a:srgbClr val="E3E2D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4" t="18267" r="28090" b="20637"/>
            <a:stretch/>
          </p:blipFill>
          <p:spPr>
            <a:xfrm>
              <a:off x="730780" y="2398027"/>
              <a:ext cx="652178" cy="81522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1" cstate="print">
              <a:duotone>
                <a:srgbClr val="4F81BD">
                  <a:shade val="45000"/>
                  <a:satMod val="135000"/>
                </a:srgb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7" t="18178" r="21236" b="22097"/>
            <a:stretch/>
          </p:blipFill>
          <p:spPr>
            <a:xfrm>
              <a:off x="771967" y="3404404"/>
              <a:ext cx="627931" cy="642983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775134" y="3607174"/>
              <a:ext cx="1723192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 Verifiable Certificate</a:t>
              </a:r>
              <a:endParaRPr lang="en-US" sz="16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67917" y="1100089"/>
              <a:ext cx="1673006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Experienced Instructor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70034" y="1867854"/>
              <a:ext cx="1278380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Live Online Class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62100" y="3532277"/>
              <a:ext cx="1217016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  Feedback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60948" y="4439648"/>
              <a:ext cx="1047402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24x7 Support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62100" y="2760639"/>
              <a:ext cx="137725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In-class Questions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75134" y="1027685"/>
              <a:ext cx="1702678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 Recording in LMS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75134" y="1887515"/>
              <a:ext cx="1840889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Module Wise Assessment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75134" y="2747345"/>
              <a:ext cx="1006045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Project Work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8751" r="6446" b="10503"/>
          <a:stretch/>
        </p:blipFill>
        <p:spPr>
          <a:xfrm>
            <a:off x="6411885" y="2318113"/>
            <a:ext cx="1192404" cy="8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7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8297"/>
            <a:ext cx="4937760" cy="4023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1" y="1118297"/>
            <a:ext cx="4937760" cy="4023360"/>
          </a:xfrm>
          <a:prstGeom prst="rect">
            <a:avLst/>
          </a:prstGeom>
        </p:spPr>
        <p:txBody>
          <a:bodyPr/>
          <a:lstStyle>
            <a:lvl1pPr marL="171446" indent="-171446">
              <a:defRPr lang="en-US" sz="16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71446" lvl="0" indent="-171446" algn="just" defTabSz="1219140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/>
              <a:t>Edit Master text styles</a:t>
            </a:r>
          </a:p>
          <a:p>
            <a:pPr marL="171446" lvl="1" indent="-171446" algn="just" defTabSz="1219140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/>
              <a:t>Second level</a:t>
            </a:r>
          </a:p>
          <a:p>
            <a:pPr marL="171446" lvl="2" indent="-171446" algn="just" defTabSz="1219140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/>
              <a:t>Third level</a:t>
            </a:r>
          </a:p>
          <a:p>
            <a:pPr marL="171446" lvl="3" indent="-171446" algn="just" defTabSz="1219140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/>
              <a:t>Fourth level</a:t>
            </a:r>
          </a:p>
          <a:p>
            <a:pPr marL="171446" lvl="4" indent="-171446" algn="just" defTabSz="1219140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9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800" y="1504952"/>
            <a:ext cx="5943600" cy="48514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5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46567" y="6394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10"/>
          <p:cNvSpPr txBox="1"/>
          <p:nvPr userDrawn="1"/>
        </p:nvSpPr>
        <p:spPr>
          <a:xfrm>
            <a:off x="6850647" y="6352146"/>
            <a:ext cx="521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Url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0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496049" y="3432865"/>
            <a:ext cx="1243047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267" b="1" dirty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LAB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260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47" y="740836"/>
            <a:ext cx="8832981" cy="5548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84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6241323" y="1687975"/>
            <a:ext cx="4992555" cy="4017677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0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3467371" y="1231330"/>
            <a:ext cx="4991100" cy="4891676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326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01" y="931978"/>
            <a:ext cx="7232500" cy="5424375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253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844471" y="1508787"/>
            <a:ext cx="6336704" cy="489149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376818" y="1014968"/>
            <a:ext cx="226536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32"/>
            <a:r>
              <a:rPr lang="en-IN" sz="3333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11200" y="1092200"/>
            <a:ext cx="11074400" cy="124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67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867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br>
              <a:rPr lang="en-IN" sz="1867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867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seconds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333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691" y="1417390"/>
            <a:ext cx="2372472" cy="50814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5329488" y="1124247"/>
            <a:ext cx="2788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5189362" y="1020342"/>
            <a:ext cx="3068551" cy="2027433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65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691" y="1417390"/>
            <a:ext cx="2372472" cy="5081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4098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564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000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460901" y="1163399"/>
            <a:ext cx="937013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IN" sz="1867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rPr>
              <a:t>We would like to remind you that, your association with edureka does not stop here! 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89049" y="2504432"/>
            <a:ext cx="10642345" cy="3039259"/>
            <a:chOff x="509777" y="1339170"/>
            <a:chExt cx="7981759" cy="2279444"/>
          </a:xfrm>
        </p:grpSpPr>
        <p:sp>
          <p:nvSpPr>
            <p:cNvPr id="5" name="Rectangle 4"/>
            <p:cNvSpPr/>
            <p:nvPr/>
          </p:nvSpPr>
          <p:spPr>
            <a:xfrm>
              <a:off x="520410" y="2522649"/>
              <a:ext cx="1327441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IN" sz="1400" dirty="0">
                  <a:solidFill>
                    <a:srgbClr val="2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You have lifetime access to the updated courses and contents you are registered for!</a:t>
              </a:r>
              <a:endParaRPr lang="en-IN" sz="1400" dirty="0">
                <a:solidFill>
                  <a:srgbClr val="262626"/>
                </a:solidFill>
                <a:cs typeface="Arial"/>
                <a:sym typeface="Arial"/>
                <a:rtl val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D1D2D4"/>
                </a:clrFrom>
                <a:clrTo>
                  <a:srgbClr val="D1D2D4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4147" y="1436273"/>
              <a:ext cx="1014216" cy="109700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044120" y="2509134"/>
              <a:ext cx="1360969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IN" sz="1400" dirty="0">
                  <a:solidFill>
                    <a:srgbClr val="2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You get life time support for all the issues you might encounter on your registered courses</a:t>
              </a:r>
              <a:endParaRPr lang="en-IN" sz="1400" dirty="0">
                <a:solidFill>
                  <a:srgbClr val="262626"/>
                </a:solidFill>
                <a:cs typeface="Arial"/>
                <a:sym typeface="Arial"/>
                <a:rtl val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91856" y="1533459"/>
              <a:ext cx="865495" cy="92390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665156" y="2522649"/>
              <a:ext cx="1383276" cy="715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IN" sz="1400" dirty="0">
                  <a:solidFill>
                    <a:srgbClr val="2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You get free access to the webinars which are delivered across courses</a:t>
              </a:r>
              <a:endParaRPr lang="en-IN" sz="1400" dirty="0">
                <a:solidFill>
                  <a:srgbClr val="262626"/>
                </a:solidFill>
                <a:cs typeface="Arial"/>
                <a:sym typeface="Arial"/>
                <a:rtl val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D1D2D4"/>
                </a:clrFrom>
                <a:clrTo>
                  <a:srgbClr val="D1D2D4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91083" y="1582537"/>
              <a:ext cx="1163694" cy="90909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303255" y="2533282"/>
              <a:ext cx="1569667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IN" sz="1400" dirty="0">
                  <a:solidFill>
                    <a:srgbClr val="2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You can get a discount on every next course you like from edureka!</a:t>
              </a:r>
            </a:p>
            <a:p>
              <a:pPr algn="ctr" defTabSz="914377"/>
              <a:r>
                <a:rPr lang="en-US" sz="1400" dirty="0">
                  <a:solidFill>
                    <a:srgbClr val="2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For more details keep checking your LMS</a:t>
              </a:r>
              <a:endParaRPr lang="en-IN" sz="1400" dirty="0">
                <a:solidFill>
                  <a:srgbClr val="262626"/>
                </a:solidFill>
                <a:cs typeface="Arial"/>
                <a:sym typeface="Arial"/>
                <a:rtl val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55732" y="2533451"/>
              <a:ext cx="1473180" cy="715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7">
                <a:buSzPct val="150000"/>
              </a:pPr>
              <a:r>
                <a:rPr lang="en-IN" sz="1400" dirty="0">
                  <a:solidFill>
                    <a:srgbClr val="2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You are liable for referral benefits, if you refer anyone to edureka!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2560">
              <a:off x="6893108" y="1552543"/>
              <a:ext cx="1598428" cy="1066151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510628" y="1339703"/>
              <a:ext cx="7828349" cy="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09777" y="3618081"/>
              <a:ext cx="7829200" cy="533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59056" y="1339703"/>
              <a:ext cx="0" cy="2278911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96938" y="1339703"/>
              <a:ext cx="0" cy="2278911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8703" y="1339171"/>
              <a:ext cx="0" cy="2278911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99716" y="1339170"/>
              <a:ext cx="0" cy="2278911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Pentagon 20"/>
          <p:cNvSpPr/>
          <p:nvPr userDrawn="1"/>
        </p:nvSpPr>
        <p:spPr>
          <a:xfrm>
            <a:off x="774871" y="1795990"/>
            <a:ext cx="1715043" cy="5528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sz="1867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rPr>
              <a:t>Remember</a:t>
            </a:r>
            <a:endParaRPr lang="en-IN" sz="1867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  <a:rtl val="0"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98345" y="5773175"/>
            <a:ext cx="8721841" cy="347493"/>
            <a:chOff x="137702" y="4543769"/>
            <a:chExt cx="6541381" cy="260620"/>
          </a:xfrm>
        </p:grpSpPr>
        <p:sp>
          <p:nvSpPr>
            <p:cNvPr id="23" name="Rectangle 22"/>
            <p:cNvSpPr/>
            <p:nvPr/>
          </p:nvSpPr>
          <p:spPr>
            <a:xfrm>
              <a:off x="137702" y="4543769"/>
              <a:ext cx="6505886" cy="25391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2222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Please post all your reviews here:</a:t>
              </a:r>
              <a:endParaRPr lang="en-US" alt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  <a:rtl val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4224" y="4550473"/>
              <a:ext cx="42248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/>
              <a:r>
                <a:rPr lang="en-US" altLang="en-US" sz="1600" dirty="0">
                  <a:solidFill>
                    <a:srgbClr val="0070C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sym typeface="Arial"/>
                  <a:rtl val="0"/>
                </a:rPr>
                <a:t>http://www.quora.com/Reviews-of-Edureka-online-education</a:t>
              </a:r>
              <a:endParaRPr lang="en-US" altLang="en-US" sz="3733" dirty="0">
                <a:solidFill>
                  <a:srgbClr val="0070C0"/>
                </a:solidFill>
                <a:latin typeface="Arial" panose="020B0604020202020204" pitchFamily="34" charset="0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6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358" y="2718100"/>
            <a:ext cx="1569084" cy="14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90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60" y="1118297"/>
            <a:ext cx="4937760" cy="736283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60" y="1854580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9000" y="1118297"/>
            <a:ext cx="4937760" cy="736283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9000" y="1854580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984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1" y="1807679"/>
            <a:ext cx="5239448" cy="31763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2852" y="1110185"/>
            <a:ext cx="5257800" cy="5018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9753600" y="279401"/>
            <a:ext cx="2286000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83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09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4094923"/>
            <a:ext cx="93472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latin typeface="Castellar" panose="020A0402060406010301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68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800" y="1504952"/>
            <a:ext cx="5943600" cy="48514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1935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46567" y="6394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10"/>
          <p:cNvSpPr txBox="1"/>
          <p:nvPr userDrawn="1"/>
        </p:nvSpPr>
        <p:spPr>
          <a:xfrm>
            <a:off x="6850647" y="6352146"/>
            <a:ext cx="521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Url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21579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496049" y="3432865"/>
            <a:ext cx="1243047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267" b="1" dirty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285327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47" y="740836"/>
            <a:ext cx="8832981" cy="5548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501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6241323" y="1687975"/>
            <a:ext cx="4992555" cy="4017677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6007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-work for next module">
    <p:bg>
      <p:bgPr>
        <a:blipFill dpi="0" rotWithShape="1">
          <a:blip r:embed="rId2" cstate="print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636395" y="1115473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1909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01" y="931978"/>
            <a:ext cx="7232500" cy="5424375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0923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844471" y="1508787"/>
            <a:ext cx="6336704" cy="489149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376818" y="1014968"/>
            <a:ext cx="226536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32"/>
            <a:r>
              <a:rPr lang="en-IN" sz="3333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3813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11200" y="1092200"/>
            <a:ext cx="11074400" cy="124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67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867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br>
              <a:rPr lang="en-IN" sz="1867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867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seconds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55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602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534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60" y="1118297"/>
            <a:ext cx="4937760" cy="736283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60" y="1854580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9000" y="1118297"/>
            <a:ext cx="4937760" cy="736283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9000" y="1854580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234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95" y="214367"/>
            <a:ext cx="10515600" cy="6885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1" y="1807679"/>
            <a:ext cx="5239448" cy="31763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2852" y="1110185"/>
            <a:ext cx="5257800" cy="5018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845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5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3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33DF-1D2F-4E7F-8612-820119678BD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9E59-CC09-42E9-BE43-6D9DAB03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46567" y="6394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6850647" y="6352146"/>
            <a:ext cx="521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Url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36395" y="120577"/>
            <a:ext cx="10515600" cy="863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35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9140" rtl="0" eaLnBrk="1" latinLnBrk="0" hangingPunct="1">
        <a:spcBef>
          <a:spcPct val="0"/>
        </a:spcBef>
        <a:buNone/>
        <a:defRPr lang="en-US" sz="3467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just" defTabSz="1219140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6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81015" indent="-171446" algn="just" defTabSz="1219140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6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19140" indent="0" algn="just" defTabSz="1219140" rtl="0" eaLnBrk="1" latinLnBrk="0" hangingPunct="1">
        <a:lnSpc>
          <a:spcPct val="150000"/>
        </a:lnSpc>
        <a:spcBef>
          <a:spcPct val="20000"/>
        </a:spcBef>
        <a:buFontTx/>
        <a:buNone/>
        <a:defRPr lang="en-US" sz="16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828709" indent="0" algn="just" defTabSz="1219140" rtl="0" eaLnBrk="1" latinLnBrk="0" hangingPunct="1">
        <a:lnSpc>
          <a:spcPct val="150000"/>
        </a:lnSpc>
        <a:spcBef>
          <a:spcPct val="20000"/>
        </a:spcBef>
        <a:buFontTx/>
        <a:buNone/>
        <a:defRPr lang="en-US" sz="16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438278" indent="0" algn="just" defTabSz="1219140" rtl="0" eaLnBrk="1" latinLnBrk="0" hangingPunct="1">
        <a:lnSpc>
          <a:spcPct val="150000"/>
        </a:lnSpc>
        <a:spcBef>
          <a:spcPct val="20000"/>
        </a:spcBef>
        <a:buFontTx/>
        <a:buNone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>
          <p15:clr>
            <a:srgbClr val="F26B43"/>
          </p15:clr>
        </p15:guide>
        <p15:guide id="2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46567" y="6394451"/>
            <a:ext cx="1921933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6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6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6850647" y="6352146"/>
            <a:ext cx="52112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Url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36395" y="120577"/>
            <a:ext cx="10515600" cy="863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157515"/>
            <a:ext cx="10515600" cy="52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defTabSz="1219140" rtl="0" eaLnBrk="1" latinLnBrk="0" hangingPunct="1">
        <a:spcBef>
          <a:spcPct val="0"/>
        </a:spcBef>
        <a:buNone/>
        <a:defRPr lang="en-US" sz="3467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just" defTabSz="1219140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6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81015" indent="-171446" algn="just" defTabSz="1219140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6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19140" indent="0" algn="just" defTabSz="1219140" rtl="0" eaLnBrk="1" latinLnBrk="0" hangingPunct="1">
        <a:lnSpc>
          <a:spcPct val="150000"/>
        </a:lnSpc>
        <a:spcBef>
          <a:spcPct val="20000"/>
        </a:spcBef>
        <a:buFontTx/>
        <a:buNone/>
        <a:defRPr lang="en-US" sz="16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828709" indent="0" algn="just" defTabSz="1219140" rtl="0" eaLnBrk="1" latinLnBrk="0" hangingPunct="1">
        <a:lnSpc>
          <a:spcPct val="150000"/>
        </a:lnSpc>
        <a:spcBef>
          <a:spcPct val="20000"/>
        </a:spcBef>
        <a:buFontTx/>
        <a:buNone/>
        <a:defRPr lang="en-US" sz="16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438278" indent="0" algn="just" defTabSz="1219140" rtl="0" eaLnBrk="1" latinLnBrk="0" hangingPunct="1">
        <a:lnSpc>
          <a:spcPct val="150000"/>
        </a:lnSpc>
        <a:spcBef>
          <a:spcPct val="20000"/>
        </a:spcBef>
        <a:buFontTx/>
        <a:buNone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>
          <p15:clr>
            <a:srgbClr val="F26B43"/>
          </p15:clr>
        </p15:guide>
        <p15:guide id="2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rewriting-history/git-rebase" TargetMode="External"/><Relationship Id="rId2" Type="http://schemas.openxmlformats.org/officeDocument/2006/relationships/hyperlink" Target="https://github.com/nvie/gitflow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6438" y="394603"/>
            <a:ext cx="52149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Rebasing: </a:t>
            </a:r>
            <a:r>
              <a:rPr lang="en-US" dirty="0"/>
              <a:t>Moving a commit from one branch to another</a:t>
            </a:r>
          </a:p>
          <a:p>
            <a:endParaRPr lang="en-US" dirty="0"/>
          </a:p>
          <a:p>
            <a:r>
              <a:rPr lang="en-US" dirty="0"/>
              <a:t>You have two options for integrating your feature into the master branch: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merging directly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rebasing and then merging. </a:t>
            </a:r>
          </a:p>
          <a:p>
            <a:endParaRPr lang="en-US" dirty="0"/>
          </a:p>
          <a:p>
            <a:r>
              <a:rPr lang="en-US" dirty="0"/>
              <a:t>The former option results in a 3-way merge and a merge commit, while the latter results in a fast-forward merge and a perfectly linear history. </a:t>
            </a:r>
          </a:p>
          <a:p>
            <a:endParaRPr lang="en-US" dirty="0"/>
          </a:p>
          <a:p>
            <a:r>
              <a:rPr lang="en-US" dirty="0"/>
              <a:t>See Code flow...</a:t>
            </a:r>
          </a:p>
          <a:p>
            <a:r>
              <a:rPr lang="en-US" dirty="0">
                <a:hlinkClick r:id="rId2"/>
              </a:rPr>
              <a:t>https://github.com/nvie/gitflow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links: </a:t>
            </a:r>
          </a:p>
          <a:p>
            <a:r>
              <a:rPr lang="en-US" dirty="0">
                <a:hlinkClick r:id="rId3"/>
              </a:rPr>
              <a:t>https://www.atlassian.com/git/tutorials/rewriting-history/git-rebase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22" y="3661678"/>
            <a:ext cx="4786256" cy="343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225" y="519113"/>
            <a:ext cx="40576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0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your feature branch up to date</a:t>
            </a:r>
          </a:p>
          <a:p>
            <a:pPr lvl="1"/>
            <a:r>
              <a:rPr lang="en-US" dirty="0"/>
              <a:t>There are two ways you can bring your feature branch up to date:</a:t>
            </a:r>
          </a:p>
          <a:p>
            <a:pPr lvl="2"/>
            <a:r>
              <a:rPr lang="en-US" dirty="0"/>
              <a:t>Periodically merge from the (future) destination branch into your feature branch. This approach used to cause headaches in old systems like Subversion, but actually works fine in </a:t>
            </a:r>
            <a:r>
              <a:rPr lang="en-US" dirty="0" err="1"/>
              <a:t>Git</a:t>
            </a:r>
            <a:r>
              <a:rPr lang="en-US" dirty="0"/>
              <a:t> and Mercurial.</a:t>
            </a:r>
          </a:p>
          <a:p>
            <a:pPr lvl="2"/>
            <a:r>
              <a:rPr lang="en-US" dirty="0"/>
              <a:t>Periodically rebase your feature branch onto the current state of the destination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developers work on a shared branch, pull &amp; rebase your outgoing commits to keep history cleaner (</a:t>
            </a:r>
            <a:r>
              <a:rPr lang="en-US" dirty="0" err="1"/>
              <a:t>Git</a:t>
            </a:r>
            <a:r>
              <a:rPr lang="en-US" dirty="0"/>
              <a:t> and Mercurial)</a:t>
            </a:r>
          </a:p>
          <a:p>
            <a:r>
              <a:rPr lang="en-US" dirty="0"/>
              <a:t>To re-integrate a completed feature branch, use merge (and opt-out of fast-forward commits in 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r>
              <a:rPr lang="en-US" dirty="0"/>
              <a:t>To bring a feature branch up to date with its base branch: </a:t>
            </a:r>
          </a:p>
          <a:p>
            <a:pPr lvl="1"/>
            <a:r>
              <a:rPr lang="en-US" dirty="0"/>
              <a:t>Prefer rebasing your feature branch onto the latest base branch if: </a:t>
            </a:r>
          </a:p>
          <a:p>
            <a:pPr lvl="2"/>
            <a:r>
              <a:rPr lang="en-US" dirty="0"/>
              <a:t>You haven’t pushed this branch anywhere yet, or</a:t>
            </a:r>
          </a:p>
          <a:p>
            <a:pPr lvl="2"/>
            <a:r>
              <a:rPr lang="en-US" dirty="0"/>
              <a:t>You’re using </a:t>
            </a:r>
            <a:r>
              <a:rPr lang="en-US" dirty="0" err="1"/>
              <a:t>Git</a:t>
            </a:r>
            <a:r>
              <a:rPr lang="en-US" dirty="0"/>
              <a:t>, and you know for sure that other people will not have checked out your feature branch</a:t>
            </a:r>
          </a:p>
          <a:p>
            <a:pPr lvl="2"/>
            <a:r>
              <a:rPr lang="en-US" dirty="0"/>
              <a:t>Otherwise, merge the latest base changes into your feature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729" y="201803"/>
            <a:ext cx="6555000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US" altLang="en-US" sz="3467" kern="0" dirty="0">
                <a:solidFill>
                  <a:srgbClr val="262626"/>
                </a:solidFill>
                <a:cs typeface="Arial"/>
                <a:sym typeface="Arial"/>
                <a:rtl val="0"/>
              </a:rPr>
              <a:t>Thank you for being with Edureka!!</a:t>
            </a:r>
            <a:endParaRPr lang="en-IN" sz="3467" kern="0" dirty="0">
              <a:solidFill>
                <a:srgbClr val="262626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8030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9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523999"/>
            <a:ext cx="8277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Pros and 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Merging Pros</a:t>
            </a:r>
            <a:endParaRPr lang="en-US" dirty="0"/>
          </a:p>
          <a:p>
            <a:pPr lvl="1"/>
            <a:r>
              <a:rPr lang="en-US" dirty="0"/>
              <a:t>Simple to use and understand.</a:t>
            </a:r>
          </a:p>
          <a:p>
            <a:pPr lvl="1"/>
            <a:r>
              <a:rPr lang="en-US" dirty="0"/>
              <a:t>Maintains the original context of the source branch.</a:t>
            </a:r>
          </a:p>
          <a:p>
            <a:pPr lvl="1"/>
            <a:r>
              <a:rPr lang="en-US" dirty="0"/>
              <a:t>The commits on the source branch remain separate from other branch commits, </a:t>
            </a:r>
            <a:r>
              <a:rPr lang="en-US" b="1" dirty="0"/>
              <a:t>provided no fast-forward merge is done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Can be useful in the case of feature branches</a:t>
            </a:r>
          </a:p>
          <a:p>
            <a:pPr lvl="3"/>
            <a:r>
              <a:rPr lang="en-US" dirty="0"/>
              <a:t>merge from feature to another branch later.</a:t>
            </a:r>
          </a:p>
          <a:p>
            <a:pPr lvl="1"/>
            <a:r>
              <a:rPr lang="en-US" dirty="0"/>
              <a:t>Existing commits on the source branch are unchanged and remain valid; it doesn’t matter if they’ve been shared with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9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Pros and 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Merging Cons</a:t>
            </a:r>
            <a:endParaRPr lang="en-US" dirty="0"/>
          </a:p>
          <a:p>
            <a:pPr lvl="1"/>
            <a:r>
              <a:rPr lang="en-US" dirty="0"/>
              <a:t>If the need to merge arises simply because multiple people are working on the same branch in parallel, </a:t>
            </a:r>
            <a:r>
              <a:rPr lang="en-US" b="1" dirty="0"/>
              <a:t>the merges don’t serve any useful historic purpose and create clutter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 if you are using only a single branch where multiple people are working together, you may want to consider using rebasing instead.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2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Pros and 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Rebasing Pros</a:t>
            </a:r>
            <a:endParaRPr lang="en-US" dirty="0"/>
          </a:p>
          <a:p>
            <a:pPr lvl="1"/>
            <a:r>
              <a:rPr lang="en-US" dirty="0"/>
              <a:t>Simplifies your history.</a:t>
            </a:r>
          </a:p>
          <a:p>
            <a:pPr lvl="1"/>
            <a:r>
              <a:rPr lang="en-US" b="1" dirty="0"/>
              <a:t>Is the most intuitive and clutter-free way to combine commits from multiple developers in a shared branch</a:t>
            </a:r>
          </a:p>
        </p:txBody>
      </p:sp>
    </p:spTree>
    <p:extLst>
      <p:ext uri="{BB962C8B-B14F-4D97-AF65-F5344CB8AC3E}">
        <p14:creationId xmlns:p14="http://schemas.microsoft.com/office/powerpoint/2010/main" val="41843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Pros and 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Rebasing Cons</a:t>
            </a:r>
            <a:endParaRPr lang="en-US" dirty="0"/>
          </a:p>
          <a:p>
            <a:pPr lvl="1"/>
            <a:r>
              <a:rPr lang="en-US" dirty="0"/>
              <a:t>Slightly more complex, especially under conflict conditions. Each commit is rebased in order, and a conflict will interrupt the process of rebasing multiple commits. With a conflict, you have to resolve the conflict in order to continue the rebase. </a:t>
            </a:r>
          </a:p>
          <a:p>
            <a:pPr lvl="1"/>
            <a:r>
              <a:rPr lang="en-US" dirty="0"/>
              <a:t>Rewriting of history has implications if you’ve previously pushed those commits elsewhere. </a:t>
            </a:r>
          </a:p>
          <a:p>
            <a:pPr lvl="2"/>
            <a:r>
              <a:rPr lang="en-US" dirty="0"/>
              <a:t>In Mercurial, you cannot push commits that you later intend to rebase, because anyone pulling from the remote will get them. </a:t>
            </a:r>
          </a:p>
          <a:p>
            <a:pPr lvl="2"/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, you may push commits you may want to rebase later (as a backup) but </a:t>
            </a:r>
            <a:r>
              <a:rPr lang="en-US" i="1" dirty="0"/>
              <a:t>only</a:t>
            </a:r>
            <a:r>
              <a:rPr lang="en-US" dirty="0"/>
              <a:t> if it’s to a remote branch that </a:t>
            </a:r>
            <a:r>
              <a:rPr lang="en-US" i="1" dirty="0"/>
              <a:t>only</a:t>
            </a:r>
            <a:r>
              <a:rPr lang="en-US" dirty="0"/>
              <a:t> </a:t>
            </a:r>
            <a:r>
              <a:rPr lang="en-US" i="1" dirty="0"/>
              <a:t>you use. </a:t>
            </a:r>
            <a:r>
              <a:rPr lang="en-US" dirty="0"/>
              <a:t>If anyone else checks out that branch and you later rebase it, it’s going to get very confusing.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8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Shared branches</a:t>
            </a:r>
          </a:p>
          <a:p>
            <a:pPr lvl="1"/>
            <a:r>
              <a:rPr lang="en-US" dirty="0"/>
              <a:t>With shared branches, several people commit to the same branch, and they find that when pushing, they get an error indicating that someone else has pushed first. </a:t>
            </a:r>
          </a:p>
          <a:p>
            <a:pPr lvl="2"/>
            <a:r>
              <a:rPr lang="en-US" dirty="0"/>
              <a:t>In this case, ‘Pull with rebase’ approach is recommended. </a:t>
            </a:r>
          </a:p>
          <a:p>
            <a:pPr lvl="2"/>
            <a:r>
              <a:rPr lang="en-US" dirty="0"/>
              <a:t>Pulling down other people’s changes and immediately rebasing your commits on top of these latest changes, allowing you to push the combined result back as a linear history.</a:t>
            </a:r>
          </a:p>
          <a:p>
            <a:pPr lvl="3"/>
            <a:r>
              <a:rPr lang="en-US" dirty="0"/>
              <a:t> It’s important to note that your commits must not have been shared with others yet.</a:t>
            </a:r>
          </a:p>
          <a:p>
            <a:pPr lvl="1"/>
            <a:r>
              <a:rPr lang="en-US" b="1" dirty="0"/>
              <a:t>The only time you shouldn’t rebase and should merge instead is if you’ve shared your outstanding commits already with someone else via another mechanism</a:t>
            </a:r>
            <a:r>
              <a:rPr lang="en-US" dirty="0"/>
              <a:t>, e.g. you’ve pushed them to another public repository, or submitted a patch or pull request somewhere.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4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Merge</a:t>
            </a:r>
          </a:p>
          <a:p>
            <a:r>
              <a:rPr lang="en-US" dirty="0"/>
              <a:t>Keep your feature branch up to date</a:t>
            </a:r>
          </a:p>
        </p:txBody>
      </p:sp>
    </p:spTree>
    <p:extLst>
      <p:ext uri="{BB962C8B-B14F-4D97-AF65-F5344CB8AC3E}">
        <p14:creationId xmlns:p14="http://schemas.microsoft.com/office/powerpoint/2010/main" val="249905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Merge</a:t>
            </a:r>
          </a:p>
          <a:p>
            <a:pPr lvl="1"/>
            <a:r>
              <a:rPr lang="en-US" dirty="0"/>
              <a:t>When building a feature on a separate branch, </a:t>
            </a:r>
            <a:r>
              <a:rPr lang="en-US" b="1" dirty="0"/>
              <a:t>you’re usually going to want to keep these commits together in order to illustrate that they are part of a cohesive line of development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Retaining this context allows you to identify the feature development easily, and potentially use it as a unit later, such as merging it again into a different branch, submitting it as a pull request to a different repository, and so on.</a:t>
            </a:r>
          </a:p>
          <a:p>
            <a:pPr lvl="1"/>
            <a:r>
              <a:rPr lang="en-US" b="1" dirty="0"/>
              <a:t>Therefore, you’re going to want to merge rather than rebase</a:t>
            </a:r>
            <a:r>
              <a:rPr lang="en-US" dirty="0"/>
              <a:t> when you complete your final re-integration, since merging gives you a single defined integration point for that feature branch and allows easy identification of the commits that it comprised.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7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reka Template" id="{4B2A7BF5-2676-4444-9390-AE28EE91F96E}" vid="{601290CD-97EB-4FA8-887A-979860B41C29}"/>
    </a:ext>
  </a:extLst>
</a:theme>
</file>

<file path=ppt/theme/theme3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0324E1B-167B-4004-9C5C-1CB504619078}" vid="{13EBA211-5722-4799-ACBC-5C94641945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812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Castellar</vt:lpstr>
      <vt:lpstr>Symbol</vt:lpstr>
      <vt:lpstr>Tahoma</vt:lpstr>
      <vt:lpstr>Office Theme</vt:lpstr>
      <vt:lpstr>1_Brain4ce_course_template</vt:lpstr>
      <vt:lpstr>Brain4ce_course_template</vt:lpstr>
      <vt:lpstr>PowerPoint Presentation</vt:lpstr>
      <vt:lpstr>PowerPoint Presentation</vt:lpstr>
      <vt:lpstr>Merging Pros and Cons</vt:lpstr>
      <vt:lpstr>Merging Pros and Cons</vt:lpstr>
      <vt:lpstr>Rebasing Pros and Cons</vt:lpstr>
      <vt:lpstr>Rebasing Pros and Cons</vt:lpstr>
      <vt:lpstr>When to use what?</vt:lpstr>
      <vt:lpstr>Feature branches</vt:lpstr>
      <vt:lpstr>Feature branches</vt:lpstr>
      <vt:lpstr>Feature branches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Seshagiri Sriram</dc:creator>
  <cp:lastModifiedBy>Seshagiri Sriram</cp:lastModifiedBy>
  <cp:revision>5</cp:revision>
  <dcterms:created xsi:type="dcterms:W3CDTF">2016-06-05T13:20:46Z</dcterms:created>
  <dcterms:modified xsi:type="dcterms:W3CDTF">2016-06-07T14:21:53Z</dcterms:modified>
</cp:coreProperties>
</file>