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0" r:id="rId3"/>
    <p:sldId id="261" r:id="rId4"/>
    <p:sldId id="272" r:id="rId5"/>
    <p:sldId id="262" r:id="rId6"/>
    <p:sldId id="265" r:id="rId7"/>
    <p:sldId id="266" r:id="rId8"/>
    <p:sldId id="267" r:id="rId9"/>
    <p:sldId id="268" r:id="rId10"/>
    <p:sldId id="264" r:id="rId11"/>
    <p:sldId id="269" r:id="rId12"/>
    <p:sldId id="271" r:id="rId13"/>
    <p:sldId id="270" r:id="rId14"/>
    <p:sldId id="25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39611-0C6B-4F16-B136-57C3C6AEB5CF}" v="3" dt="2023-10-18T15:03:58.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462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ormacioncontinua.ufm.edu/taller/taller-preguntas-fantasticas-y-donde-encontrarlas/" TargetMode="External"/><Relationship Id="rId2" Type="http://schemas.openxmlformats.org/officeDocument/2006/relationships/image" Target="../media/image17.jp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vcbay.news/2021/07/12/indian-e-commerce-giant-flipkart-raises-pre-ipo-round-of-us-3-6-billion/"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LAPTOP PRICE PREDICTION</a:t>
            </a:r>
            <a:endParaRPr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79415-1BCD-6C97-C452-1C39CCA71249}"/>
              </a:ext>
            </a:extLst>
          </p:cNvPr>
          <p:cNvPicPr>
            <a:picLocks noChangeAspect="1"/>
          </p:cNvPicPr>
          <p:nvPr/>
        </p:nvPicPr>
        <p:blipFill>
          <a:blip r:embed="rId2"/>
          <a:stretch>
            <a:fillRect/>
          </a:stretch>
        </p:blipFill>
        <p:spPr>
          <a:xfrm>
            <a:off x="137103" y="-26896"/>
            <a:ext cx="5090087" cy="3702425"/>
          </a:xfrm>
          <a:prstGeom prst="rect">
            <a:avLst/>
          </a:prstGeom>
        </p:spPr>
      </p:pic>
      <p:pic>
        <p:nvPicPr>
          <p:cNvPr id="7" name="Picture 6">
            <a:extLst>
              <a:ext uri="{FF2B5EF4-FFF2-40B4-BE49-F238E27FC236}">
                <a16:creationId xmlns:a16="http://schemas.microsoft.com/office/drawing/2014/main" id="{EB864B17-A845-EAA5-CBF7-AF9140A6AB6E}"/>
              </a:ext>
            </a:extLst>
          </p:cNvPr>
          <p:cNvPicPr>
            <a:picLocks noChangeAspect="1"/>
          </p:cNvPicPr>
          <p:nvPr/>
        </p:nvPicPr>
        <p:blipFill>
          <a:blip r:embed="rId3"/>
          <a:stretch>
            <a:fillRect/>
          </a:stretch>
        </p:blipFill>
        <p:spPr>
          <a:xfrm>
            <a:off x="5566509" y="161363"/>
            <a:ext cx="5313631" cy="5369859"/>
          </a:xfrm>
          <a:prstGeom prst="rect">
            <a:avLst/>
          </a:prstGeom>
        </p:spPr>
      </p:pic>
    </p:spTree>
    <p:extLst>
      <p:ext uri="{BB962C8B-B14F-4D97-AF65-F5344CB8AC3E}">
        <p14:creationId xmlns:p14="http://schemas.microsoft.com/office/powerpoint/2010/main" val="7557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28AB96-E5BA-3357-825C-31AE7F92CFFC}"/>
              </a:ext>
            </a:extLst>
          </p:cNvPr>
          <p:cNvPicPr>
            <a:picLocks noChangeAspect="1"/>
          </p:cNvPicPr>
          <p:nvPr/>
        </p:nvPicPr>
        <p:blipFill>
          <a:blip r:embed="rId2"/>
          <a:stretch>
            <a:fillRect/>
          </a:stretch>
        </p:blipFill>
        <p:spPr>
          <a:xfrm>
            <a:off x="96248" y="48154"/>
            <a:ext cx="4022584" cy="3941140"/>
          </a:xfrm>
          <a:prstGeom prst="rect">
            <a:avLst/>
          </a:prstGeom>
        </p:spPr>
      </p:pic>
      <p:pic>
        <p:nvPicPr>
          <p:cNvPr id="13" name="Picture 12">
            <a:extLst>
              <a:ext uri="{FF2B5EF4-FFF2-40B4-BE49-F238E27FC236}">
                <a16:creationId xmlns:a16="http://schemas.microsoft.com/office/drawing/2014/main" id="{95695823-E798-74BF-0825-E46379F88A3B}"/>
              </a:ext>
            </a:extLst>
          </p:cNvPr>
          <p:cNvPicPr>
            <a:picLocks noChangeAspect="1"/>
          </p:cNvPicPr>
          <p:nvPr/>
        </p:nvPicPr>
        <p:blipFill>
          <a:blip r:embed="rId3"/>
          <a:stretch>
            <a:fillRect/>
          </a:stretch>
        </p:blipFill>
        <p:spPr>
          <a:xfrm>
            <a:off x="3926535" y="759165"/>
            <a:ext cx="4455459" cy="4597240"/>
          </a:xfrm>
          <a:prstGeom prst="rect">
            <a:avLst/>
          </a:prstGeom>
        </p:spPr>
      </p:pic>
      <p:pic>
        <p:nvPicPr>
          <p:cNvPr id="17" name="Picture 16">
            <a:extLst>
              <a:ext uri="{FF2B5EF4-FFF2-40B4-BE49-F238E27FC236}">
                <a16:creationId xmlns:a16="http://schemas.microsoft.com/office/drawing/2014/main" id="{DAADCB82-A25D-8069-1284-05E8F98AD304}"/>
              </a:ext>
            </a:extLst>
          </p:cNvPr>
          <p:cNvPicPr>
            <a:picLocks noChangeAspect="1"/>
          </p:cNvPicPr>
          <p:nvPr/>
        </p:nvPicPr>
        <p:blipFill>
          <a:blip r:embed="rId4"/>
          <a:stretch>
            <a:fillRect/>
          </a:stretch>
        </p:blipFill>
        <p:spPr>
          <a:xfrm>
            <a:off x="8408897" y="1957643"/>
            <a:ext cx="3743452" cy="4210076"/>
          </a:xfrm>
          <a:prstGeom prst="rect">
            <a:avLst/>
          </a:prstGeom>
        </p:spPr>
      </p:pic>
    </p:spTree>
    <p:extLst>
      <p:ext uri="{BB962C8B-B14F-4D97-AF65-F5344CB8AC3E}">
        <p14:creationId xmlns:p14="http://schemas.microsoft.com/office/powerpoint/2010/main" val="4280961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B563-B168-C94D-4595-045F8277DC11}"/>
              </a:ext>
            </a:extLst>
          </p:cNvPr>
          <p:cNvSpPr>
            <a:spLocks noGrp="1"/>
          </p:cNvSpPr>
          <p:nvPr>
            <p:ph type="title"/>
          </p:nvPr>
        </p:nvSpPr>
        <p:spPr>
          <a:xfrm>
            <a:off x="838200" y="365125"/>
            <a:ext cx="10515600" cy="549275"/>
          </a:xfrm>
        </p:spPr>
        <p:txBody>
          <a:bodyPr>
            <a:normAutofit/>
          </a:bodyPr>
          <a:lstStyle/>
          <a:p>
            <a:r>
              <a:rPr lang="en-GB" sz="2000" dirty="0">
                <a:solidFill>
                  <a:srgbClr val="C00000"/>
                </a:solidFill>
                <a:latin typeface="Times New Roman" panose="02020603050405020304" pitchFamily="18" charset="0"/>
                <a:cs typeface="Times New Roman" panose="02020603050405020304" pitchFamily="18" charset="0"/>
              </a:rPr>
              <a:t>Experience</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7D6775-E06D-67D0-D458-86F8BBA3057E}"/>
              </a:ext>
            </a:extLst>
          </p:cNvPr>
          <p:cNvSpPr>
            <a:spLocks noGrp="1"/>
          </p:cNvSpPr>
          <p:nvPr>
            <p:ph type="body" idx="1"/>
          </p:nvPr>
        </p:nvSpPr>
        <p:spPr>
          <a:xfrm>
            <a:off x="838200" y="982943"/>
            <a:ext cx="10515600" cy="1320986"/>
          </a:xfrm>
        </p:spPr>
        <p:txBody>
          <a:bodyPr>
            <a:normAutofit/>
          </a:bodyPr>
          <a:lstStyle/>
          <a:p>
            <a:pPr marL="114300" indent="0">
              <a:buNone/>
            </a:pPr>
            <a:r>
              <a:rPr lang="en-GB" sz="2000" dirty="0">
                <a:latin typeface="Times New Roman" panose="02020603050405020304" pitchFamily="18" charset="0"/>
                <a:cs typeface="Times New Roman" panose="02020603050405020304" pitchFamily="18" charset="0"/>
              </a:rPr>
              <a:t>Data collection/ Data Acquisition</a:t>
            </a:r>
          </a:p>
          <a:p>
            <a:pPr marL="114300" indent="0">
              <a:buNone/>
            </a:pPr>
            <a:r>
              <a:rPr lang="en-GB" sz="2000" dirty="0">
                <a:latin typeface="Times New Roman" panose="02020603050405020304" pitchFamily="18" charset="0"/>
                <a:cs typeface="Times New Roman" panose="02020603050405020304" pitchFamily="18" charset="0"/>
              </a:rPr>
              <a:t>Exposure to real time data</a:t>
            </a:r>
          </a:p>
          <a:p>
            <a:pPr marL="114300" indent="0">
              <a:buNone/>
            </a:pPr>
            <a:r>
              <a:rPr lang="en-GB" sz="2000" dirty="0">
                <a:latin typeface="Times New Roman" panose="02020603050405020304" pitchFamily="18" charset="0"/>
                <a:cs typeface="Times New Roman" panose="02020603050405020304" pitchFamily="18" charset="0"/>
              </a:rPr>
              <a:t>Web scrapping</a:t>
            </a: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GB" sz="2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FA542F0F-0655-3CDD-8E94-3C61EC9BE55C}"/>
              </a:ext>
            </a:extLst>
          </p:cNvPr>
          <p:cNvSpPr txBox="1">
            <a:spLocks/>
          </p:cNvSpPr>
          <p:nvPr/>
        </p:nvSpPr>
        <p:spPr>
          <a:xfrm>
            <a:off x="838200" y="2997105"/>
            <a:ext cx="10515600" cy="234585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IN" sz="2000" dirty="0">
                <a:latin typeface="Times New Roman" panose="02020603050405020304" pitchFamily="18" charset="0"/>
                <a:cs typeface="Times New Roman" panose="02020603050405020304" pitchFamily="18" charset="0"/>
              </a:rPr>
              <a:t>Data Quality</a:t>
            </a:r>
            <a:endParaRPr lang="en-GB" sz="2000" dirty="0">
              <a:latin typeface="Times New Roman" panose="02020603050405020304" pitchFamily="18" charset="0"/>
              <a:cs typeface="Times New Roman" panose="02020603050405020304" pitchFamily="18" charset="0"/>
            </a:endParaRPr>
          </a:p>
          <a:p>
            <a:pPr marL="114300" indent="0">
              <a:buFont typeface="Arial"/>
              <a:buNone/>
            </a:pPr>
            <a:r>
              <a:rPr lang="en-GB" sz="2000" dirty="0">
                <a:latin typeface="Times New Roman" panose="02020603050405020304" pitchFamily="18" charset="0"/>
                <a:cs typeface="Times New Roman" panose="02020603050405020304" pitchFamily="18" charset="0"/>
              </a:rPr>
              <a:t>Data cleaning</a:t>
            </a:r>
          </a:p>
          <a:p>
            <a:pPr marL="114300" indent="0">
              <a:buFont typeface="Arial"/>
              <a:buNone/>
            </a:pPr>
            <a:r>
              <a:rPr lang="en-GB" sz="2000" dirty="0">
                <a:latin typeface="Times New Roman" panose="02020603050405020304" pitchFamily="18" charset="0"/>
                <a:cs typeface="Times New Roman" panose="02020603050405020304" pitchFamily="18" charset="0"/>
              </a:rPr>
              <a:t>Data manipulation</a:t>
            </a:r>
          </a:p>
          <a:p>
            <a:pPr marL="114300" indent="0">
              <a:buFont typeface="Arial"/>
              <a:buNone/>
            </a:pPr>
            <a:r>
              <a:rPr lang="en-GB" sz="2000" dirty="0">
                <a:latin typeface="Times New Roman" panose="02020603050405020304" pitchFamily="18" charset="0"/>
                <a:cs typeface="Times New Roman" panose="02020603050405020304" pitchFamily="18" charset="0"/>
              </a:rPr>
              <a:t>Time consumption</a:t>
            </a:r>
          </a:p>
          <a:p>
            <a:pPr marL="114300" indent="0">
              <a:buFont typeface="Arial"/>
              <a:buNone/>
            </a:pPr>
            <a:r>
              <a:rPr lang="en-GB" sz="2000" dirty="0">
                <a:latin typeface="Times New Roman" panose="02020603050405020304" pitchFamily="18" charset="0"/>
                <a:cs typeface="Times New Roman" panose="02020603050405020304" pitchFamily="18" charset="0"/>
              </a:rPr>
              <a:t>Robustness</a:t>
            </a:r>
            <a:endParaRPr lang="en-IN" sz="2000" dirty="0">
              <a:latin typeface="Times New Roman" panose="02020603050405020304" pitchFamily="18" charset="0"/>
              <a:cs typeface="Times New Roman" panose="02020603050405020304" pitchFamily="18" charset="0"/>
            </a:endParaRPr>
          </a:p>
          <a:p>
            <a:pPr marL="114300" indent="0">
              <a:buFont typeface="Arial"/>
              <a:buNone/>
            </a:pPr>
            <a:endParaRPr lang="en-GB"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BFBF52A-BC41-0BCE-B324-7FDF183ABE02}"/>
              </a:ext>
            </a:extLst>
          </p:cNvPr>
          <p:cNvSpPr txBox="1">
            <a:spLocks/>
          </p:cNvSpPr>
          <p:nvPr/>
        </p:nvSpPr>
        <p:spPr>
          <a:xfrm>
            <a:off x="766483" y="2447831"/>
            <a:ext cx="10515600" cy="54927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2000" dirty="0">
                <a:solidFill>
                  <a:srgbClr val="C00000"/>
                </a:solidFill>
                <a:latin typeface="Times New Roman" panose="02020603050405020304" pitchFamily="18" charset="0"/>
                <a:cs typeface="Times New Roman" panose="02020603050405020304" pitchFamily="18" charset="0"/>
              </a:rPr>
              <a:t>Challenges</a:t>
            </a:r>
            <a:endParaRPr lang="en-I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84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B7FA50-5C3F-928E-FA79-0F0EC311F72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93458" y="1741523"/>
            <a:ext cx="4186517" cy="2675094"/>
          </a:xfrm>
          <a:prstGeom prst="rect">
            <a:avLst/>
          </a:prstGeom>
          <a:ln>
            <a:noFill/>
          </a:ln>
        </p:spPr>
      </p:pic>
      <p:sp>
        <p:nvSpPr>
          <p:cNvPr id="11" name="TextBox 10">
            <a:extLst>
              <a:ext uri="{FF2B5EF4-FFF2-40B4-BE49-F238E27FC236}">
                <a16:creationId xmlns:a16="http://schemas.microsoft.com/office/drawing/2014/main" id="{9F16BDA8-E8AA-D3DD-3335-47174E7600A0}"/>
              </a:ext>
            </a:extLst>
          </p:cNvPr>
          <p:cNvSpPr txBox="1"/>
          <p:nvPr/>
        </p:nvSpPr>
        <p:spPr>
          <a:xfrm>
            <a:off x="1522510" y="6858000"/>
            <a:ext cx="9146980" cy="230832"/>
          </a:xfrm>
          <a:prstGeom prst="rect">
            <a:avLst/>
          </a:prstGeom>
          <a:noFill/>
        </p:spPr>
        <p:txBody>
          <a:bodyPr wrap="square" rtlCol="0">
            <a:spAutoFit/>
          </a:bodyPr>
          <a:lstStyle/>
          <a:p>
            <a:r>
              <a:rPr lang="en-IN" sz="900">
                <a:hlinkClick r:id="rId3" tooltip="https://formacioncontinua.ufm.edu/taller/taller-preguntas-fantasticas-y-donde-encontrarlas/"/>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51631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9601942"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Name: K Tarun</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Degree: Bachelor of Technology</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College : TKR College of Engineering &amp; Technology  (Electronics and communication Engineering)</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174335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BFD0-67E6-E3C4-8FA5-516C5AEC93AA}"/>
              </a:ext>
            </a:extLst>
          </p:cNvPr>
          <p:cNvSpPr>
            <a:spLocks noGrp="1"/>
          </p:cNvSpPr>
          <p:nvPr>
            <p:ph type="title"/>
          </p:nvPr>
        </p:nvSpPr>
        <p:spPr>
          <a:xfrm>
            <a:off x="838200" y="365125"/>
            <a:ext cx="10515600" cy="549275"/>
          </a:xfrm>
        </p:spPr>
        <p:txBody>
          <a:bodyPr>
            <a:normAutofit/>
          </a:bodyPr>
          <a:lstStyle/>
          <a:p>
            <a:r>
              <a:rPr lang="en-IN" sz="2000" b="1" dirty="0"/>
              <a:t>Business Problem and Use case domain understanding</a:t>
            </a:r>
            <a:endParaRPr lang="en-US" sz="2000" dirty="0"/>
          </a:p>
        </p:txBody>
      </p:sp>
      <p:sp>
        <p:nvSpPr>
          <p:cNvPr id="3" name="Text Placeholder 2">
            <a:extLst>
              <a:ext uri="{FF2B5EF4-FFF2-40B4-BE49-F238E27FC236}">
                <a16:creationId xmlns:a16="http://schemas.microsoft.com/office/drawing/2014/main" id="{2D2FD867-4798-DAF9-554C-C98BE5E8C227}"/>
              </a:ext>
            </a:extLst>
          </p:cNvPr>
          <p:cNvSpPr>
            <a:spLocks noGrp="1"/>
          </p:cNvSpPr>
          <p:nvPr>
            <p:ph type="body" idx="1"/>
          </p:nvPr>
        </p:nvSpPr>
        <p:spPr>
          <a:xfrm>
            <a:off x="838200" y="914400"/>
            <a:ext cx="10515600" cy="1378634"/>
          </a:xfrm>
        </p:spPr>
        <p:txBody>
          <a:bodyPr>
            <a:normAutofit lnSpcReduction="10000"/>
          </a:bodyPr>
          <a:lstStyle/>
          <a:p>
            <a:r>
              <a:rPr lang="en-US" sz="1400" dirty="0"/>
              <a:t>E-Commerce Pricing strategy</a:t>
            </a:r>
          </a:p>
          <a:p>
            <a:pPr marL="114300" indent="0">
              <a:buNone/>
            </a:pPr>
            <a:r>
              <a:rPr lang="en-US" sz="1400" dirty="0"/>
              <a:t>Business Problem: An E-commerce company wants to optimize its laptop pricing to strategy to maximize revenue and stay competitive in the market</a:t>
            </a:r>
          </a:p>
          <a:p>
            <a:pPr marL="114300" indent="0">
              <a:buNone/>
            </a:pPr>
            <a:r>
              <a:rPr lang="en-US" sz="1400" dirty="0"/>
              <a:t>Use case: Predicting laptop prices based on various features and market dynamics to set competitive and profitable prices points for different laptop models</a:t>
            </a:r>
          </a:p>
        </p:txBody>
      </p:sp>
      <p:sp>
        <p:nvSpPr>
          <p:cNvPr id="4" name="Title 1">
            <a:extLst>
              <a:ext uri="{FF2B5EF4-FFF2-40B4-BE49-F238E27FC236}">
                <a16:creationId xmlns:a16="http://schemas.microsoft.com/office/drawing/2014/main" id="{23C18AA0-947A-9C7E-92DE-D9BF5EC63657}"/>
              </a:ext>
            </a:extLst>
          </p:cNvPr>
          <p:cNvSpPr txBox="1">
            <a:spLocks/>
          </p:cNvSpPr>
          <p:nvPr/>
        </p:nvSpPr>
        <p:spPr>
          <a:xfrm>
            <a:off x="838200" y="2293034"/>
            <a:ext cx="10515600" cy="54927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l" rtl="0">
              <a:lnSpc>
                <a:spcPct val="90000"/>
              </a:lnSpc>
              <a:spcBef>
                <a:spcPts val="1000"/>
              </a:spcBef>
              <a:spcAft>
                <a:spcPts val="0"/>
              </a:spcAft>
              <a:buClr>
                <a:schemeClr val="dk1"/>
              </a:buClr>
              <a:buSzPct val="100000"/>
            </a:pPr>
            <a:r>
              <a:rPr lang="en-IN" sz="2000" b="1" dirty="0"/>
              <a:t>Objective of the Project</a:t>
            </a:r>
            <a:endParaRPr lang="en-IN" sz="2000" dirty="0"/>
          </a:p>
        </p:txBody>
      </p:sp>
      <p:sp>
        <p:nvSpPr>
          <p:cNvPr id="5" name="Text Placeholder 2">
            <a:extLst>
              <a:ext uri="{FF2B5EF4-FFF2-40B4-BE49-F238E27FC236}">
                <a16:creationId xmlns:a16="http://schemas.microsoft.com/office/drawing/2014/main" id="{208BFFC8-096C-2C15-06FE-BBD8897F370A}"/>
              </a:ext>
            </a:extLst>
          </p:cNvPr>
          <p:cNvSpPr txBox="1">
            <a:spLocks/>
          </p:cNvSpPr>
          <p:nvPr/>
        </p:nvSpPr>
        <p:spPr>
          <a:xfrm>
            <a:off x="838200" y="2842309"/>
            <a:ext cx="10515600" cy="234867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1400" dirty="0"/>
              <a:t>Laptop Price Prediction, Analyzing the data from e-commerce website through Web Scrapping. This Project Combines data collection, data, preprocessing,  web scrapping.</a:t>
            </a:r>
          </a:p>
          <a:p>
            <a:pPr marL="114300" indent="0">
              <a:buNone/>
            </a:pPr>
            <a:r>
              <a:rPr lang="en-US" sz="1400" dirty="0"/>
              <a:t>Data collection:</a:t>
            </a:r>
          </a:p>
          <a:p>
            <a:pPr marL="114300" indent="0">
              <a:buNone/>
            </a:pPr>
            <a:r>
              <a:rPr lang="en-US" sz="1400" dirty="0"/>
              <a:t>Implementing web scrapping techniques to collect data from e-commerce websites that list laptop specifications and prices. Extract information such as brand, model, processor, RAM, Storage, screen size and price.</a:t>
            </a:r>
          </a:p>
          <a:p>
            <a:pPr marL="114300" indent="0">
              <a:buNone/>
            </a:pPr>
            <a:r>
              <a:rPr lang="en-US" sz="1400" dirty="0"/>
              <a:t>Data Preprocessing:</a:t>
            </a:r>
          </a:p>
          <a:p>
            <a:pPr marL="114300" indent="0">
              <a:buNone/>
            </a:pPr>
            <a:r>
              <a:rPr lang="en-US" sz="1400" dirty="0"/>
              <a:t>Clean and preprocess the scraped data to ensure consistency and quality. Handle missing value, remove duplicates, and convert data into a structure format suitable  for  machine Learning.</a:t>
            </a:r>
          </a:p>
          <a:p>
            <a:pPr marL="114300" indent="0">
              <a:buNone/>
            </a:pPr>
            <a:endParaRPr lang="en-US" sz="1400" dirty="0"/>
          </a:p>
        </p:txBody>
      </p:sp>
    </p:spTree>
    <p:extLst>
      <p:ext uri="{BB962C8B-B14F-4D97-AF65-F5344CB8AC3E}">
        <p14:creationId xmlns:p14="http://schemas.microsoft.com/office/powerpoint/2010/main" val="345901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DEE7-89A9-BD14-EBB5-2529F4AFEE1B}"/>
              </a:ext>
            </a:extLst>
          </p:cNvPr>
          <p:cNvSpPr>
            <a:spLocks noGrp="1"/>
          </p:cNvSpPr>
          <p:nvPr>
            <p:ph type="title"/>
          </p:nvPr>
        </p:nvSpPr>
        <p:spPr>
          <a:xfrm>
            <a:off x="838200" y="365125"/>
            <a:ext cx="10515600" cy="522381"/>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Website</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AF666B4-988E-A069-4077-05202646BB3C}"/>
              </a:ext>
            </a:extLst>
          </p:cNvPr>
          <p:cNvSpPr>
            <a:spLocks noGrp="1"/>
          </p:cNvSpPr>
          <p:nvPr>
            <p:ph type="body" idx="1"/>
          </p:nvPr>
        </p:nvSpPr>
        <p:spPr>
          <a:xfrm>
            <a:off x="838200" y="1156447"/>
            <a:ext cx="10515600" cy="3836894"/>
          </a:xfrm>
        </p:spPr>
        <p:txBody>
          <a:bodyPr>
            <a:normAutofit/>
          </a:bodyPr>
          <a:lstStyle/>
          <a:p>
            <a:pPr algn="just"/>
            <a:r>
              <a:rPr lang="en-US" dirty="0">
                <a:latin typeface="Times New Roman" panose="02020603050405020304" pitchFamily="18" charset="0"/>
                <a:cs typeface="Times New Roman" panose="02020603050405020304" pitchFamily="18" charset="0"/>
              </a:rPr>
              <a:t>Flipkart is an Indian e-commerce company, head quartered in Bangalore</a:t>
            </a:r>
          </a:p>
          <a:p>
            <a:pPr algn="just"/>
            <a:r>
              <a:rPr lang="en-US" dirty="0">
                <a:latin typeface="Times New Roman" panose="02020603050405020304" pitchFamily="18" charset="0"/>
                <a:cs typeface="Times New Roman" panose="02020603050405020304" pitchFamily="18" charset="0"/>
              </a:rPr>
              <a:t>Flipkart is Founded in Year 2007 by Binny Bansal &amp; Sachin Bansal</a:t>
            </a:r>
          </a:p>
          <a:p>
            <a:pPr algn="just"/>
            <a:r>
              <a:rPr lang="en-US" dirty="0">
                <a:latin typeface="Times New Roman" panose="02020603050405020304" pitchFamily="18" charset="0"/>
                <a:cs typeface="Times New Roman" panose="02020603050405020304" pitchFamily="18" charset="0"/>
              </a:rPr>
              <a:t>Flipkart is an online market place where users can purchase a wide range of products, including electronics, fashion, books, home appliances and more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0C04B6-221E-CD37-4CA3-5638DA9192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6" name="TextBox 5">
            <a:extLst>
              <a:ext uri="{FF2B5EF4-FFF2-40B4-BE49-F238E27FC236}">
                <a16:creationId xmlns:a16="http://schemas.microsoft.com/office/drawing/2014/main" id="{010DE7DF-72EE-4DB1-3FAA-4BE58567D914}"/>
              </a:ext>
            </a:extLst>
          </p:cNvPr>
          <p:cNvSpPr txBox="1"/>
          <p:nvPr/>
        </p:nvSpPr>
        <p:spPr>
          <a:xfrm>
            <a:off x="0" y="6858000"/>
            <a:ext cx="12192000" cy="23083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IN" sz="900">
                <a:hlinkClick r:id="rId3" tooltip="https://www.vcbay.news/2021/07/12/indian-e-commerce-giant-flipkart-raises-pre-ipo-round-of-us-3-6-billion/"/>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177889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0EA0-9EC1-FD4F-93D2-780E573C8A72}"/>
              </a:ext>
            </a:extLst>
          </p:cNvPr>
          <p:cNvSpPr>
            <a:spLocks noGrp="1"/>
          </p:cNvSpPr>
          <p:nvPr>
            <p:ph type="title"/>
          </p:nvPr>
        </p:nvSpPr>
        <p:spPr>
          <a:xfrm>
            <a:off x="838200" y="365126"/>
            <a:ext cx="10515600" cy="422666"/>
          </a:xfrm>
        </p:spPr>
        <p:txBody>
          <a:bodyPr>
            <a:normAutofit/>
          </a:bodyPr>
          <a:lstStyle/>
          <a:p>
            <a:r>
              <a:rPr lang="en-IN" sz="2000" b="1" dirty="0"/>
              <a:t>Web Scraping – Details</a:t>
            </a:r>
            <a:endParaRPr lang="en-US" sz="2000" dirty="0"/>
          </a:p>
        </p:txBody>
      </p:sp>
      <p:sp>
        <p:nvSpPr>
          <p:cNvPr id="3" name="Text Placeholder 2">
            <a:extLst>
              <a:ext uri="{FF2B5EF4-FFF2-40B4-BE49-F238E27FC236}">
                <a16:creationId xmlns:a16="http://schemas.microsoft.com/office/drawing/2014/main" id="{42D52A48-9C51-996B-24D5-7BE4175E6475}"/>
              </a:ext>
            </a:extLst>
          </p:cNvPr>
          <p:cNvSpPr>
            <a:spLocks noGrp="1"/>
          </p:cNvSpPr>
          <p:nvPr>
            <p:ph type="body" idx="1"/>
          </p:nvPr>
        </p:nvSpPr>
        <p:spPr>
          <a:xfrm>
            <a:off x="838200" y="787792"/>
            <a:ext cx="10515600" cy="4351338"/>
          </a:xfrm>
        </p:spPr>
        <p:txBody>
          <a:bodyPr>
            <a:normAutofit/>
          </a:bodyPr>
          <a:lstStyle/>
          <a:p>
            <a:pPr marL="114300" indent="0">
              <a:buNone/>
            </a:pPr>
            <a:r>
              <a:rPr lang="en-US" sz="1400" dirty="0"/>
              <a:t>Web scrapping using </a:t>
            </a:r>
            <a:r>
              <a:rPr lang="en-US" sz="1400" dirty="0" err="1"/>
              <a:t>BeautifulSoup</a:t>
            </a:r>
            <a:r>
              <a:rPr lang="en-US" sz="1400" dirty="0"/>
              <a:t>, which  is a python library for extracting data from HTML and XML documents. It is commonly used for extracting data from webpages</a:t>
            </a:r>
          </a:p>
          <a:p>
            <a:pPr marL="114300" indent="0">
              <a:buNone/>
            </a:pPr>
            <a:r>
              <a:rPr lang="en-US" sz="1400" dirty="0"/>
              <a:t>&gt;&gt;Importing the necessary libraries </a:t>
            </a:r>
          </a:p>
          <a:p>
            <a:pPr marL="114300" indent="0">
              <a:buNone/>
            </a:pPr>
            <a:r>
              <a:rPr lang="en-US" sz="1400" i="1" dirty="0">
                <a:solidFill>
                  <a:srgbClr val="C00000"/>
                </a:solidFill>
              </a:rPr>
              <a:t>From </a:t>
            </a:r>
            <a:r>
              <a:rPr lang="en-US" sz="1400" i="1" dirty="0">
                <a:solidFill>
                  <a:srgbClr val="00B050"/>
                </a:solidFill>
              </a:rPr>
              <a:t>bs4</a:t>
            </a:r>
            <a:r>
              <a:rPr lang="en-US" sz="1400" i="1" dirty="0">
                <a:solidFill>
                  <a:srgbClr val="C00000"/>
                </a:solidFill>
              </a:rPr>
              <a:t> import </a:t>
            </a:r>
            <a:r>
              <a:rPr lang="en-US" sz="1400" i="1" dirty="0" err="1">
                <a:solidFill>
                  <a:srgbClr val="00B050"/>
                </a:solidFill>
              </a:rPr>
              <a:t>BeautifulSoup</a:t>
            </a:r>
            <a:r>
              <a:rPr lang="en-US" sz="1400" i="1" dirty="0">
                <a:solidFill>
                  <a:srgbClr val="00B050"/>
                </a:solidFill>
              </a:rPr>
              <a:t> </a:t>
            </a:r>
          </a:p>
          <a:p>
            <a:pPr marL="114300" indent="0">
              <a:buNone/>
            </a:pPr>
            <a:r>
              <a:rPr lang="en-US" sz="1400" dirty="0">
                <a:solidFill>
                  <a:srgbClr val="C00000"/>
                </a:solidFill>
              </a:rPr>
              <a:t>Import </a:t>
            </a:r>
            <a:r>
              <a:rPr lang="en-US" sz="1400" dirty="0">
                <a:solidFill>
                  <a:srgbClr val="00B050"/>
                </a:solidFill>
              </a:rPr>
              <a:t>requests</a:t>
            </a:r>
          </a:p>
          <a:p>
            <a:pPr marL="114300" indent="0">
              <a:buNone/>
            </a:pPr>
            <a:r>
              <a:rPr lang="en-US" sz="1400" dirty="0">
                <a:solidFill>
                  <a:schemeClr val="tx1"/>
                </a:solidFill>
              </a:rPr>
              <a:t>Use the request library to send a GET to the  URL you want to scrape</a:t>
            </a:r>
          </a:p>
          <a:p>
            <a:pPr marL="114300" indent="0">
              <a:buNone/>
            </a:pPr>
            <a:r>
              <a:rPr lang="en-US"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base_url</a:t>
            </a:r>
            <a:r>
              <a:rPr lang="en-US" sz="1800" b="1"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'https://www.flipkart.com/search?q=laptops&amp;otracker=search&amp;otracker1=search&amp;marketplace=FLIPKART&amp;as-show=off&amp;as=</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off&amp;page</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114300" indent="0">
              <a:buNone/>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Parse the HTML content of the webpage using </a:t>
            </a:r>
            <a:r>
              <a:rPr lang="en-US" sz="14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BeautifulSoup</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You can specify the parser you want to use </a:t>
            </a:r>
          </a:p>
          <a:p>
            <a:pPr marL="114300" indent="0">
              <a:buNone/>
            </a:pPr>
            <a:r>
              <a:rPr lang="en-US" sz="1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Response = </a:t>
            </a:r>
            <a:r>
              <a:rPr lang="en-US" sz="1400" i="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requests</a:t>
            </a:r>
            <a:r>
              <a:rPr lang="en-US" sz="1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400" i="1" dirty="0">
                <a:solidFill>
                  <a:schemeClr val="accent6"/>
                </a:solidFill>
                <a:effectLst/>
                <a:latin typeface="Calibri" panose="020F0502020204030204" pitchFamily="34" charset="0"/>
                <a:ea typeface="Calibri" panose="020F0502020204030204" pitchFamily="34" charset="0"/>
                <a:cs typeface="Calibri" panose="020F0502020204030204" pitchFamily="34" charset="0"/>
              </a:rPr>
              <a:t>get</a:t>
            </a:r>
            <a:r>
              <a:rPr lang="en-US" sz="1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4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url</a:t>
            </a:r>
            <a:r>
              <a:rPr lang="en-US" sz="1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US" sz="1400" i="1" dirty="0">
                <a:solidFill>
                  <a:schemeClr val="tx1"/>
                </a:solidFill>
                <a:latin typeface="Calibri" panose="020F0502020204030204" pitchFamily="34" charset="0"/>
                <a:ea typeface="Calibri" panose="020F0502020204030204" pitchFamily="34" charset="0"/>
                <a:cs typeface="Calibri" panose="020F0502020204030204" pitchFamily="34" charset="0"/>
              </a:rPr>
              <a:t>Soup = </a:t>
            </a:r>
            <a:r>
              <a:rPr lang="en-US" sz="1400" i="1" dirty="0" err="1">
                <a:solidFill>
                  <a:srgbClr val="FF0000"/>
                </a:solidFill>
                <a:latin typeface="Calibri" panose="020F0502020204030204" pitchFamily="34" charset="0"/>
                <a:ea typeface="Calibri" panose="020F0502020204030204" pitchFamily="34" charset="0"/>
                <a:cs typeface="Calibri" panose="020F0502020204030204" pitchFamily="34" charset="0"/>
              </a:rPr>
              <a:t>BeautifulSoup</a:t>
            </a:r>
            <a:r>
              <a:rPr lang="en-US" sz="1400" i="1" dirty="0">
                <a:solidFill>
                  <a:schemeClr val="tx1"/>
                </a:solidFill>
                <a:latin typeface="Calibri" panose="020F0502020204030204" pitchFamily="34" charset="0"/>
                <a:ea typeface="Calibri" panose="020F0502020204030204" pitchFamily="34" charset="0"/>
                <a:cs typeface="Calibri" panose="020F0502020204030204" pitchFamily="34" charset="0"/>
              </a:rPr>
              <a:t>(response, ‘</a:t>
            </a:r>
            <a:r>
              <a:rPr lang="en-US" sz="1400" i="1" dirty="0" err="1">
                <a:solidFill>
                  <a:schemeClr val="tx1"/>
                </a:solidFill>
                <a:latin typeface="Calibri" panose="020F0502020204030204" pitchFamily="34" charset="0"/>
                <a:ea typeface="Calibri" panose="020F0502020204030204" pitchFamily="34" charset="0"/>
                <a:cs typeface="Calibri" panose="020F0502020204030204" pitchFamily="34" charset="0"/>
              </a:rPr>
              <a:t>html.parser</a:t>
            </a:r>
            <a:r>
              <a:rPr lang="en-US" sz="1400" i="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Navigate the parsed HTML and extract the data  you need. This often involves identifying HTML elements using their classes, tags  and attributes.</a:t>
            </a:r>
          </a:p>
        </p:txBody>
      </p:sp>
    </p:spTree>
    <p:extLst>
      <p:ext uri="{BB962C8B-B14F-4D97-AF65-F5344CB8AC3E}">
        <p14:creationId xmlns:p14="http://schemas.microsoft.com/office/powerpoint/2010/main" val="76938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A8AB-7CBA-4DA6-6A24-9E89AD2FF760}"/>
              </a:ext>
            </a:extLst>
          </p:cNvPr>
          <p:cNvSpPr>
            <a:spLocks noGrp="1"/>
          </p:cNvSpPr>
          <p:nvPr>
            <p:ph type="title"/>
          </p:nvPr>
        </p:nvSpPr>
        <p:spPr>
          <a:xfrm>
            <a:off x="838200" y="365125"/>
            <a:ext cx="10515600" cy="520995"/>
          </a:xfrm>
        </p:spPr>
        <p:txBody>
          <a:bodyPr>
            <a:normAutofit/>
          </a:bodyPr>
          <a:lstStyle/>
          <a:p>
            <a:r>
              <a:rPr lang="en-IN" sz="2000" b="1" dirty="0">
                <a:latin typeface="Times New Roman" panose="02020603050405020304" pitchFamily="18" charset="0"/>
                <a:cs typeface="Times New Roman" panose="02020603050405020304" pitchFamily="18" charset="0"/>
              </a:rPr>
              <a:t>Summary of the Data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6A89B8-70D8-3730-2F23-105F83800958}"/>
              </a:ext>
            </a:extLst>
          </p:cNvPr>
          <p:cNvPicPr>
            <a:picLocks noChangeAspect="1"/>
          </p:cNvPicPr>
          <p:nvPr/>
        </p:nvPicPr>
        <p:blipFill>
          <a:blip r:embed="rId2"/>
          <a:stretch>
            <a:fillRect/>
          </a:stretch>
        </p:blipFill>
        <p:spPr>
          <a:xfrm>
            <a:off x="838200" y="970962"/>
            <a:ext cx="9634979" cy="2771480"/>
          </a:xfrm>
          <a:prstGeom prst="rect">
            <a:avLst/>
          </a:prstGeom>
        </p:spPr>
      </p:pic>
      <p:pic>
        <p:nvPicPr>
          <p:cNvPr id="7" name="Picture 6">
            <a:extLst>
              <a:ext uri="{FF2B5EF4-FFF2-40B4-BE49-F238E27FC236}">
                <a16:creationId xmlns:a16="http://schemas.microsoft.com/office/drawing/2014/main" id="{14C2454A-89F4-80D1-4B0C-6C88B9B0F7ED}"/>
              </a:ext>
            </a:extLst>
          </p:cNvPr>
          <p:cNvPicPr>
            <a:picLocks noChangeAspect="1"/>
          </p:cNvPicPr>
          <p:nvPr/>
        </p:nvPicPr>
        <p:blipFill>
          <a:blip r:embed="rId3"/>
          <a:stretch>
            <a:fillRect/>
          </a:stretch>
        </p:blipFill>
        <p:spPr>
          <a:xfrm>
            <a:off x="3159646" y="4053050"/>
            <a:ext cx="2826375" cy="2272336"/>
          </a:xfrm>
          <a:prstGeom prst="rect">
            <a:avLst/>
          </a:prstGeom>
        </p:spPr>
      </p:pic>
    </p:spTree>
    <p:extLst>
      <p:ext uri="{BB962C8B-B14F-4D97-AF65-F5344CB8AC3E}">
        <p14:creationId xmlns:p14="http://schemas.microsoft.com/office/powerpoint/2010/main" val="169613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6210-7BDD-0886-510A-242619BF3E81}"/>
              </a:ext>
            </a:extLst>
          </p:cNvPr>
          <p:cNvSpPr>
            <a:spLocks noGrp="1"/>
          </p:cNvSpPr>
          <p:nvPr>
            <p:ph type="title"/>
          </p:nvPr>
        </p:nvSpPr>
        <p:spPr>
          <a:xfrm>
            <a:off x="838200" y="365125"/>
            <a:ext cx="10515600" cy="436153"/>
          </a:xfrm>
        </p:spPr>
        <p:txBody>
          <a:bodyPr>
            <a:normAutofit/>
          </a:bodyPr>
          <a:lstStyle/>
          <a:p>
            <a:r>
              <a:rPr lang="en-GB" sz="2000" dirty="0">
                <a:latin typeface="Times New Roman" panose="02020603050405020304" pitchFamily="18" charset="0"/>
                <a:cs typeface="Times New Roman" panose="02020603050405020304" pitchFamily="18" charset="0"/>
              </a:rPr>
              <a:t>Data Cleaning</a:t>
            </a: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314FCF-88D7-A448-AF28-94B3186B22EF}"/>
              </a:ext>
            </a:extLst>
          </p:cNvPr>
          <p:cNvSpPr>
            <a:spLocks noGrp="1"/>
          </p:cNvSpPr>
          <p:nvPr>
            <p:ph type="body" idx="1"/>
          </p:nvPr>
        </p:nvSpPr>
        <p:spPr>
          <a:xfrm>
            <a:off x="838200" y="801279"/>
            <a:ext cx="10515600" cy="2560486"/>
          </a:xfrm>
        </p:spPr>
        <p:txBody>
          <a:bodyPr>
            <a:normAutofit fontScale="85000" lnSpcReduction="20000"/>
          </a:bodyPr>
          <a:lstStyle/>
          <a:p>
            <a:pPr marL="114300" indent="0">
              <a:buNone/>
            </a:pPr>
            <a:r>
              <a:rPr lang="en-IN" sz="1600" dirty="0">
                <a:solidFill>
                  <a:srgbClr val="000000"/>
                </a:solidFill>
                <a:latin typeface="Times New Roman" panose="02020603050405020304" pitchFamily="18" charset="0"/>
                <a:cs typeface="Times New Roman" panose="02020603050405020304" pitchFamily="18" charset="0"/>
              </a:rPr>
              <a:t>Clean and Preprocess the data scraped data to ensure consistency and quality. Handle missing values, remove duplicates, and convert data into a structured format suitable for machine learning</a:t>
            </a:r>
            <a:endParaRPr lang="en-GB" sz="1600" dirty="0">
              <a:latin typeface="Times New Roman" panose="02020603050405020304" pitchFamily="18" charset="0"/>
              <a:cs typeface="Times New Roman" panose="02020603050405020304" pitchFamily="18" charset="0"/>
            </a:endParaRPr>
          </a:p>
          <a:p>
            <a:pPr marL="114300" indent="0">
              <a:buNone/>
            </a:pPr>
            <a:r>
              <a:rPr lang="en-GB" sz="1400" dirty="0">
                <a:latin typeface="Times New Roman" panose="02020603050405020304" pitchFamily="18" charset="0"/>
                <a:cs typeface="Times New Roman" panose="02020603050405020304" pitchFamily="18" charset="0"/>
              </a:rPr>
              <a:t>Importing Necessary Libraries</a:t>
            </a:r>
          </a:p>
          <a:p>
            <a:r>
              <a:rPr lang="en-IN" sz="1050" b="0" dirty="0">
                <a:solidFill>
                  <a:srgbClr val="AF00DB"/>
                </a:solidFill>
                <a:effectLst/>
                <a:latin typeface="Courier New" panose="02070309020205020404" pitchFamily="49" charset="0"/>
              </a:rPr>
              <a:t>i</a:t>
            </a:r>
            <a:r>
              <a:rPr lang="en-IN" sz="1100" b="0" dirty="0">
                <a:solidFill>
                  <a:srgbClr val="AF00DB"/>
                </a:solidFill>
                <a:effectLst/>
                <a:latin typeface="Courier New" panose="02070309020205020404" pitchFamily="49" charset="0"/>
              </a:rPr>
              <a:t>mport</a:t>
            </a:r>
            <a:r>
              <a:rPr lang="en-IN" sz="1100" b="0" dirty="0">
                <a:solidFill>
                  <a:srgbClr val="000000"/>
                </a:solidFill>
                <a:effectLst/>
                <a:latin typeface="Courier New" panose="02070309020205020404" pitchFamily="49" charset="0"/>
              </a:rPr>
              <a:t> pandas </a:t>
            </a:r>
            <a:r>
              <a:rPr lang="en-IN" sz="1100" b="0" dirty="0">
                <a:solidFill>
                  <a:srgbClr val="AF00DB"/>
                </a:solidFill>
                <a:effectLst/>
                <a:latin typeface="Courier New" panose="02070309020205020404" pitchFamily="49" charset="0"/>
              </a:rPr>
              <a:t>as</a:t>
            </a:r>
            <a:r>
              <a:rPr lang="en-IN" sz="1100" b="0" dirty="0">
                <a:solidFill>
                  <a:srgbClr val="000000"/>
                </a:solidFill>
                <a:effectLst/>
                <a:latin typeface="Courier New" panose="02070309020205020404" pitchFamily="49" charset="0"/>
              </a:rPr>
              <a:t> pd</a:t>
            </a:r>
          </a:p>
          <a:p>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numpy</a:t>
            </a:r>
            <a:r>
              <a:rPr lang="en-IN" sz="1100" b="0" dirty="0">
                <a:solidFill>
                  <a:srgbClr val="000000"/>
                </a:solidFill>
                <a:effectLst/>
                <a:latin typeface="Courier New" panose="02070309020205020404" pitchFamily="49" charset="0"/>
              </a:rPr>
              <a:t> </a:t>
            </a:r>
            <a:r>
              <a:rPr lang="en-IN" sz="1100" b="0" dirty="0">
                <a:solidFill>
                  <a:srgbClr val="AF00DB"/>
                </a:solidFill>
                <a:effectLst/>
                <a:latin typeface="Courier New" panose="02070309020205020404" pitchFamily="49" charset="0"/>
              </a:rPr>
              <a:t>as</a:t>
            </a:r>
            <a:r>
              <a:rPr lang="en-IN" sz="1100" b="0" dirty="0">
                <a:solidFill>
                  <a:srgbClr val="000000"/>
                </a:solidFill>
                <a:effectLst/>
                <a:latin typeface="Courier New" panose="02070309020205020404" pitchFamily="49" charset="0"/>
              </a:rPr>
              <a:t> np</a:t>
            </a:r>
          </a:p>
          <a:p>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re</a:t>
            </a:r>
          </a:p>
          <a:p>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matplotlib.pyplot</a:t>
            </a:r>
            <a:r>
              <a:rPr lang="en-IN" sz="1100" b="0" dirty="0">
                <a:solidFill>
                  <a:srgbClr val="000000"/>
                </a:solidFill>
                <a:effectLst/>
                <a:latin typeface="Courier New" panose="02070309020205020404" pitchFamily="49" charset="0"/>
              </a:rPr>
              <a:t> </a:t>
            </a:r>
            <a:r>
              <a:rPr lang="en-IN" sz="1100" b="0" dirty="0">
                <a:solidFill>
                  <a:srgbClr val="AF00DB"/>
                </a:solidFill>
                <a:effectLst/>
                <a:latin typeface="Courier New" panose="02070309020205020404" pitchFamily="49" charset="0"/>
              </a:rPr>
              <a:t>as</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a:t>
            </a:r>
            <a:endParaRPr lang="en-IN" sz="1100" b="0" dirty="0">
              <a:solidFill>
                <a:srgbClr val="000000"/>
              </a:solidFill>
              <a:effectLst/>
              <a:latin typeface="Courier New" panose="02070309020205020404" pitchFamily="49" charset="0"/>
            </a:endParaRPr>
          </a:p>
          <a:p>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seaborn </a:t>
            </a:r>
            <a:r>
              <a:rPr lang="en-IN" sz="1100" b="0" dirty="0">
                <a:solidFill>
                  <a:srgbClr val="AF00DB"/>
                </a:solidFill>
                <a:effectLst/>
                <a:latin typeface="Courier New" panose="02070309020205020404" pitchFamily="49" charset="0"/>
              </a:rPr>
              <a:t>as</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sns</a:t>
            </a:r>
            <a:endParaRPr lang="en-IN" sz="1100" b="0" dirty="0">
              <a:solidFill>
                <a:srgbClr val="000000"/>
              </a:solidFill>
              <a:effectLst/>
              <a:latin typeface="Courier New" panose="02070309020205020404" pitchFamily="49" charset="0"/>
            </a:endParaRPr>
          </a:p>
          <a:p>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requests</a:t>
            </a:r>
          </a:p>
          <a:p>
            <a:r>
              <a:rPr lang="en-IN" sz="1100" b="0" dirty="0">
                <a:solidFill>
                  <a:srgbClr val="AF00DB"/>
                </a:solidFill>
                <a:effectLst/>
                <a:latin typeface="Courier New" panose="02070309020205020404" pitchFamily="49" charset="0"/>
              </a:rPr>
              <a:t>from</a:t>
            </a:r>
            <a:r>
              <a:rPr lang="en-IN" sz="1100" b="0" dirty="0">
                <a:solidFill>
                  <a:srgbClr val="000000"/>
                </a:solidFill>
                <a:effectLst/>
                <a:latin typeface="Courier New" panose="02070309020205020404" pitchFamily="49" charset="0"/>
              </a:rPr>
              <a:t> bs4 </a:t>
            </a:r>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BeautifulSoup</a:t>
            </a:r>
            <a:endParaRPr lang="en-IN" sz="1100" b="0" dirty="0">
              <a:solidFill>
                <a:srgbClr val="000000"/>
              </a:solidFill>
              <a:effectLst/>
              <a:latin typeface="Courier New" panose="02070309020205020404" pitchFamily="49" charset="0"/>
            </a:endParaRPr>
          </a:p>
          <a:p>
            <a:r>
              <a:rPr lang="en-IN" sz="1100" b="0" dirty="0">
                <a:solidFill>
                  <a:srgbClr val="AF00DB"/>
                </a:solidFill>
                <a:effectLst/>
                <a:latin typeface="Courier New" panose="02070309020205020404" pitchFamily="49" charset="0"/>
              </a:rPr>
              <a:t>import</a:t>
            </a:r>
            <a:r>
              <a:rPr lang="en-IN" sz="1100" b="0" dirty="0">
                <a:solidFill>
                  <a:srgbClr val="000000"/>
                </a:solidFill>
                <a:effectLst/>
                <a:latin typeface="Courier New" panose="02070309020205020404" pitchFamily="49" charset="0"/>
              </a:rPr>
              <a:t> csv</a:t>
            </a:r>
            <a:endParaRPr lang="en-IN" sz="1100" b="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496BED-154F-15BB-76CD-351D06E86C28}"/>
              </a:ext>
            </a:extLst>
          </p:cNvPr>
          <p:cNvPicPr>
            <a:picLocks noChangeAspect="1"/>
          </p:cNvPicPr>
          <p:nvPr/>
        </p:nvPicPr>
        <p:blipFill>
          <a:blip r:embed="rId2"/>
          <a:stretch>
            <a:fillRect/>
          </a:stretch>
        </p:blipFill>
        <p:spPr>
          <a:xfrm>
            <a:off x="931215" y="3361765"/>
            <a:ext cx="10329569" cy="2918135"/>
          </a:xfrm>
          <a:prstGeom prst="rect">
            <a:avLst/>
          </a:prstGeom>
        </p:spPr>
      </p:pic>
    </p:spTree>
    <p:extLst>
      <p:ext uri="{BB962C8B-B14F-4D97-AF65-F5344CB8AC3E}">
        <p14:creationId xmlns:p14="http://schemas.microsoft.com/office/powerpoint/2010/main" val="373266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9ED2-807E-63E8-9073-467F2E2CE96B}"/>
              </a:ext>
            </a:extLst>
          </p:cNvPr>
          <p:cNvSpPr>
            <a:spLocks noGrp="1"/>
          </p:cNvSpPr>
          <p:nvPr>
            <p:ph type="title"/>
          </p:nvPr>
        </p:nvSpPr>
        <p:spPr>
          <a:xfrm>
            <a:off x="838200" y="365125"/>
            <a:ext cx="10515600" cy="502141"/>
          </a:xfrm>
        </p:spPr>
        <p:txBody>
          <a:bodyPr>
            <a:normAutofit/>
          </a:bodyPr>
          <a:lstStyle/>
          <a:p>
            <a:r>
              <a:rPr lang="en-GB" sz="2000" dirty="0">
                <a:latin typeface="Times New Roman" panose="02020603050405020304" pitchFamily="18" charset="0"/>
                <a:cs typeface="Times New Roman" panose="02020603050405020304" pitchFamily="18" charset="0"/>
              </a:rPr>
              <a:t>Data Manipulation</a:t>
            </a: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F908C17-CE18-6104-B5DF-543AF5C6EF92}"/>
              </a:ext>
            </a:extLst>
          </p:cNvPr>
          <p:cNvSpPr>
            <a:spLocks noGrp="1"/>
          </p:cNvSpPr>
          <p:nvPr>
            <p:ph type="body" idx="1"/>
          </p:nvPr>
        </p:nvSpPr>
        <p:spPr>
          <a:xfrm>
            <a:off x="838200" y="867266"/>
            <a:ext cx="10515600" cy="4351338"/>
          </a:xfrm>
        </p:spPr>
        <p:txBody>
          <a:bodyPr/>
          <a:lstStyle/>
          <a:p>
            <a:pPr marL="114300" indent="0">
              <a:buNone/>
            </a:pPr>
            <a:r>
              <a:rPr lang="en-GB" sz="1400" dirty="0">
                <a:latin typeface="Times New Roman" panose="02020603050405020304" pitchFamily="18" charset="0"/>
                <a:cs typeface="Times New Roman" panose="02020603050405020304" pitchFamily="18" charset="0"/>
              </a:rPr>
              <a:t>Data manipulation is process of changing, cleaning, and organizing data to make it more suitable for analysis, reporting, or other data related tasks. It involves various operations on data including filtering, sorting, aggregating, transforming, and combining data.</a:t>
            </a:r>
            <a:r>
              <a:rPr lang="en-GB" dirty="0"/>
              <a:t> </a:t>
            </a:r>
            <a:endParaRPr lang="en-IN" dirty="0"/>
          </a:p>
        </p:txBody>
      </p:sp>
      <p:pic>
        <p:nvPicPr>
          <p:cNvPr id="5" name="Picture 4">
            <a:extLst>
              <a:ext uri="{FF2B5EF4-FFF2-40B4-BE49-F238E27FC236}">
                <a16:creationId xmlns:a16="http://schemas.microsoft.com/office/drawing/2014/main" id="{8E2E16A8-A3AD-180F-65DF-A75D9B61B397}"/>
              </a:ext>
            </a:extLst>
          </p:cNvPr>
          <p:cNvPicPr>
            <a:picLocks noChangeAspect="1"/>
          </p:cNvPicPr>
          <p:nvPr/>
        </p:nvPicPr>
        <p:blipFill>
          <a:blip r:embed="rId2"/>
          <a:stretch>
            <a:fillRect/>
          </a:stretch>
        </p:blipFill>
        <p:spPr>
          <a:xfrm>
            <a:off x="2399695" y="2751445"/>
            <a:ext cx="5309952" cy="1297431"/>
          </a:xfrm>
          <a:prstGeom prst="rect">
            <a:avLst/>
          </a:prstGeom>
        </p:spPr>
      </p:pic>
      <p:pic>
        <p:nvPicPr>
          <p:cNvPr id="7" name="Picture 6">
            <a:extLst>
              <a:ext uri="{FF2B5EF4-FFF2-40B4-BE49-F238E27FC236}">
                <a16:creationId xmlns:a16="http://schemas.microsoft.com/office/drawing/2014/main" id="{815974B2-0FF3-7F95-62CA-0F27C12DD216}"/>
              </a:ext>
            </a:extLst>
          </p:cNvPr>
          <p:cNvPicPr>
            <a:picLocks noChangeAspect="1"/>
          </p:cNvPicPr>
          <p:nvPr/>
        </p:nvPicPr>
        <p:blipFill>
          <a:blip r:embed="rId3"/>
          <a:stretch>
            <a:fillRect/>
          </a:stretch>
        </p:blipFill>
        <p:spPr>
          <a:xfrm>
            <a:off x="1104118" y="1721224"/>
            <a:ext cx="3539373" cy="914399"/>
          </a:xfrm>
          <a:prstGeom prst="rect">
            <a:avLst/>
          </a:prstGeom>
        </p:spPr>
      </p:pic>
      <p:pic>
        <p:nvPicPr>
          <p:cNvPr id="9" name="Picture 8">
            <a:extLst>
              <a:ext uri="{FF2B5EF4-FFF2-40B4-BE49-F238E27FC236}">
                <a16:creationId xmlns:a16="http://schemas.microsoft.com/office/drawing/2014/main" id="{8564AF3B-994A-B849-4ED5-92CDA07DD91F}"/>
              </a:ext>
            </a:extLst>
          </p:cNvPr>
          <p:cNvPicPr>
            <a:picLocks noChangeAspect="1"/>
          </p:cNvPicPr>
          <p:nvPr/>
        </p:nvPicPr>
        <p:blipFill>
          <a:blip r:embed="rId4"/>
          <a:stretch>
            <a:fillRect/>
          </a:stretch>
        </p:blipFill>
        <p:spPr>
          <a:xfrm>
            <a:off x="4760033" y="4048876"/>
            <a:ext cx="4366038" cy="1297431"/>
          </a:xfrm>
          <a:prstGeom prst="rect">
            <a:avLst/>
          </a:prstGeom>
        </p:spPr>
      </p:pic>
    </p:spTree>
    <p:extLst>
      <p:ext uri="{BB962C8B-B14F-4D97-AF65-F5344CB8AC3E}">
        <p14:creationId xmlns:p14="http://schemas.microsoft.com/office/powerpoint/2010/main" val="84555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596E-1065-A63D-AE54-AAE7D388FD41}"/>
              </a:ext>
            </a:extLst>
          </p:cNvPr>
          <p:cNvSpPr>
            <a:spLocks noGrp="1"/>
          </p:cNvSpPr>
          <p:nvPr>
            <p:ph type="title"/>
          </p:nvPr>
        </p:nvSpPr>
        <p:spPr>
          <a:xfrm>
            <a:off x="838200" y="365125"/>
            <a:ext cx="10515600" cy="495487"/>
          </a:xfrm>
        </p:spPr>
        <p:txBody>
          <a:bodyPr>
            <a:normAutofit/>
          </a:bodyPr>
          <a:lstStyle/>
          <a:p>
            <a:r>
              <a:rPr lang="en-GB" sz="2000" dirty="0">
                <a:latin typeface="Times New Roman" panose="02020603050405020304" pitchFamily="18" charset="0"/>
                <a:cs typeface="Times New Roman" panose="02020603050405020304" pitchFamily="18" charset="0"/>
              </a:rPr>
              <a:t>Data Visualisations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1DB881-7875-25C9-19F1-B780BCC49FA4}"/>
              </a:ext>
            </a:extLst>
          </p:cNvPr>
          <p:cNvPicPr>
            <a:picLocks noChangeAspect="1"/>
          </p:cNvPicPr>
          <p:nvPr/>
        </p:nvPicPr>
        <p:blipFill>
          <a:blip r:embed="rId2"/>
          <a:stretch>
            <a:fillRect/>
          </a:stretch>
        </p:blipFill>
        <p:spPr>
          <a:xfrm>
            <a:off x="609602" y="1048872"/>
            <a:ext cx="5220375" cy="4410634"/>
          </a:xfrm>
          <a:prstGeom prst="rect">
            <a:avLst/>
          </a:prstGeom>
        </p:spPr>
      </p:pic>
      <p:pic>
        <p:nvPicPr>
          <p:cNvPr id="7" name="Picture 6">
            <a:extLst>
              <a:ext uri="{FF2B5EF4-FFF2-40B4-BE49-F238E27FC236}">
                <a16:creationId xmlns:a16="http://schemas.microsoft.com/office/drawing/2014/main" id="{6D00A219-84C9-E426-E67E-F2B440465493}"/>
              </a:ext>
            </a:extLst>
          </p:cNvPr>
          <p:cNvPicPr>
            <a:picLocks noChangeAspect="1"/>
          </p:cNvPicPr>
          <p:nvPr/>
        </p:nvPicPr>
        <p:blipFill>
          <a:blip r:embed="rId3"/>
          <a:stretch>
            <a:fillRect/>
          </a:stretch>
        </p:blipFill>
        <p:spPr>
          <a:xfrm>
            <a:off x="6213845" y="977157"/>
            <a:ext cx="4756088" cy="4276164"/>
          </a:xfrm>
          <a:prstGeom prst="rect">
            <a:avLst/>
          </a:prstGeom>
        </p:spPr>
      </p:pic>
    </p:spTree>
    <p:extLst>
      <p:ext uri="{BB962C8B-B14F-4D97-AF65-F5344CB8AC3E}">
        <p14:creationId xmlns:p14="http://schemas.microsoft.com/office/powerpoint/2010/main" val="41411917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566</Words>
  <Application>Microsoft Office PowerPoint</Application>
  <PresentationFormat>Widescreen</PresentationFormat>
  <Paragraphs>58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Libre Baskerville</vt:lpstr>
      <vt:lpstr>Lato Black</vt:lpstr>
      <vt:lpstr>Calibri</vt:lpstr>
      <vt:lpstr>Courier New</vt:lpstr>
      <vt:lpstr>Times New Roman</vt:lpstr>
      <vt:lpstr>Office Theme</vt:lpstr>
      <vt:lpstr>PowerPoint Presentation</vt:lpstr>
      <vt:lpstr>PowerPoint Presentation</vt:lpstr>
      <vt:lpstr>Business Problem and Use case domain understanding</vt:lpstr>
      <vt:lpstr>Website</vt:lpstr>
      <vt:lpstr>Web Scraping – Details</vt:lpstr>
      <vt:lpstr>Summary of the Data</vt:lpstr>
      <vt:lpstr>Data Cleaning</vt:lpstr>
      <vt:lpstr>Data Manipulation</vt:lpstr>
      <vt:lpstr>Data Visualisations</vt:lpstr>
      <vt:lpstr>PowerPoint Presentation</vt:lpstr>
      <vt:lpstr>PowerPoint Presentation</vt:lpstr>
      <vt:lpstr>Experience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Kummari</dc:creator>
  <cp:lastModifiedBy>Tarun Kummari</cp:lastModifiedBy>
  <cp:revision>4</cp:revision>
  <dcterms:created xsi:type="dcterms:W3CDTF">2021-02-16T05:19:01Z</dcterms:created>
  <dcterms:modified xsi:type="dcterms:W3CDTF">2023-10-18T15:06:37Z</dcterms:modified>
</cp:coreProperties>
</file>