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4" r:id="rId12"/>
    <p:sldId id="275" r:id="rId13"/>
    <p:sldId id="270" r:id="rId14"/>
    <p:sldId id="271" r:id="rId15"/>
    <p:sldId id="272" r:id="rId16"/>
    <p:sldId id="273" r:id="rId17"/>
    <p:sldId id="259" r:id="rId18"/>
  </p:sldIdLst>
  <p:sldSz cx="12192000" cy="6858000"/>
  <p:notesSz cx="6858000" cy="9144000"/>
  <p:embeddedFontLst>
    <p:embeddedFont>
      <p:font typeface="Libre Baskerville" panose="02000000000000000000" pitchFamily="2" charset="0"/>
      <p:regular r:id="rId20"/>
      <p:bold r:id="rId21"/>
      <p: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23" y="18662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7B70478-0865-4010-2E2E-3C317EF83C8A}"/>
              </a:ext>
            </a:extLst>
          </p:cNvPr>
          <p:cNvSpPr/>
          <p:nvPr/>
        </p:nvSpPr>
        <p:spPr>
          <a:xfrm>
            <a:off x="2472611" y="3956180"/>
            <a:ext cx="7175241" cy="1035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Exploratory Data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A7ABE3-199B-E891-BA13-3A117F6A7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597" y="1765640"/>
            <a:ext cx="7148179" cy="3856054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A042067-6551-1030-BD8F-949D28A39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1176" y="121298"/>
            <a:ext cx="10126824" cy="5859624"/>
          </a:xfrm>
        </p:spPr>
        <p:txBody>
          <a:bodyPr/>
          <a:lstStyle/>
          <a:p>
            <a:pPr algn="l"/>
            <a:r>
              <a:rPr lang="en-US" dirty="0"/>
              <a:t>Top 10 cities where most of the employees are working are the</a:t>
            </a:r>
          </a:p>
          <a:p>
            <a:pPr algn="l"/>
            <a:r>
              <a:rPr lang="en-US" dirty="0"/>
              <a:t>represented in this visual.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9667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D3CBC16-7159-4B54-2A11-A7DC1F416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937" y="1344911"/>
            <a:ext cx="7757719" cy="54571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BF74C1-7023-F984-E769-891C8BC91D0C}"/>
              </a:ext>
            </a:extLst>
          </p:cNvPr>
          <p:cNvSpPr txBox="1"/>
          <p:nvPr/>
        </p:nvSpPr>
        <p:spPr>
          <a:xfrm>
            <a:off x="541175" y="186612"/>
            <a:ext cx="9414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Total there are 46 different specializations over 94.7% people belong 10 specializations and 5 % people are belong other 36 specializations.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Every specializations in top 10 consists of mostly males.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789422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0355EB5-EA60-85A2-E5A8-908A6F02B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987" y="214604"/>
            <a:ext cx="11538857" cy="830424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3200" dirty="0"/>
              <a:t>Out of total 3998 employees, 7.4% of employees belongs from Tier 1 college and</a:t>
            </a:r>
          </a:p>
          <a:p>
            <a:pPr algn="l"/>
            <a:r>
              <a:rPr lang="en-US" sz="3200" dirty="0"/>
              <a:t>92.6% employees are from Tier 2 college</a:t>
            </a: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AD76AA-24A4-20C3-EF78-E235E254B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730" y="1462361"/>
            <a:ext cx="4862941" cy="475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200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1AF2B2C-471A-8788-A554-EEA2FCC00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0694" y="354985"/>
            <a:ext cx="9144000" cy="578076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These are few frequency distribution plots to understand the spread of data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5ED98D-6B36-BC02-7E74-C8ADAE70B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885" y="1576872"/>
            <a:ext cx="3110100" cy="32225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737B8F-C4F4-9ADC-3FCE-966B2825B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577" y="1492897"/>
            <a:ext cx="3422867" cy="33065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661577-F9F3-70FE-D8CC-80DDAF641F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1318" y="1390260"/>
            <a:ext cx="3840929" cy="340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697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F816C-89F6-51DA-B667-137789846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3" y="0"/>
            <a:ext cx="10515600" cy="829193"/>
          </a:xfrm>
        </p:spPr>
        <p:txBody>
          <a:bodyPr>
            <a:normAutofit/>
          </a:bodyPr>
          <a:lstStyle/>
          <a:p>
            <a:r>
              <a:rPr lang="en-US" sz="2800" dirty="0"/>
              <a:t>Subject wise marks distribution plots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510CA8-23CE-F73B-EBBC-F12BE587D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8" y="699390"/>
            <a:ext cx="4198945" cy="30918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75AB91-0A8B-C92B-D9F5-AF7B7912F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536" y="708112"/>
            <a:ext cx="4198945" cy="29978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338703-FF10-F572-D1F5-850C3F464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0407" y="699390"/>
            <a:ext cx="3449520" cy="29978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897855-05D7-0D1D-C31C-D2482D5455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724" y="3791289"/>
            <a:ext cx="3740959" cy="28776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82BEB1F-DC20-DC28-1724-E290ECB9B0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4983" y="3791289"/>
            <a:ext cx="3905424" cy="291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598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5D73504-09D6-180C-8580-075D8BEBD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783771"/>
          </a:xfrm>
        </p:spPr>
        <p:txBody>
          <a:bodyPr/>
          <a:lstStyle/>
          <a:p>
            <a:r>
              <a:rPr lang="en-US" dirty="0"/>
              <a:t>The Designations with the minimum and maximum salaries over the date frame are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C850C4-727B-AA64-791A-65DE08150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47" y="783771"/>
            <a:ext cx="5921253" cy="49612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F95A2F-5DAE-5D70-C40B-3CC6E33D2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334" y="574703"/>
            <a:ext cx="5405522" cy="547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652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F7ECBB1-7270-6D7E-59E8-A18698464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0"/>
            <a:ext cx="11868539" cy="550506"/>
          </a:xfrm>
        </p:spPr>
        <p:txBody>
          <a:bodyPr>
            <a:noAutofit/>
          </a:bodyPr>
          <a:lstStyle/>
          <a:p>
            <a:r>
              <a:rPr lang="en-US" sz="1800" dirty="0"/>
              <a:t>These are few co relation heatmaps to understand the relationship between the numerical columns of data frame</a:t>
            </a: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E015FB-A2CE-5585-5B9F-E7981B3EE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89" y="886409"/>
            <a:ext cx="5246914" cy="45999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5BEDF1-2739-E7A1-2625-0880C833E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512" y="802432"/>
            <a:ext cx="5474099" cy="459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05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 dirty="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97CB6-857B-8BE1-C824-2C9E170B7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81082"/>
          </a:xfrm>
        </p:spPr>
        <p:txBody>
          <a:bodyPr>
            <a:noAutofit/>
          </a:bodyPr>
          <a:lstStyle/>
          <a:p>
            <a:pPr algn="l"/>
            <a:r>
              <a:rPr lang="en-US" sz="5400" dirty="0"/>
              <a:t>Introduction</a:t>
            </a:r>
            <a:endParaRPr lang="en-IN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92CE2-D17E-A2C7-B15A-3A86A2B22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118470"/>
            <a:ext cx="9924661" cy="2910729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This report presents an analysis of employee data collected from Aspiring Minds from the Aspiring Mind Employment Outcome 2015(AMEO).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The dataset includes information on employees' ID, salary, date of joining (DOJ), date of leaving (DOL), designation, job city, gender, date of birth (DOB), educational qualifications, and performance metrics.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7307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5DC68-758D-8E7B-FCF5-09F18E331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Overview of Employee Data</a:t>
            </a:r>
            <a:br>
              <a:rPr lang="en-IN" b="1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dataset consists of the following columns:</a:t>
            </a:r>
            <a:endParaRPr lang="en-IN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02001-5F23-7FD7-4052-951EA08B0D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ID: Unique identifier for each employee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Salary: Employee's current salary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DOJ: Date of joining the company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DOL: Date of leaving the company (if applicable)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Designation: Employee's job title or designation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JobCity: City where the employee's job is located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Gender: Employee's gender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DOB: Employee's date of birth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E983A3-9050-9881-C78C-8A8A2C02378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 fontScale="47500" lnSpcReduction="20000"/>
          </a:bodyPr>
          <a:lstStyle/>
          <a:p>
            <a:pPr marL="114300" indent="0" algn="l">
              <a:buNone/>
            </a:pPr>
            <a:r>
              <a:rPr lang="en-US" sz="4200" b="1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Educational Qualifications: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10percentage: Percentage obtained in 10th grade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10board: Board of education for 10th grade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12graduation: Year of graduation from 12th grade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12percentage: Percentage obtained in 12th grade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12board: Board of education for 12th grade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CollegeID: Unique identifier for the college attended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CollegeTier: Tier of the college attended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Degree: Highest degree obtained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Specialization: Area of specialization in the degree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CollegeGPA: Grade point average in college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CollegeCityID: Unique identifier for the city where the college is located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CollegeCityTier: Tier of the city where the college is located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CollegeState: State where the college is located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GraduationYear: Year of graduation from college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819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D7FD7-55EB-C8AF-FC6D-D2DBE5109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877078"/>
            <a:ext cx="5181600" cy="5299885"/>
          </a:xfrm>
        </p:spPr>
        <p:txBody>
          <a:bodyPr>
            <a:normAutofit fontScale="55000" lnSpcReduction="20000"/>
          </a:bodyPr>
          <a:lstStyle/>
          <a:p>
            <a:pPr marL="114300" indent="0">
              <a:buNone/>
            </a:pPr>
            <a:r>
              <a:rPr lang="en-IN" sz="3800" b="1" dirty="0"/>
              <a:t>Performance Metrics:</a:t>
            </a:r>
          </a:p>
          <a:p>
            <a:r>
              <a:rPr lang="en-IN" dirty="0"/>
              <a:t>English: Score in English assessment</a:t>
            </a:r>
          </a:p>
          <a:p>
            <a:r>
              <a:rPr lang="en-IN" dirty="0"/>
              <a:t>Logical: Score in logical reasoning assessment</a:t>
            </a:r>
          </a:p>
          <a:p>
            <a:r>
              <a:rPr lang="en-IN" dirty="0"/>
              <a:t>Quant: Score in quantitative aptitude assessment</a:t>
            </a:r>
          </a:p>
          <a:p>
            <a:r>
              <a:rPr lang="en-IN" dirty="0"/>
              <a:t>Domain: Overall domain knowledge score</a:t>
            </a:r>
          </a:p>
          <a:p>
            <a:r>
              <a:rPr lang="en-IN" dirty="0"/>
              <a:t>ComputerProgramming: Score in computer programming assessment</a:t>
            </a:r>
          </a:p>
          <a:p>
            <a:r>
              <a:rPr lang="en-IN" dirty="0"/>
              <a:t>ElectronicsAndSemicon: Score in electronics and semiconductor assessment</a:t>
            </a:r>
          </a:p>
          <a:p>
            <a:r>
              <a:rPr lang="en-IN" dirty="0"/>
              <a:t>ComputerScience: Score in computer science assessment</a:t>
            </a:r>
          </a:p>
          <a:p>
            <a:r>
              <a:rPr lang="en-IN" dirty="0"/>
              <a:t>MechanicalEngg: Score in mechanical engineering assessment</a:t>
            </a:r>
          </a:p>
          <a:p>
            <a:r>
              <a:rPr lang="en-IN" dirty="0"/>
              <a:t>ElectricalEngg: Score in electrical engineering assessment</a:t>
            </a:r>
          </a:p>
          <a:p>
            <a:r>
              <a:rPr lang="en-IN" dirty="0"/>
              <a:t>TelecomEngg: Score in telecom engineering assessment</a:t>
            </a:r>
          </a:p>
          <a:p>
            <a:r>
              <a:rPr lang="en-IN" dirty="0"/>
              <a:t>CivilEngg: Score in civil engineering assessment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E2D762-37B9-14AA-1FC2-1196EC03E64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172200" y="877078"/>
            <a:ext cx="5181600" cy="5299885"/>
          </a:xfrm>
        </p:spPr>
        <p:txBody>
          <a:bodyPr/>
          <a:lstStyle/>
          <a:p>
            <a:pPr marL="114300" indent="0">
              <a:buNone/>
            </a:pPr>
            <a:r>
              <a:rPr lang="en-US" sz="2000" b="1" dirty="0"/>
              <a:t>Personality Traits:</a:t>
            </a:r>
          </a:p>
          <a:p>
            <a:r>
              <a:rPr lang="en-US" sz="1200" dirty="0"/>
              <a:t>Conscientiousness</a:t>
            </a:r>
          </a:p>
          <a:p>
            <a:r>
              <a:rPr lang="en-US" sz="1200" dirty="0"/>
              <a:t>Agreeableness</a:t>
            </a:r>
          </a:p>
          <a:p>
            <a:r>
              <a:rPr lang="en-US" sz="1200" dirty="0"/>
              <a:t>Extraversion</a:t>
            </a:r>
          </a:p>
          <a:p>
            <a:r>
              <a:rPr lang="en-US" sz="1200" dirty="0"/>
              <a:t>Neuroticism</a:t>
            </a:r>
          </a:p>
          <a:p>
            <a:r>
              <a:rPr lang="en-US" sz="1200" dirty="0"/>
              <a:t>Openness to Experience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581731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339B6-179E-CC84-2A15-E8C76DB19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06437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Analysis and Insights</a:t>
            </a:r>
            <a:endParaRPr lang="en-IN" sz="3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AE061-B206-2E94-4EC1-E1302FFA2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78510"/>
            <a:ext cx="9144000" cy="3626497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/>
              <a:t>Salary Distribution</a:t>
            </a:r>
            <a:r>
              <a:rPr lang="en-US" dirty="0"/>
              <a:t>: The distribution of salaries across different</a:t>
            </a:r>
          </a:p>
          <a:p>
            <a:pPr algn="just"/>
            <a:r>
              <a:rPr lang="en-US" dirty="0"/>
              <a:t>designations and cities.</a:t>
            </a:r>
          </a:p>
          <a:p>
            <a:pPr algn="just"/>
            <a:r>
              <a:rPr lang="en-US" b="1" dirty="0"/>
              <a:t>Employee Tenure</a:t>
            </a:r>
            <a:r>
              <a:rPr lang="en-US" dirty="0"/>
              <a:t>: Analysis of the average tenure of employees in the</a:t>
            </a:r>
          </a:p>
          <a:p>
            <a:pPr algn="just"/>
            <a:r>
              <a:rPr lang="en-US" dirty="0"/>
              <a:t>company.</a:t>
            </a:r>
          </a:p>
          <a:p>
            <a:pPr algn="just"/>
            <a:r>
              <a:rPr lang="en-US" b="1" dirty="0"/>
              <a:t>Educational Background</a:t>
            </a:r>
            <a:r>
              <a:rPr lang="en-US" dirty="0"/>
              <a:t>: Understanding the educational qualifications </a:t>
            </a:r>
          </a:p>
          <a:p>
            <a:pPr algn="just"/>
            <a:r>
              <a:rPr lang="en-US" dirty="0"/>
              <a:t>and performance metrics of employees.</a:t>
            </a:r>
          </a:p>
          <a:p>
            <a:pPr algn="just"/>
            <a:r>
              <a:rPr lang="en-US" b="1" dirty="0"/>
              <a:t>Personality Traits</a:t>
            </a:r>
            <a:r>
              <a:rPr lang="en-US" dirty="0"/>
              <a:t>: Exploring the distribution of personality traits among</a:t>
            </a:r>
          </a:p>
          <a:p>
            <a:pPr algn="just"/>
            <a:r>
              <a:rPr lang="en-US" dirty="0"/>
              <a:t> employees and their impact on job performance.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8999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A416A-DE4B-BFA8-363A-28F5D5ABA0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566478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/>
              <a:t>observations</a:t>
            </a:r>
            <a:endParaRPr lang="en-IN" sz="2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329A0A-2011-7540-6098-68A7239E8D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94535"/>
            <a:ext cx="9144000" cy="3841101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The data set consists of 3998 rows and 38 columns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There are 27 numerical columns and 11 categorical columns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our analysis, we have utilized a diverse array of plots to extract valuable insights and findings from the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Histograms and Density Plots Used to visualize the distribution of numerical variables such as Salary, 10percentage, 12percentage, etc. This helps in understanding the central tendency and spread of the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Box plots for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visualizing the distribution of numerical variables</a:t>
            </a:r>
            <a:r>
              <a:rPr lang="en-US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to identify any differences or outliers.</a:t>
            </a:r>
            <a:endParaRPr lang="en-US" b="0" i="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5992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30401-4E9D-0D37-58BD-AB8385AAD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F53973E-6267-5D37-C30B-0CEB0A0E3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363" y="125443"/>
            <a:ext cx="9617273" cy="587414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20865E2-4828-2344-92BC-DC030C6F9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2940" y="895740"/>
            <a:ext cx="9927770" cy="5103844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In the data the average salary of a employee is 307699.8 where minimum and maximum salaries are 35000, 4000000.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By observing the frequency distribution or density plot on the salaries column we observed the data is right skewed indicating presence of outliers.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Box plot and scatter plot are used to visualize the outliers in the column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There are 109 outliers in the Salary column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A8FB6F5-ECFA-BE9F-49CC-49AD7D134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363" y="125443"/>
            <a:ext cx="9617273" cy="660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993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AEF8E9A-A313-2BD5-C931-4148EDE95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441" y="853217"/>
            <a:ext cx="8990907" cy="5151566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24B6070-8904-AF93-D9B1-98ABE6248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42391"/>
            <a:ext cx="9144000" cy="4711959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There are total 3041 males and 957 females.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Top 10 Designations of Employees in the data frame are.</a:t>
            </a:r>
          </a:p>
          <a:p>
            <a:pPr marL="50800" indent="0"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3536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36B5F8F-A1E7-30FC-4F56-E743893CA8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9315" y="765110"/>
            <a:ext cx="9144000" cy="4912567"/>
          </a:xfrm>
        </p:spPr>
        <p:txBody>
          <a:bodyPr/>
          <a:lstStyle/>
          <a:p>
            <a:pPr algn="l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18C30C-EDD1-46C9-811B-D82C4DE8C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39" y="620786"/>
            <a:ext cx="11331922" cy="561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690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704</Words>
  <Application>Microsoft Office PowerPoint</Application>
  <PresentationFormat>Widescreen</PresentationFormat>
  <Paragraphs>78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Libre Baskerville</vt:lpstr>
      <vt:lpstr>Söhne</vt:lpstr>
      <vt:lpstr>Calibri</vt:lpstr>
      <vt:lpstr>Office Theme</vt:lpstr>
      <vt:lpstr>PowerPoint Presentation</vt:lpstr>
      <vt:lpstr>Introduction</vt:lpstr>
      <vt:lpstr>Overview of Employee Data The dataset consists of the following columns:</vt:lpstr>
      <vt:lpstr>PowerPoint Presentation</vt:lpstr>
      <vt:lpstr>Analysis and Insights</vt:lpstr>
      <vt:lpstr>observations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Subject wise marks distribution plots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Tarun Kummari</cp:lastModifiedBy>
  <cp:revision>5</cp:revision>
  <dcterms:created xsi:type="dcterms:W3CDTF">2021-02-16T05:19:01Z</dcterms:created>
  <dcterms:modified xsi:type="dcterms:W3CDTF">2024-02-21T11:28:53Z</dcterms:modified>
</cp:coreProperties>
</file>