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3EE5-9E4A-DED9-8F38-B11B5ADBB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39325F-55B3-8C28-6710-8FBC398F8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8F8E3A-A2EE-AA07-EC35-04F82D09A5BD}"/>
              </a:ext>
            </a:extLst>
          </p:cNvPr>
          <p:cNvSpPr>
            <a:spLocks noGrp="1"/>
          </p:cNvSpPr>
          <p:nvPr>
            <p:ph type="dt" sz="half" idx="10"/>
          </p:nvPr>
        </p:nvSpPr>
        <p:spPr/>
        <p:txBody>
          <a:bodyPr/>
          <a:lstStyle/>
          <a:p>
            <a:fld id="{01FEF636-7EF7-46A0-8C6B-5D9BD7433AED}" type="datetimeFigureOut">
              <a:rPr lang="en-IN" smtClean="0"/>
              <a:t>09-06-2024</a:t>
            </a:fld>
            <a:endParaRPr lang="en-IN"/>
          </a:p>
        </p:txBody>
      </p:sp>
      <p:sp>
        <p:nvSpPr>
          <p:cNvPr id="5" name="Footer Placeholder 4">
            <a:extLst>
              <a:ext uri="{FF2B5EF4-FFF2-40B4-BE49-F238E27FC236}">
                <a16:creationId xmlns:a16="http://schemas.microsoft.com/office/drawing/2014/main" id="{85F4A593-A792-37A9-8A1A-4C364A2468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8FC8C1-62C0-59CC-A0BC-5515DDFE243C}"/>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125457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5766-E62D-A994-D7DE-7A74B647E1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FF7C35-1A1B-E039-FB58-A311B7625E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9F01C0-96A2-CE80-437C-9C35054054CA}"/>
              </a:ext>
            </a:extLst>
          </p:cNvPr>
          <p:cNvSpPr>
            <a:spLocks noGrp="1"/>
          </p:cNvSpPr>
          <p:nvPr>
            <p:ph type="dt" sz="half" idx="10"/>
          </p:nvPr>
        </p:nvSpPr>
        <p:spPr/>
        <p:txBody>
          <a:bodyPr/>
          <a:lstStyle/>
          <a:p>
            <a:fld id="{01FEF636-7EF7-46A0-8C6B-5D9BD7433AED}" type="datetimeFigureOut">
              <a:rPr lang="en-IN" smtClean="0"/>
              <a:t>09-06-2024</a:t>
            </a:fld>
            <a:endParaRPr lang="en-IN"/>
          </a:p>
        </p:txBody>
      </p:sp>
      <p:sp>
        <p:nvSpPr>
          <p:cNvPr id="5" name="Footer Placeholder 4">
            <a:extLst>
              <a:ext uri="{FF2B5EF4-FFF2-40B4-BE49-F238E27FC236}">
                <a16:creationId xmlns:a16="http://schemas.microsoft.com/office/drawing/2014/main" id="{DEB973FE-C5E2-38CB-E9B8-AE80872FC4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8A74BE-A298-B80E-92AD-149B5EC92667}"/>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418956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B1FE0F-EA16-8EFC-B5E8-CD288DBF84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7EA5C9-E694-AD10-2F40-C786F299BD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19C87-022C-D225-90B2-A1A91848A284}"/>
              </a:ext>
            </a:extLst>
          </p:cNvPr>
          <p:cNvSpPr>
            <a:spLocks noGrp="1"/>
          </p:cNvSpPr>
          <p:nvPr>
            <p:ph type="dt" sz="half" idx="10"/>
          </p:nvPr>
        </p:nvSpPr>
        <p:spPr/>
        <p:txBody>
          <a:bodyPr/>
          <a:lstStyle/>
          <a:p>
            <a:fld id="{01FEF636-7EF7-46A0-8C6B-5D9BD7433AED}" type="datetimeFigureOut">
              <a:rPr lang="en-IN" smtClean="0"/>
              <a:t>09-06-2024</a:t>
            </a:fld>
            <a:endParaRPr lang="en-IN"/>
          </a:p>
        </p:txBody>
      </p:sp>
      <p:sp>
        <p:nvSpPr>
          <p:cNvPr id="5" name="Footer Placeholder 4">
            <a:extLst>
              <a:ext uri="{FF2B5EF4-FFF2-40B4-BE49-F238E27FC236}">
                <a16:creationId xmlns:a16="http://schemas.microsoft.com/office/drawing/2014/main" id="{4233CB0A-281C-48E9-841F-C992DFD70A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17B587-3F08-88B4-44EE-1E6EBFDE9A1E}"/>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205471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5352-F6CE-ED7C-57DB-415E813EE5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580D44-FF7A-3D28-B5F0-7F2267555F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F894A5-2103-4E38-E343-DB0EA988E15A}"/>
              </a:ext>
            </a:extLst>
          </p:cNvPr>
          <p:cNvSpPr>
            <a:spLocks noGrp="1"/>
          </p:cNvSpPr>
          <p:nvPr>
            <p:ph type="dt" sz="half" idx="10"/>
          </p:nvPr>
        </p:nvSpPr>
        <p:spPr/>
        <p:txBody>
          <a:bodyPr/>
          <a:lstStyle/>
          <a:p>
            <a:fld id="{01FEF636-7EF7-46A0-8C6B-5D9BD7433AED}" type="datetimeFigureOut">
              <a:rPr lang="en-IN" smtClean="0"/>
              <a:t>09-06-2024</a:t>
            </a:fld>
            <a:endParaRPr lang="en-IN"/>
          </a:p>
        </p:txBody>
      </p:sp>
      <p:sp>
        <p:nvSpPr>
          <p:cNvPr id="5" name="Footer Placeholder 4">
            <a:extLst>
              <a:ext uri="{FF2B5EF4-FFF2-40B4-BE49-F238E27FC236}">
                <a16:creationId xmlns:a16="http://schemas.microsoft.com/office/drawing/2014/main" id="{045DA635-A946-C3BF-1752-07C05DDAE0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03B2CE-D23A-A3A1-7645-E6F624077BA8}"/>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257688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C069-8AE9-63A0-40C5-41BA223D2C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ED22BB-DA13-F604-DEFC-463DE8915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617A26-FC42-2DEA-A0EC-710896E7F64A}"/>
              </a:ext>
            </a:extLst>
          </p:cNvPr>
          <p:cNvSpPr>
            <a:spLocks noGrp="1"/>
          </p:cNvSpPr>
          <p:nvPr>
            <p:ph type="dt" sz="half" idx="10"/>
          </p:nvPr>
        </p:nvSpPr>
        <p:spPr/>
        <p:txBody>
          <a:bodyPr/>
          <a:lstStyle/>
          <a:p>
            <a:fld id="{01FEF636-7EF7-46A0-8C6B-5D9BD7433AED}" type="datetimeFigureOut">
              <a:rPr lang="en-IN" smtClean="0"/>
              <a:t>09-06-2024</a:t>
            </a:fld>
            <a:endParaRPr lang="en-IN"/>
          </a:p>
        </p:txBody>
      </p:sp>
      <p:sp>
        <p:nvSpPr>
          <p:cNvPr id="5" name="Footer Placeholder 4">
            <a:extLst>
              <a:ext uri="{FF2B5EF4-FFF2-40B4-BE49-F238E27FC236}">
                <a16:creationId xmlns:a16="http://schemas.microsoft.com/office/drawing/2014/main" id="{56312035-076A-CD49-B906-BE36652364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CC7DC7-B49D-B5BE-A9D6-88CC339F4B5B}"/>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79003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DA97-41DC-8210-2840-39F62FEB55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446670-BB8B-F76B-5F90-3909FEED97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63249E-29A3-B24D-B0DE-6FF4EE88D0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193FEA-D22B-1CE9-4DDA-3ED897D716D3}"/>
              </a:ext>
            </a:extLst>
          </p:cNvPr>
          <p:cNvSpPr>
            <a:spLocks noGrp="1"/>
          </p:cNvSpPr>
          <p:nvPr>
            <p:ph type="dt" sz="half" idx="10"/>
          </p:nvPr>
        </p:nvSpPr>
        <p:spPr/>
        <p:txBody>
          <a:bodyPr/>
          <a:lstStyle/>
          <a:p>
            <a:fld id="{01FEF636-7EF7-46A0-8C6B-5D9BD7433AED}" type="datetimeFigureOut">
              <a:rPr lang="en-IN" smtClean="0"/>
              <a:t>09-06-2024</a:t>
            </a:fld>
            <a:endParaRPr lang="en-IN"/>
          </a:p>
        </p:txBody>
      </p:sp>
      <p:sp>
        <p:nvSpPr>
          <p:cNvPr id="6" name="Footer Placeholder 5">
            <a:extLst>
              <a:ext uri="{FF2B5EF4-FFF2-40B4-BE49-F238E27FC236}">
                <a16:creationId xmlns:a16="http://schemas.microsoft.com/office/drawing/2014/main" id="{BDFF55EA-7534-F8A9-B57C-C1A0FFE0B0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ECD0F4-0484-E0DE-CB92-B58C8543EC84}"/>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74986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61CF-97F5-F6B9-6D1D-222BF4E200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18B8A8-FCC6-C7A7-3646-3A11066BC0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A0B36D-A2AB-577E-138E-D38FD4D8FE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976E33-8505-AA0E-F403-869D2EA0DA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DD89B-3EB8-B5F1-2B93-3FF09C447F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DD2211-E6FC-DFFB-5902-9D266C859D0F}"/>
              </a:ext>
            </a:extLst>
          </p:cNvPr>
          <p:cNvSpPr>
            <a:spLocks noGrp="1"/>
          </p:cNvSpPr>
          <p:nvPr>
            <p:ph type="dt" sz="half" idx="10"/>
          </p:nvPr>
        </p:nvSpPr>
        <p:spPr/>
        <p:txBody>
          <a:bodyPr/>
          <a:lstStyle/>
          <a:p>
            <a:fld id="{01FEF636-7EF7-46A0-8C6B-5D9BD7433AED}" type="datetimeFigureOut">
              <a:rPr lang="en-IN" smtClean="0"/>
              <a:t>09-06-2024</a:t>
            </a:fld>
            <a:endParaRPr lang="en-IN"/>
          </a:p>
        </p:txBody>
      </p:sp>
      <p:sp>
        <p:nvSpPr>
          <p:cNvPr id="8" name="Footer Placeholder 7">
            <a:extLst>
              <a:ext uri="{FF2B5EF4-FFF2-40B4-BE49-F238E27FC236}">
                <a16:creationId xmlns:a16="http://schemas.microsoft.com/office/drawing/2014/main" id="{93A70A42-4554-8D8E-90E4-F7792C6721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549F68-8068-BDC6-C12B-E2CFA96839B0}"/>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29050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9A8C-AF6D-707E-0DFC-E1E99CD331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68EF60-F7E1-33C7-4CDA-1A37FA8BC607}"/>
              </a:ext>
            </a:extLst>
          </p:cNvPr>
          <p:cNvSpPr>
            <a:spLocks noGrp="1"/>
          </p:cNvSpPr>
          <p:nvPr>
            <p:ph type="dt" sz="half" idx="10"/>
          </p:nvPr>
        </p:nvSpPr>
        <p:spPr/>
        <p:txBody>
          <a:bodyPr/>
          <a:lstStyle/>
          <a:p>
            <a:fld id="{01FEF636-7EF7-46A0-8C6B-5D9BD7433AED}" type="datetimeFigureOut">
              <a:rPr lang="en-IN" smtClean="0"/>
              <a:t>09-06-2024</a:t>
            </a:fld>
            <a:endParaRPr lang="en-IN"/>
          </a:p>
        </p:txBody>
      </p:sp>
      <p:sp>
        <p:nvSpPr>
          <p:cNvPr id="4" name="Footer Placeholder 3">
            <a:extLst>
              <a:ext uri="{FF2B5EF4-FFF2-40B4-BE49-F238E27FC236}">
                <a16:creationId xmlns:a16="http://schemas.microsoft.com/office/drawing/2014/main" id="{DDBE2BEF-B1B7-245F-176F-A02F158D36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DD0B29-EE6D-5172-2F36-72C4D771211E}"/>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348632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A802AF-985A-E4A6-CD17-AF04FDA7CEFF}"/>
              </a:ext>
            </a:extLst>
          </p:cNvPr>
          <p:cNvSpPr>
            <a:spLocks noGrp="1"/>
          </p:cNvSpPr>
          <p:nvPr>
            <p:ph type="dt" sz="half" idx="10"/>
          </p:nvPr>
        </p:nvSpPr>
        <p:spPr/>
        <p:txBody>
          <a:bodyPr/>
          <a:lstStyle/>
          <a:p>
            <a:fld id="{01FEF636-7EF7-46A0-8C6B-5D9BD7433AED}" type="datetimeFigureOut">
              <a:rPr lang="en-IN" smtClean="0"/>
              <a:t>09-06-2024</a:t>
            </a:fld>
            <a:endParaRPr lang="en-IN"/>
          </a:p>
        </p:txBody>
      </p:sp>
      <p:sp>
        <p:nvSpPr>
          <p:cNvPr id="3" name="Footer Placeholder 2">
            <a:extLst>
              <a:ext uri="{FF2B5EF4-FFF2-40B4-BE49-F238E27FC236}">
                <a16:creationId xmlns:a16="http://schemas.microsoft.com/office/drawing/2014/main" id="{919D930D-7C3B-BC2F-DD9F-2B00FBF9F1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D7AF2A-4139-599C-038B-631318B2B18F}"/>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395029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C653-7800-F5F3-699F-111E7A67B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3A5C1A-F91F-F8CB-479E-1CC70C703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E58125-DE7D-6B2C-8B18-17953DE61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BE367A-9B1F-1343-B8D1-2597EDB750CC}"/>
              </a:ext>
            </a:extLst>
          </p:cNvPr>
          <p:cNvSpPr>
            <a:spLocks noGrp="1"/>
          </p:cNvSpPr>
          <p:nvPr>
            <p:ph type="dt" sz="half" idx="10"/>
          </p:nvPr>
        </p:nvSpPr>
        <p:spPr/>
        <p:txBody>
          <a:bodyPr/>
          <a:lstStyle/>
          <a:p>
            <a:fld id="{01FEF636-7EF7-46A0-8C6B-5D9BD7433AED}" type="datetimeFigureOut">
              <a:rPr lang="en-IN" smtClean="0"/>
              <a:t>09-06-2024</a:t>
            </a:fld>
            <a:endParaRPr lang="en-IN"/>
          </a:p>
        </p:txBody>
      </p:sp>
      <p:sp>
        <p:nvSpPr>
          <p:cNvPr id="6" name="Footer Placeholder 5">
            <a:extLst>
              <a:ext uri="{FF2B5EF4-FFF2-40B4-BE49-F238E27FC236}">
                <a16:creationId xmlns:a16="http://schemas.microsoft.com/office/drawing/2014/main" id="{A592338C-F87A-00AE-B8DF-3A698DDC03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B53C73-3E9A-6FF5-A7DB-B8BC09BBBEFC}"/>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116848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9F66-EE26-0BBD-C385-EEF8EB126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78B6BE-EDC6-EAB6-1842-8662875856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2DB7B7-6336-9E11-F54F-4EB346DA7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BC639-CF7C-7184-901E-11A1FC93EC59}"/>
              </a:ext>
            </a:extLst>
          </p:cNvPr>
          <p:cNvSpPr>
            <a:spLocks noGrp="1"/>
          </p:cNvSpPr>
          <p:nvPr>
            <p:ph type="dt" sz="half" idx="10"/>
          </p:nvPr>
        </p:nvSpPr>
        <p:spPr/>
        <p:txBody>
          <a:bodyPr/>
          <a:lstStyle/>
          <a:p>
            <a:fld id="{01FEF636-7EF7-46A0-8C6B-5D9BD7433AED}" type="datetimeFigureOut">
              <a:rPr lang="en-IN" smtClean="0"/>
              <a:t>09-06-2024</a:t>
            </a:fld>
            <a:endParaRPr lang="en-IN"/>
          </a:p>
        </p:txBody>
      </p:sp>
      <p:sp>
        <p:nvSpPr>
          <p:cNvPr id="6" name="Footer Placeholder 5">
            <a:extLst>
              <a:ext uri="{FF2B5EF4-FFF2-40B4-BE49-F238E27FC236}">
                <a16:creationId xmlns:a16="http://schemas.microsoft.com/office/drawing/2014/main" id="{5EB2E632-1923-D070-813B-0472692226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822E30-701B-7473-C746-85EBEDE464B0}"/>
              </a:ext>
            </a:extLst>
          </p:cNvPr>
          <p:cNvSpPr>
            <a:spLocks noGrp="1"/>
          </p:cNvSpPr>
          <p:nvPr>
            <p:ph type="sldNum" sz="quarter" idx="12"/>
          </p:nvPr>
        </p:nvSpPr>
        <p:spPr/>
        <p:txBody>
          <a:bodyPr/>
          <a:lstStyle/>
          <a:p>
            <a:fld id="{9AD1ED0D-C42B-4505-82FE-84FD2BEC39CD}" type="slidenum">
              <a:rPr lang="en-IN" smtClean="0"/>
              <a:t>‹#›</a:t>
            </a:fld>
            <a:endParaRPr lang="en-IN"/>
          </a:p>
        </p:txBody>
      </p:sp>
    </p:spTree>
    <p:extLst>
      <p:ext uri="{BB962C8B-B14F-4D97-AF65-F5344CB8AC3E}">
        <p14:creationId xmlns:p14="http://schemas.microsoft.com/office/powerpoint/2010/main" val="47331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A5002-4D27-3EB1-A454-27018F6751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CE3270-C588-C902-FA57-9731892D0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F09EE3-6B8F-9F83-2C31-BC197CA0CD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EF636-7EF7-46A0-8C6B-5D9BD7433AED}" type="datetimeFigureOut">
              <a:rPr lang="en-IN" smtClean="0"/>
              <a:t>09-06-2024</a:t>
            </a:fld>
            <a:endParaRPr lang="en-IN"/>
          </a:p>
        </p:txBody>
      </p:sp>
      <p:sp>
        <p:nvSpPr>
          <p:cNvPr id="5" name="Footer Placeholder 4">
            <a:extLst>
              <a:ext uri="{FF2B5EF4-FFF2-40B4-BE49-F238E27FC236}">
                <a16:creationId xmlns:a16="http://schemas.microsoft.com/office/drawing/2014/main" id="{90ED7C61-7980-11C9-52CC-C6586CE0BA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8C0E07-E326-A62E-529D-278EDED351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1ED0D-C42B-4505-82FE-84FD2BEC39CD}" type="slidenum">
              <a:rPr lang="en-IN" smtClean="0"/>
              <a:t>‹#›</a:t>
            </a:fld>
            <a:endParaRPr lang="en-IN"/>
          </a:p>
        </p:txBody>
      </p:sp>
    </p:spTree>
    <p:extLst>
      <p:ext uri="{BB962C8B-B14F-4D97-AF65-F5344CB8AC3E}">
        <p14:creationId xmlns:p14="http://schemas.microsoft.com/office/powerpoint/2010/main" val="4132244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A793D4-6F03-35C4-19D3-2F06372064DE}"/>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 y="0"/>
            <a:ext cx="12192000" cy="6858000"/>
          </a:xfrm>
          <a:prstGeom prst="rect">
            <a:avLst/>
          </a:prstGeom>
          <a:ln>
            <a:noFill/>
          </a:ln>
          <a:effectLst>
            <a:softEdge rad="112500"/>
          </a:effectLst>
        </p:spPr>
      </p:pic>
      <p:sp>
        <p:nvSpPr>
          <p:cNvPr id="2" name="Title 1">
            <a:extLst>
              <a:ext uri="{FF2B5EF4-FFF2-40B4-BE49-F238E27FC236}">
                <a16:creationId xmlns:a16="http://schemas.microsoft.com/office/drawing/2014/main" id="{5201F7BF-27F5-D99F-FB1A-BF90F37A8346}"/>
              </a:ext>
            </a:extLst>
          </p:cNvPr>
          <p:cNvSpPr>
            <a:spLocks noGrp="1"/>
          </p:cNvSpPr>
          <p:nvPr>
            <p:ph type="ctrTitle"/>
          </p:nvPr>
        </p:nvSpPr>
        <p:spPr/>
        <p:txBody>
          <a:bodyPr/>
          <a:lstStyle/>
          <a:p>
            <a:r>
              <a:rPr lang="en-US" b="1" dirty="0">
                <a:solidFill>
                  <a:schemeClr val="accent4">
                    <a:lumMod val="40000"/>
                    <a:lumOff val="60000"/>
                  </a:schemeClr>
                </a:solidFill>
              </a:rPr>
              <a:t>Retail Demand Forecasting</a:t>
            </a:r>
            <a:endParaRPr lang="en-IN" b="1" dirty="0">
              <a:solidFill>
                <a:schemeClr val="accent4">
                  <a:lumMod val="40000"/>
                  <a:lumOff val="60000"/>
                </a:schemeClr>
              </a:solidFill>
            </a:endParaRPr>
          </a:p>
        </p:txBody>
      </p:sp>
      <p:sp>
        <p:nvSpPr>
          <p:cNvPr id="3" name="Subtitle 2">
            <a:extLst>
              <a:ext uri="{FF2B5EF4-FFF2-40B4-BE49-F238E27FC236}">
                <a16:creationId xmlns:a16="http://schemas.microsoft.com/office/drawing/2014/main" id="{7857C04E-05EC-5997-6428-40B1C20C445B}"/>
              </a:ext>
            </a:extLst>
          </p:cNvPr>
          <p:cNvSpPr>
            <a:spLocks noGrp="1"/>
          </p:cNvSpPr>
          <p:nvPr>
            <p:ph type="subTitle" idx="1"/>
          </p:nvPr>
        </p:nvSpPr>
        <p:spPr/>
        <p:txBody>
          <a:bodyPr>
            <a:normAutofit lnSpcReduction="10000"/>
          </a:bodyPr>
          <a:lstStyle/>
          <a:p>
            <a:r>
              <a:rPr lang="en-US" dirty="0">
                <a:solidFill>
                  <a:schemeClr val="accent4">
                    <a:lumMod val="40000"/>
                    <a:lumOff val="60000"/>
                  </a:schemeClr>
                </a:solidFill>
              </a:rPr>
              <a:t>Hackathon submission</a:t>
            </a:r>
          </a:p>
          <a:p>
            <a:endParaRPr lang="en-US" dirty="0"/>
          </a:p>
          <a:p>
            <a:pPr algn="r"/>
            <a:r>
              <a:rPr lang="en-US" dirty="0">
                <a:solidFill>
                  <a:schemeClr val="accent4">
                    <a:lumMod val="60000"/>
                    <a:lumOff val="40000"/>
                  </a:schemeClr>
                </a:solidFill>
              </a:rPr>
              <a:t>By:  Tarun Kummari</a:t>
            </a:r>
          </a:p>
          <a:p>
            <a:pPr algn="r"/>
            <a:r>
              <a:rPr lang="en-IN" dirty="0">
                <a:solidFill>
                  <a:schemeClr val="accent4">
                    <a:lumMod val="60000"/>
                    <a:lumOff val="40000"/>
                  </a:schemeClr>
                </a:solidFill>
              </a:rPr>
              <a:t>Date: 08-06-2024</a:t>
            </a:r>
          </a:p>
        </p:txBody>
      </p:sp>
    </p:spTree>
    <p:extLst>
      <p:ext uri="{BB962C8B-B14F-4D97-AF65-F5344CB8AC3E}">
        <p14:creationId xmlns:p14="http://schemas.microsoft.com/office/powerpoint/2010/main" val="216962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82655-6C2A-DF0F-7BAD-5091D398AB31}"/>
              </a:ext>
            </a:extLst>
          </p:cNvPr>
          <p:cNvSpPr>
            <a:spLocks noGrp="1"/>
          </p:cNvSpPr>
          <p:nvPr>
            <p:ph idx="1"/>
          </p:nvPr>
        </p:nvSpPr>
        <p:spPr>
          <a:xfrm>
            <a:off x="926690" y="1088206"/>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sz="6000" b="1" dirty="0"/>
              <a:t>THANK YOU</a:t>
            </a:r>
            <a:endParaRPr lang="en-IN" sz="6000" b="1" dirty="0"/>
          </a:p>
        </p:txBody>
      </p:sp>
    </p:spTree>
    <p:extLst>
      <p:ext uri="{BB962C8B-B14F-4D97-AF65-F5344CB8AC3E}">
        <p14:creationId xmlns:p14="http://schemas.microsoft.com/office/powerpoint/2010/main" val="354324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94F40-41AA-0BCA-B0B9-FFB73D59D123}"/>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7D88311C-0E97-B86C-41F0-D39438016A3B}"/>
              </a:ext>
            </a:extLst>
          </p:cNvPr>
          <p:cNvSpPr>
            <a:spLocks noGrp="1"/>
          </p:cNvSpPr>
          <p:nvPr>
            <p:ph idx="1"/>
          </p:nvPr>
        </p:nvSpPr>
        <p:spPr/>
        <p:txBody>
          <a:bodyPr>
            <a:normAutofit/>
          </a:bodyPr>
          <a:lstStyle/>
          <a:p>
            <a:pPr algn="just"/>
            <a:r>
              <a:rPr lang="en-US" sz="4000" dirty="0">
                <a:effectLst/>
                <a:latin typeface="Calibri" panose="020F0502020204030204" pitchFamily="34" charset="0"/>
                <a:ea typeface="Calibri" panose="020F0502020204030204" pitchFamily="34" charset="0"/>
                <a:cs typeface="Times New Roman" panose="02020603050405020304" pitchFamily="18" charset="0"/>
              </a:rPr>
              <a:t>Develop a demand forecasting model for a retail store chain that can that can predict future sales for each product category and store location. The model should incorporate factors like past sales data, promotions, holidays and demographics information.</a:t>
            </a:r>
          </a:p>
        </p:txBody>
      </p:sp>
    </p:spTree>
    <p:extLst>
      <p:ext uri="{BB962C8B-B14F-4D97-AF65-F5344CB8AC3E}">
        <p14:creationId xmlns:p14="http://schemas.microsoft.com/office/powerpoint/2010/main" val="237279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010F-F96F-739A-F07F-51CD1EE0DC9B}"/>
              </a:ext>
            </a:extLst>
          </p:cNvPr>
          <p:cNvSpPr>
            <a:spLocks noGrp="1"/>
          </p:cNvSpPr>
          <p:nvPr>
            <p:ph type="title"/>
          </p:nvPr>
        </p:nvSpPr>
        <p:spPr/>
        <p:txBody>
          <a:bodyPr/>
          <a:lstStyle/>
          <a:p>
            <a:r>
              <a:rPr lang="en-US" dirty="0"/>
              <a:t>Data Set Overview</a:t>
            </a:r>
            <a:endParaRPr lang="en-IN" dirty="0"/>
          </a:p>
        </p:txBody>
      </p:sp>
      <p:sp>
        <p:nvSpPr>
          <p:cNvPr id="3" name="Content Placeholder 2">
            <a:extLst>
              <a:ext uri="{FF2B5EF4-FFF2-40B4-BE49-F238E27FC236}">
                <a16:creationId xmlns:a16="http://schemas.microsoft.com/office/drawing/2014/main" id="{5247238A-6FC9-2871-F8A7-66FE7BC34513}"/>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Data generated is captured over time from different stores i.e. from 2013 – 01 – 01 to 2017 – 12 – 31. Every day total 500 records are generated at 10 different stores for 50 different products for 5 years (1826)days.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latin typeface="Calibri" panose="020F0502020204030204" pitchFamily="34" charset="0"/>
                <a:ea typeface="Calibri" panose="020F0502020204030204" pitchFamily="34" charset="0"/>
                <a:cs typeface="Times New Roman" panose="02020603050405020304" pitchFamily="18" charset="0"/>
              </a:rPr>
              <a:t>Total no of records </a:t>
            </a:r>
            <a:r>
              <a:rPr lang="en-US" sz="1800" dirty="0">
                <a:effectLst/>
                <a:latin typeface="Calibri" panose="020F0502020204030204" pitchFamily="34" charset="0"/>
                <a:ea typeface="Calibri" panose="020F0502020204030204" pitchFamily="34" charset="0"/>
                <a:cs typeface="Times New Roman" panose="02020603050405020304" pitchFamily="18" charset="0"/>
              </a:rPr>
              <a:t>913000 (500*1826)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Data Fields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Date: Date of sales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Store: Store Id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Item: Item Id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Sales: Number of items sold at a particular store on particular date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0319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8C17-8754-6025-EF3C-B9FF6C91A542}"/>
              </a:ext>
            </a:extLst>
          </p:cNvPr>
          <p:cNvSpPr>
            <a:spLocks noGrp="1"/>
          </p:cNvSpPr>
          <p:nvPr>
            <p:ph type="title"/>
          </p:nvPr>
        </p:nvSpPr>
        <p:spPr/>
        <p:txBody>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29B52DC6-1B0F-7DFA-6FA1-70A7A594ACC5}"/>
              </a:ext>
            </a:extLst>
          </p:cNvPr>
          <p:cNvSpPr>
            <a:spLocks noGrp="1"/>
          </p:cNvSpPr>
          <p:nvPr>
            <p:ph idx="1"/>
          </p:nvPr>
        </p:nvSpPr>
        <p:spPr/>
        <p:txBody>
          <a:bodyPr/>
          <a:lstStyle/>
          <a:p>
            <a:r>
              <a:rPr lang="en-US" dirty="0"/>
              <a:t>Extracted new features from the existing features to observe the trends and patterns in the data</a:t>
            </a:r>
            <a:endParaRPr lang="en-IN" dirty="0"/>
          </a:p>
        </p:txBody>
      </p:sp>
      <p:pic>
        <p:nvPicPr>
          <p:cNvPr id="5" name="Picture 4">
            <a:extLst>
              <a:ext uri="{FF2B5EF4-FFF2-40B4-BE49-F238E27FC236}">
                <a16:creationId xmlns:a16="http://schemas.microsoft.com/office/drawing/2014/main" id="{7F6B6899-B6E6-518B-6050-F78901594550}"/>
              </a:ext>
            </a:extLst>
          </p:cNvPr>
          <p:cNvPicPr>
            <a:picLocks noChangeAspect="1"/>
          </p:cNvPicPr>
          <p:nvPr/>
        </p:nvPicPr>
        <p:blipFill>
          <a:blip r:embed="rId2"/>
          <a:stretch>
            <a:fillRect/>
          </a:stretch>
        </p:blipFill>
        <p:spPr>
          <a:xfrm>
            <a:off x="2079831" y="3114368"/>
            <a:ext cx="7526285" cy="2883272"/>
          </a:xfrm>
          <a:prstGeom prst="rect">
            <a:avLst/>
          </a:prstGeom>
        </p:spPr>
      </p:pic>
    </p:spTree>
    <p:extLst>
      <p:ext uri="{BB962C8B-B14F-4D97-AF65-F5344CB8AC3E}">
        <p14:creationId xmlns:p14="http://schemas.microsoft.com/office/powerpoint/2010/main" val="322867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39960-7B43-C5C6-D2CE-D0990B9DF602}"/>
              </a:ext>
            </a:extLst>
          </p:cNvPr>
          <p:cNvSpPr>
            <a:spLocks noGrp="1"/>
          </p:cNvSpPr>
          <p:nvPr>
            <p:ph type="title"/>
          </p:nvPr>
        </p:nvSpPr>
        <p:spPr/>
        <p:txBody>
          <a:bodyPr/>
          <a:lstStyle/>
          <a:p>
            <a:r>
              <a:rPr lang="en-US" dirty="0"/>
              <a:t>Exploratory data analysis</a:t>
            </a:r>
            <a:endParaRPr lang="en-IN" dirty="0"/>
          </a:p>
        </p:txBody>
      </p:sp>
      <p:pic>
        <p:nvPicPr>
          <p:cNvPr id="5" name="Content Placeholder 4">
            <a:extLst>
              <a:ext uri="{FF2B5EF4-FFF2-40B4-BE49-F238E27FC236}">
                <a16:creationId xmlns:a16="http://schemas.microsoft.com/office/drawing/2014/main" id="{5275330B-D965-EA1E-D096-6CF0BB818DAB}"/>
              </a:ext>
            </a:extLst>
          </p:cNvPr>
          <p:cNvPicPr>
            <a:picLocks noGrp="1" noChangeAspect="1"/>
          </p:cNvPicPr>
          <p:nvPr>
            <p:ph idx="1"/>
          </p:nvPr>
        </p:nvPicPr>
        <p:blipFill>
          <a:blip r:embed="rId2"/>
          <a:stretch>
            <a:fillRect/>
          </a:stretch>
        </p:blipFill>
        <p:spPr>
          <a:xfrm>
            <a:off x="838200" y="1640522"/>
            <a:ext cx="4600985" cy="3807387"/>
          </a:xfrm>
        </p:spPr>
      </p:pic>
      <p:pic>
        <p:nvPicPr>
          <p:cNvPr id="7" name="Picture 6">
            <a:extLst>
              <a:ext uri="{FF2B5EF4-FFF2-40B4-BE49-F238E27FC236}">
                <a16:creationId xmlns:a16="http://schemas.microsoft.com/office/drawing/2014/main" id="{6A8AF96E-0341-DF85-3ECF-B8BE2B52DB16}"/>
              </a:ext>
            </a:extLst>
          </p:cNvPr>
          <p:cNvPicPr>
            <a:picLocks noChangeAspect="1"/>
          </p:cNvPicPr>
          <p:nvPr/>
        </p:nvPicPr>
        <p:blipFill>
          <a:blip r:embed="rId3"/>
          <a:stretch>
            <a:fillRect/>
          </a:stretch>
        </p:blipFill>
        <p:spPr>
          <a:xfrm>
            <a:off x="5624051" y="1246615"/>
            <a:ext cx="6321206" cy="4595203"/>
          </a:xfrm>
          <a:prstGeom prst="rect">
            <a:avLst/>
          </a:prstGeom>
        </p:spPr>
      </p:pic>
    </p:spTree>
    <p:extLst>
      <p:ext uri="{BB962C8B-B14F-4D97-AF65-F5344CB8AC3E}">
        <p14:creationId xmlns:p14="http://schemas.microsoft.com/office/powerpoint/2010/main" val="273261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1228AA-FAFD-A635-E973-A0FB19F11E75}"/>
              </a:ext>
            </a:extLst>
          </p:cNvPr>
          <p:cNvPicPr>
            <a:picLocks noChangeAspect="1"/>
          </p:cNvPicPr>
          <p:nvPr/>
        </p:nvPicPr>
        <p:blipFill>
          <a:blip r:embed="rId2"/>
          <a:stretch>
            <a:fillRect/>
          </a:stretch>
        </p:blipFill>
        <p:spPr>
          <a:xfrm>
            <a:off x="6096001" y="689819"/>
            <a:ext cx="5909188" cy="4366811"/>
          </a:xfrm>
          <a:prstGeom prst="rect">
            <a:avLst/>
          </a:prstGeom>
        </p:spPr>
      </p:pic>
      <p:pic>
        <p:nvPicPr>
          <p:cNvPr id="8" name="Picture 7">
            <a:extLst>
              <a:ext uri="{FF2B5EF4-FFF2-40B4-BE49-F238E27FC236}">
                <a16:creationId xmlns:a16="http://schemas.microsoft.com/office/drawing/2014/main" id="{BFD0DED5-790F-50DA-83E2-F4C72B1D6EAD}"/>
              </a:ext>
            </a:extLst>
          </p:cNvPr>
          <p:cNvPicPr>
            <a:picLocks noChangeAspect="1"/>
          </p:cNvPicPr>
          <p:nvPr/>
        </p:nvPicPr>
        <p:blipFill>
          <a:blip r:embed="rId3"/>
          <a:stretch>
            <a:fillRect/>
          </a:stretch>
        </p:blipFill>
        <p:spPr>
          <a:xfrm>
            <a:off x="0" y="294968"/>
            <a:ext cx="6004404" cy="4995998"/>
          </a:xfrm>
          <a:prstGeom prst="rect">
            <a:avLst/>
          </a:prstGeom>
        </p:spPr>
      </p:pic>
    </p:spTree>
    <p:extLst>
      <p:ext uri="{BB962C8B-B14F-4D97-AF65-F5344CB8AC3E}">
        <p14:creationId xmlns:p14="http://schemas.microsoft.com/office/powerpoint/2010/main" val="223134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289B-1A30-69BE-762B-E0114C0B3A69}"/>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C4D5F0BA-ECF3-8033-D18F-BF86A5A63BB2}"/>
              </a:ext>
            </a:extLst>
          </p:cNvPr>
          <p:cNvSpPr>
            <a:spLocks noGrp="1"/>
          </p:cNvSpPr>
          <p:nvPr>
            <p:ph idx="1"/>
          </p:nvPr>
        </p:nvSpPr>
        <p:spPr/>
        <p:txBody>
          <a:bodyPr/>
          <a:lstStyle/>
          <a:p>
            <a:r>
              <a:rPr lang="en-US" dirty="0"/>
              <a:t>Since the data is time series data used ARIMA model</a:t>
            </a:r>
          </a:p>
          <a:p>
            <a:r>
              <a:rPr lang="en-US" dirty="0"/>
              <a:t>The ARIMA (</a:t>
            </a:r>
            <a:r>
              <a:rPr lang="en-US" dirty="0" err="1"/>
              <a:t>AutoRegressive</a:t>
            </a:r>
            <a:r>
              <a:rPr lang="en-US" dirty="0"/>
              <a:t> Integrated Moving Average) model is a time series forecasting method that captures the linear relationship between an observation and a lagged set of observations, as well as any seasonality present in the data. It combines autoregression (AR), differencing (I), and moving average (MA) components to make predictions based on past values and forecast future values in a time series</a:t>
            </a:r>
            <a:endParaRPr lang="en-IN" dirty="0"/>
          </a:p>
        </p:txBody>
      </p:sp>
    </p:spTree>
    <p:extLst>
      <p:ext uri="{BB962C8B-B14F-4D97-AF65-F5344CB8AC3E}">
        <p14:creationId xmlns:p14="http://schemas.microsoft.com/office/powerpoint/2010/main" val="54288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5CEB-9543-0B6A-3CD5-520087B0150B}"/>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F5B3EBF3-DC46-1EC6-5618-ECDA9BEBBEA2}"/>
              </a:ext>
            </a:extLst>
          </p:cNvPr>
          <p:cNvSpPr>
            <a:spLocks noGrp="1"/>
          </p:cNvSpPr>
          <p:nvPr>
            <p:ph idx="1"/>
          </p:nvPr>
        </p:nvSpPr>
        <p:spPr/>
        <p:txBody>
          <a:bodyPr>
            <a:normAutofit fontScale="92500" lnSpcReduction="20000"/>
          </a:bodyPr>
          <a:lstStyle/>
          <a:p>
            <a:r>
              <a:rPr lang="en-US" dirty="0"/>
              <a:t>As per the data we need to forecast based on the demographics of the store.</a:t>
            </a:r>
          </a:p>
          <a:p>
            <a:r>
              <a:rPr lang="en-US" dirty="0"/>
              <a:t>Step 1:</a:t>
            </a:r>
          </a:p>
          <a:p>
            <a:pPr marL="0" indent="0">
              <a:buNone/>
            </a:pPr>
            <a:r>
              <a:rPr lang="en-US" dirty="0"/>
              <a:t>Splitted the data frame according to the store1</a:t>
            </a:r>
          </a:p>
          <a:p>
            <a:r>
              <a:rPr lang="en-US" dirty="0"/>
              <a:t>Step 2:</a:t>
            </a:r>
          </a:p>
          <a:p>
            <a:pPr marL="0" indent="0">
              <a:buNone/>
            </a:pPr>
            <a:r>
              <a:rPr lang="en-US" dirty="0"/>
              <a:t>Build the forecasting model for each data frame</a:t>
            </a:r>
          </a:p>
          <a:p>
            <a:r>
              <a:rPr lang="en-US" dirty="0"/>
              <a:t>Step 3:</a:t>
            </a:r>
          </a:p>
          <a:p>
            <a:pPr marL="0" indent="0">
              <a:buNone/>
            </a:pPr>
            <a:r>
              <a:rPr lang="en-US" dirty="0"/>
              <a:t>Tuned the models upon various model configurations to get the best possible results</a:t>
            </a:r>
          </a:p>
          <a:p>
            <a:r>
              <a:rPr lang="en-US" dirty="0"/>
              <a:t>Step 4:</a:t>
            </a:r>
          </a:p>
          <a:p>
            <a:pPr marL="0" indent="0">
              <a:buNone/>
            </a:pPr>
            <a:r>
              <a:rPr lang="en-US" dirty="0"/>
              <a:t>Forecasted the test data</a:t>
            </a:r>
            <a:endParaRPr lang="en-IN" dirty="0"/>
          </a:p>
        </p:txBody>
      </p:sp>
    </p:spTree>
    <p:extLst>
      <p:ext uri="{BB962C8B-B14F-4D97-AF65-F5344CB8AC3E}">
        <p14:creationId xmlns:p14="http://schemas.microsoft.com/office/powerpoint/2010/main" val="2985355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061E-00CA-6F6B-62AA-0D5D8FE8184C}"/>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C9EB970E-7978-658D-7021-B09AC12008B2}"/>
              </a:ext>
            </a:extLst>
          </p:cNvPr>
          <p:cNvSpPr>
            <a:spLocks noGrp="1"/>
          </p:cNvSpPr>
          <p:nvPr>
            <p:ph idx="1"/>
          </p:nvPr>
        </p:nvSpPr>
        <p:spPr/>
        <p:txBody>
          <a:bodyPr/>
          <a:lstStyle/>
          <a:p>
            <a:r>
              <a:rPr lang="en-US" dirty="0"/>
              <a:t>Upon finding and exploring insights from the data, it is evident that sales peak in the middle of every year. To sustain sales consistently throughout the entire year, implementing strategic offers, campaigns, or increasing advertisement efforts could help maintain momentum and capitalize on seasonal peaks.</a:t>
            </a:r>
            <a:endParaRPr lang="en-IN" dirty="0"/>
          </a:p>
        </p:txBody>
      </p:sp>
    </p:spTree>
    <p:extLst>
      <p:ext uri="{BB962C8B-B14F-4D97-AF65-F5344CB8AC3E}">
        <p14:creationId xmlns:p14="http://schemas.microsoft.com/office/powerpoint/2010/main" val="3474413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365</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Retail Demand Forecasting</vt:lpstr>
      <vt:lpstr>Objective</vt:lpstr>
      <vt:lpstr>Data Set Overview</vt:lpstr>
      <vt:lpstr>Feature Engineering</vt:lpstr>
      <vt:lpstr>Exploratory data analysis</vt:lpstr>
      <vt:lpstr>PowerPoint Presentation</vt:lpstr>
      <vt:lpstr>Model Building</vt:lpstr>
      <vt:lpstr>Approach</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Tarun Kummari</dc:creator>
  <cp:lastModifiedBy>Tarun Kummari</cp:lastModifiedBy>
  <cp:revision>2</cp:revision>
  <dcterms:created xsi:type="dcterms:W3CDTF">2024-06-08T12:31:39Z</dcterms:created>
  <dcterms:modified xsi:type="dcterms:W3CDTF">2024-06-08T18:36:40Z</dcterms:modified>
</cp:coreProperties>
</file>