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63" r:id="rId4"/>
    <p:sldId id="262" r:id="rId5"/>
    <p:sldId id="257" r:id="rId6"/>
    <p:sldId id="259" r:id="rId7"/>
    <p:sldId id="258" r:id="rId8"/>
    <p:sldId id="260" r:id="rId9"/>
    <p:sldId id="273" r:id="rId10"/>
    <p:sldId id="274" r:id="rId11"/>
    <p:sldId id="275" r:id="rId12"/>
    <p:sldId id="276" r:id="rId13"/>
    <p:sldId id="279" r:id="rId14"/>
    <p:sldId id="278" r:id="rId15"/>
    <p:sldId id="280" r:id="rId16"/>
    <p:sldId id="277" r:id="rId17"/>
    <p:sldId id="281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0"/>
    <p:restoredTop sz="94669"/>
  </p:normalViewPr>
  <p:slideViewPr>
    <p:cSldViewPr snapToGrid="0" snapToObjects="1">
      <p:cViewPr varScale="1">
        <p:scale>
          <a:sx n="113" d="100"/>
          <a:sy n="113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23413-E0D8-A34D-A0F1-EC1116D598A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4DD8-32DC-BC4A-87E9-C2AC74F30B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59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5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10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1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4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45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00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04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8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4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66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F847-F19D-4D4A-9A29-84044346C458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8502-A157-9D4D-8719-781A18381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0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ML Fundamentals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 Intro to TensorFlow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61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Quiz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492250"/>
            <a:ext cx="10083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6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301750"/>
            <a:ext cx="10223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 linear relations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learn from data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5849"/>
          </a:xfrm>
        </p:spPr>
        <p:txBody>
          <a:bodyPr/>
          <a:lstStyle/>
          <a:p>
            <a:r>
              <a:rPr kumimoji="1" lang="en-US" altLang="zh-CN" dirty="0" smtClean="0"/>
              <a:t>Lots of complex ways to learn from data</a:t>
            </a:r>
          </a:p>
          <a:p>
            <a:r>
              <a:rPr kumimoji="1" lang="en-US" altLang="zh-CN" dirty="0" smtClean="0"/>
              <a:t>We start with something simple (linear) and familiar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22" y="3434261"/>
            <a:ext cx="2654300" cy="265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77" y="3282767"/>
            <a:ext cx="4054566" cy="3040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247198" y="3766411"/>
                <a:ext cx="369551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sz="4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4000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4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40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98" y="3766411"/>
                <a:ext cx="3695517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7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Linear relationship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7" y="2220685"/>
            <a:ext cx="4865649" cy="4071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73" y="2049417"/>
            <a:ext cx="5268094" cy="424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80" y="857250"/>
            <a:ext cx="5259920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35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Loss (functions)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69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loss is also called squared error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𝑙𝑜𝑠𝑠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𝑝𝑟𝑒𝑑𝑖𝑐𝑡𝑖𝑜𝑛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: summing over all the examples in the training set.</a:t>
                </a:r>
              </a:p>
              <a:p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D: average over all examples, divide by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endParaRPr kumimoji="1" lang="en-US" altLang="zh-CN" b="0" dirty="0" smtClean="0"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Common Loss functions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b="1" dirty="0" smtClean="0">
                    <a:ea typeface="Cambria Math" charset="0"/>
                    <a:cs typeface="Cambria Math" charset="0"/>
                  </a:rPr>
                  <a:t> loss</a:t>
                </a:r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𝑝𝑟𝑒𝑑𝑖𝑐𝑡𝑖𝑜𝑛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kumimoji="1" lang="en-US" altLang="zh-CN" b="1" dirty="0" smtClean="0">
                    <a:ea typeface="Cambria Math" charset="0"/>
                    <a:cs typeface="Cambria Math" charset="0"/>
                  </a:rPr>
                  <a:t>Log loss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6981"/>
              </a:xfrm>
              <a:blipFill rotWithShape="0">
                <a:blip r:embed="rId2"/>
                <a:stretch>
                  <a:fillRect l="-1043" t="-2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3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Loss / Training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1946203"/>
            <a:ext cx="508000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928" y="1690688"/>
            <a:ext cx="4813300" cy="3822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566228" y="3931920"/>
            <a:ext cx="129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6228" y="3200400"/>
            <a:ext cx="10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training</a:t>
            </a:r>
            <a:endParaRPr kumimoji="1"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9550" y="5613472"/>
            <a:ext cx="566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Training: learning good values for the weights and bias from labeled examples.</a:t>
            </a:r>
          </a:p>
          <a:p>
            <a:r>
              <a:rPr kumimoji="1" lang="en-US" altLang="zh-CN" dirty="0" smtClean="0"/>
              <a:t>* Reduce loss</a:t>
            </a:r>
            <a:endParaRPr kumimoji="1"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04550" y="1476787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Loss: penalty for a prediction.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62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533400"/>
            <a:ext cx="10325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1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Reducing Loss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92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3. Logistic Regression, classification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17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4. TensorFlow 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71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Overview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31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5. Feature Engineering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22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6. Neural Networks and Deep Learning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31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7. Applications: Images, Text, NLPs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18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8. Important Neural Network Architectures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73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 Production ML Systems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1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10</a:t>
            </a:r>
            <a:r>
              <a:rPr lang="en-US" altLang="zh-CN" dirty="0" smtClean="0"/>
              <a:t>. Projects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Build an ML Application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38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Additional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48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Syllabus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350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Machine Learning fundamentals: Features, Models, Generalization, Loss, Training…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Logistic Regression,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TensorFlow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Neural Networks and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Applications: Images, Text, NLPs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Important Neural Network Architectures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Production Machine Learning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Projects – Build an ML Application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64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193925"/>
            <a:ext cx="10515600" cy="132556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ML </a:t>
            </a:r>
            <a:r>
              <a:rPr lang="en-US" altLang="zh-CN" dirty="0"/>
              <a:t>F</a:t>
            </a:r>
            <a:r>
              <a:rPr lang="en-US" altLang="zh-CN" dirty="0" smtClean="0"/>
              <a:t>undamentals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98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a ML system?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ML systems learn</a:t>
            </a:r>
          </a:p>
          <a:p>
            <a:pPr marL="0" indent="0">
              <a:buNone/>
            </a:pPr>
            <a:r>
              <a:rPr kumimoji="1" lang="en-US" altLang="zh-CN" dirty="0" smtClean="0"/>
              <a:t>	how to combine inputs</a:t>
            </a:r>
            <a:br>
              <a:rPr kumimoji="1" lang="en-US" altLang="zh-CN" dirty="0" smtClean="0"/>
            </a:br>
            <a:r>
              <a:rPr kumimoji="1" lang="en-US" altLang="zh-CN" dirty="0" smtClean="0"/>
              <a:t>		to produce useful predictions</a:t>
            </a:r>
            <a:br>
              <a:rPr kumimoji="1" lang="en-US" altLang="zh-CN" dirty="0" smtClean="0"/>
            </a:br>
            <a:r>
              <a:rPr kumimoji="1" lang="en-US" altLang="zh-CN" dirty="0" smtClean="0"/>
              <a:t>			on never-before-seen data</a:t>
            </a:r>
          </a:p>
        </p:txBody>
      </p:sp>
    </p:spTree>
    <p:extLst>
      <p:ext uri="{BB962C8B-B14F-4D97-AF65-F5344CB8AC3E}">
        <p14:creationId xmlns:p14="http://schemas.microsoft.com/office/powerpoint/2010/main" val="185428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linear regression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charset="0"/>
                      </a:rPr>
                      <m:t>y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1" lang="is-I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𝑏</m:t>
                        </m:r>
                      </m:e>
                    </m:nary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13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Terminologies: labels, features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 smtClean="0"/>
                  <a:t>Label</a:t>
                </a:r>
                <a:r>
                  <a:rPr kumimoji="1" lang="en-US" altLang="zh-CN" dirty="0" smtClean="0"/>
                  <a:t> </a:t>
                </a:r>
                <a:r>
                  <a:rPr kumimoji="1" lang="mr-IN" altLang="zh-CN" dirty="0" smtClean="0"/>
                  <a:t>–</a:t>
                </a:r>
                <a:r>
                  <a:rPr kumimoji="1" lang="en-US" altLang="zh-CN" dirty="0" smtClean="0"/>
                  <a:t> the thing we are predicting: y</a:t>
                </a:r>
              </a:p>
              <a:p>
                <a:pPr lvl="1"/>
                <a:r>
                  <a:rPr kumimoji="1" lang="en-US" altLang="zh-CN" dirty="0" smtClean="0"/>
                  <a:t>The </a:t>
                </a:r>
                <a:r>
                  <a:rPr kumimoji="1" lang="en-US" altLang="zh-CN" b="1" dirty="0" smtClean="0"/>
                  <a:t>y</a:t>
                </a:r>
                <a:r>
                  <a:rPr kumimoji="1" lang="en-US" altLang="zh-CN" dirty="0" smtClean="0"/>
                  <a:t> variable in the linear regression example</a:t>
                </a:r>
              </a:p>
              <a:p>
                <a:r>
                  <a:rPr kumimoji="1" lang="en-US" altLang="zh-CN" b="1" dirty="0" smtClean="0"/>
                  <a:t>Features</a:t>
                </a:r>
                <a:r>
                  <a:rPr kumimoji="1" lang="en-US" altLang="zh-CN" dirty="0" smtClean="0"/>
                  <a:t> </a:t>
                </a:r>
                <a:r>
                  <a:rPr kumimoji="1" lang="mr-IN" altLang="zh-CN" dirty="0" smtClean="0"/>
                  <a:t>–</a:t>
                </a:r>
                <a:r>
                  <a:rPr kumimoji="1" lang="en-US" altLang="zh-CN" dirty="0" smtClean="0"/>
                  <a:t> input variables that describe our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b="1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b="1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kumimoji="1" lang="en-US" altLang="zh-CN" dirty="0" smtClean="0"/>
                  <a:t>variables in linear regression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72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 and Models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b="1" dirty="0" smtClean="0"/>
                  <a:t>Example</a:t>
                </a:r>
                <a:r>
                  <a:rPr kumimoji="1" lang="en-US" altLang="zh-CN" dirty="0" smtClean="0"/>
                  <a:t> is a particular instance of data, </a:t>
                </a:r>
                <a:r>
                  <a:rPr kumimoji="1" lang="en-US" altLang="zh-CN" b="1" dirty="0" smtClean="0"/>
                  <a:t>x</a:t>
                </a:r>
              </a:p>
              <a:p>
                <a:r>
                  <a:rPr kumimoji="1" lang="en-US" altLang="zh-CN" b="1" dirty="0" smtClean="0"/>
                  <a:t>Labeled example </a:t>
                </a:r>
                <a:r>
                  <a:rPr kumimoji="1" lang="en-US" altLang="zh-CN" dirty="0" smtClean="0"/>
                  <a:t>has </a:t>
                </a:r>
                <a:r>
                  <a:rPr kumimoji="1" lang="en-US" altLang="zh-CN" b="1" dirty="0" smtClean="0"/>
                  <a:t>{feature, label}: (x, y)</a:t>
                </a:r>
              </a:p>
              <a:p>
                <a:pPr lvl="1"/>
                <a:r>
                  <a:rPr kumimoji="1" lang="en-US" altLang="zh-CN" dirty="0" smtClean="0"/>
                  <a:t>Used to train the model</a:t>
                </a:r>
              </a:p>
              <a:p>
                <a:r>
                  <a:rPr kumimoji="1" lang="en-US" altLang="zh-CN" b="1" dirty="0" smtClean="0"/>
                  <a:t>Unlabeled example </a:t>
                </a:r>
                <a:r>
                  <a:rPr kumimoji="1" lang="en-US" altLang="zh-CN" dirty="0" smtClean="0"/>
                  <a:t>has </a:t>
                </a:r>
                <a:r>
                  <a:rPr kumimoji="1" lang="en-US" altLang="zh-CN" b="1" dirty="0" smtClean="0"/>
                  <a:t>{feature, ?}: (x,?)</a:t>
                </a:r>
              </a:p>
              <a:p>
                <a:pPr lvl="1"/>
                <a:r>
                  <a:rPr kumimoji="1" lang="en-US" altLang="zh-CN" dirty="0" smtClean="0"/>
                  <a:t>Used for making predictions on new data</a:t>
                </a:r>
              </a:p>
              <a:p>
                <a:r>
                  <a:rPr kumimoji="1" lang="en-US" altLang="zh-CN" b="1" dirty="0" smtClean="0"/>
                  <a:t>Model</a:t>
                </a:r>
                <a:r>
                  <a:rPr kumimoji="1" lang="en-US" altLang="zh-CN" dirty="0" smtClean="0"/>
                  <a:t> maps examples to predicted labels: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Defined by internal parameters, which are learned.</a:t>
                </a:r>
              </a:p>
              <a:p>
                <a:pPr lvl="2"/>
                <a:r>
                  <a:rPr kumimoji="1" lang="en-US" altLang="zh-CN" dirty="0" smtClean="0"/>
                  <a:t>Architecture / structure are  usually defined by engineers (Gods)</a:t>
                </a:r>
              </a:p>
              <a:p>
                <a:pPr lvl="3"/>
                <a:r>
                  <a:rPr kumimoji="1" lang="en-US" altLang="zh-CN" dirty="0" smtClean="0"/>
                  <a:t>Could be learned as well</a:t>
                </a:r>
              </a:p>
              <a:p>
                <a:r>
                  <a:rPr kumimoji="1" lang="en-US" altLang="zh-CN" b="1" dirty="0" smtClean="0"/>
                  <a:t>Training</a:t>
                </a:r>
                <a:r>
                  <a:rPr kumimoji="1" lang="en-US" altLang="zh-CN" dirty="0" smtClean="0"/>
                  <a:t> is an optimization process that</a:t>
                </a:r>
              </a:p>
              <a:p>
                <a:pPr lvl="1"/>
                <a:r>
                  <a:rPr kumimoji="1" lang="en-US" altLang="zh-CN" dirty="0" smtClean="0"/>
                  <a:t>Determines the ideal </a:t>
                </a:r>
                <a:r>
                  <a:rPr kumimoji="1" lang="en-US" altLang="zh-CN" b="1" dirty="0" smtClean="0"/>
                  <a:t>parameters</a:t>
                </a:r>
                <a:r>
                  <a:rPr kumimoji="1" lang="en-US" altLang="zh-CN" dirty="0" smtClean="0"/>
                  <a:t> comprising a model</a:t>
                </a:r>
              </a:p>
              <a:p>
                <a:pPr lvl="1"/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221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1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Regression vs. Classification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Regression: predict continuous values</a:t>
            </a:r>
          </a:p>
          <a:p>
            <a:pPr lvl="1"/>
            <a:r>
              <a:rPr kumimoji="1" lang="en-US" altLang="zh-CN" dirty="0" smtClean="0"/>
              <a:t>House price in California</a:t>
            </a:r>
          </a:p>
          <a:p>
            <a:pPr lvl="1"/>
            <a:r>
              <a:rPr kumimoji="1" lang="en-US" altLang="zh-CN" dirty="0" smtClean="0"/>
              <a:t>Probability { a user clicks on this ad }</a:t>
            </a:r>
          </a:p>
          <a:p>
            <a:r>
              <a:rPr kumimoji="1" lang="en-US" altLang="zh-CN" dirty="0" smtClean="0"/>
              <a:t>Classification: predict discrete values</a:t>
            </a:r>
          </a:p>
          <a:p>
            <a:pPr lvl="1"/>
            <a:r>
              <a:rPr kumimoji="1" lang="en-US" altLang="zh-CN" dirty="0" smtClean="0"/>
              <a:t>An email spam or not?</a:t>
            </a:r>
          </a:p>
          <a:p>
            <a:pPr lvl="1"/>
            <a:r>
              <a:rPr kumimoji="1" lang="en-US" altLang="zh-CN" dirty="0" smtClean="0"/>
              <a:t>An image of dog, cat, or gopher?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79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500</Words>
  <Application>Microsoft Macintosh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Cambria Math</vt:lpstr>
      <vt:lpstr>DengXian</vt:lpstr>
      <vt:lpstr>DengXian Light</vt:lpstr>
      <vt:lpstr>Mangal</vt:lpstr>
      <vt:lpstr>Arial</vt:lpstr>
      <vt:lpstr>Office Theme</vt:lpstr>
      <vt:lpstr>ML Fundamentals</vt:lpstr>
      <vt:lpstr>Overview</vt:lpstr>
      <vt:lpstr>Syllabus</vt:lpstr>
      <vt:lpstr>2. ML Fundamentals</vt:lpstr>
      <vt:lpstr>What is a ML system?</vt:lpstr>
      <vt:lpstr>A linear regression example</vt:lpstr>
      <vt:lpstr>Terminologies: labels, features</vt:lpstr>
      <vt:lpstr>Examples and Models</vt:lpstr>
      <vt:lpstr>Regression vs. Classification</vt:lpstr>
      <vt:lpstr>Quiz</vt:lpstr>
      <vt:lpstr>PowerPoint Presentation</vt:lpstr>
      <vt:lpstr>Simple linear relations – learn from data</vt:lpstr>
      <vt:lpstr>Linear relationship</vt:lpstr>
      <vt:lpstr>Loss (functions)</vt:lpstr>
      <vt:lpstr>Loss / Training</vt:lpstr>
      <vt:lpstr>PowerPoint Presentation</vt:lpstr>
      <vt:lpstr>Reducing Loss</vt:lpstr>
      <vt:lpstr>3. Logistic Regression, classification</vt:lpstr>
      <vt:lpstr>4. TensorFlow Programming</vt:lpstr>
      <vt:lpstr>5. Feature Engineering</vt:lpstr>
      <vt:lpstr>6. Neural Networks and Deep Learning</vt:lpstr>
      <vt:lpstr>7. Applications: Images, Text, NLPs</vt:lpstr>
      <vt:lpstr>8. Important Neural Network Architectures</vt:lpstr>
      <vt:lpstr>9. Production ML Systems</vt:lpstr>
      <vt:lpstr>10. Projects – Build an ML Application</vt:lpstr>
      <vt:lpstr>Additional…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Fundamentals</dc:title>
  <dc:creator>tensorstack</dc:creator>
  <cp:lastModifiedBy>tensorstack</cp:lastModifiedBy>
  <cp:revision>12</cp:revision>
  <dcterms:created xsi:type="dcterms:W3CDTF">2018-07-15T14:47:09Z</dcterms:created>
  <dcterms:modified xsi:type="dcterms:W3CDTF">2018-07-15T15:51:24Z</dcterms:modified>
</cp:coreProperties>
</file>