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svg" ContentType="image/sv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rimson Pro"/>
      <p:regular r:id="rId17"/>
    </p:embeddedFont>
    <p:embeddedFont>
      <p:font typeface="Open Sans Bold" panose="020B0806030504020204"/>
      <p:bold r:id="rId18"/>
    </p:embeddedFont>
    <p:embeddedFont>
      <p:font typeface="Roca Two"/>
      <p:regular r:id="rId19"/>
    </p:embeddedFont>
    <p:embeddedFont>
      <p:font typeface="Open Sans" panose="020B0606030504020204"/>
      <p:regular r:id="rId20"/>
    </p:embeddedFont>
    <p:embeddedFont>
      <p:font typeface="Crimson Pro Bold"/>
      <p:bold r:id="rId21"/>
    </p:embeddedFont>
    <p:embeddedFont>
      <p:font typeface="Calibri" panose="020F0502020204030204" charset="0"/>
      <p:regular r:id="rId22"/>
      <p:bold r:id="rId23"/>
      <p:italic r:id="rId24"/>
      <p:boldItalic r:id="rId25"/>
    </p:embeddedFont>
  </p:embeddedFontLst>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42" d="100"/>
          <a:sy n="42" d="100"/>
        </p:scale>
        <p:origin x="780"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tags" Target="tags/tag1.xml" /><Relationship Id="rId17" Type="http://schemas.openxmlformats.org/officeDocument/2006/relationships/font" Target="fonts/font1.fntdata" /><Relationship Id="rId18" Type="http://schemas.openxmlformats.org/officeDocument/2006/relationships/font" Target="fonts/font2.fntdata" /><Relationship Id="rId19" Type="http://schemas.openxmlformats.org/officeDocument/2006/relationships/font" Target="fonts/font3.fntdata" /><Relationship Id="rId2" Type="http://schemas.openxmlformats.org/officeDocument/2006/relationships/slide" Target="slides/slide1.xml" /><Relationship Id="rId20" Type="http://schemas.openxmlformats.org/officeDocument/2006/relationships/font" Target="fonts/font4.fntdata" /><Relationship Id="rId21" Type="http://schemas.openxmlformats.org/officeDocument/2006/relationships/font" Target="fonts/font5.fntdata" /><Relationship Id="rId22" Type="http://schemas.openxmlformats.org/officeDocument/2006/relationships/font" Target="fonts/font6.fntdata" /><Relationship Id="rId23" Type="http://schemas.openxmlformats.org/officeDocument/2006/relationships/font" Target="fonts/font7.fntdata" /><Relationship Id="rId24" Type="http://schemas.openxmlformats.org/officeDocument/2006/relationships/font" Target="fonts/font8.fntdata" /><Relationship Id="rId25" Type="http://schemas.openxmlformats.org/officeDocument/2006/relationships/font" Target="fonts/font9.fntdata" /><Relationship Id="rId26" Type="http://schemas.openxmlformats.org/officeDocument/2006/relationships/presProps" Target="presProps.xml" /><Relationship Id="rId27" Type="http://schemas.openxmlformats.org/officeDocument/2006/relationships/viewProps" Target="viewProps.xml" /><Relationship Id="rId28" Type="http://schemas.openxmlformats.org/officeDocument/2006/relationships/theme" Target="theme/theme1.xml" /><Relationship Id="rId29" Type="http://schemas.openxmlformats.org/officeDocument/2006/relationships/tableStyles" Target="tableStyles.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D8BD707-D9CF-40AE-B4C6-C98DA3205C09}" type="datetimeFigureOut">
              <a:rPr lang="en-US" smtClean="0"/>
              <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jpeg" /><Relationship Id="rId4" Type="http://schemas.openxmlformats.org/officeDocument/2006/relationships/image" Target="../media/image3.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6.jpeg" /><Relationship Id="rId3" Type="http://schemas.openxmlformats.org/officeDocument/2006/relationships/image" Target="../media/image27.jpeg" /><Relationship Id="rId4" Type="http://schemas.openxmlformats.org/officeDocument/2006/relationships/image" Target="../media/image28.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9.jpeg" /><Relationship Id="rId3" Type="http://schemas.openxmlformats.org/officeDocument/2006/relationships/image" Target="../media/image30.jpeg" /><Relationship Id="rId4" Type="http://schemas.openxmlformats.org/officeDocument/2006/relationships/image" Target="../media/image31.jpeg" /><Relationship Id="rId5" Type="http://schemas.openxmlformats.org/officeDocument/2006/relationships/image" Target="../media/image32.jpeg" /><Relationship Id="rId6" Type="http://schemas.openxmlformats.org/officeDocument/2006/relationships/image" Target="../media/image33.png" /><Relationship Id="rId7" Type="http://schemas.openxmlformats.org/officeDocument/2006/relationships/image" Target="../media/image34.sv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image" Target="../media/image42.svg" /><Relationship Id="rId11" Type="http://schemas.openxmlformats.org/officeDocument/2006/relationships/image" Target="../media/image43.svg" /><Relationship Id="rId2" Type="http://schemas.openxmlformats.org/officeDocument/2006/relationships/image" Target="../media/image35.jpeg" /><Relationship Id="rId3" Type="http://schemas.openxmlformats.org/officeDocument/2006/relationships/image" Target="../media/image36.jpeg" /><Relationship Id="rId4" Type="http://schemas.openxmlformats.org/officeDocument/2006/relationships/image" Target="../media/image37.jpeg" /><Relationship Id="rId5" Type="http://schemas.openxmlformats.org/officeDocument/2006/relationships/image" Target="../media/image38.jpeg" /><Relationship Id="rId6" Type="http://schemas.openxmlformats.org/officeDocument/2006/relationships/image" Target="../media/image39.jpeg" /><Relationship Id="rId7" Type="http://schemas.openxmlformats.org/officeDocument/2006/relationships/image" Target="../media/image40.jpeg" /><Relationship Id="rId8" Type="http://schemas.openxmlformats.org/officeDocument/2006/relationships/image" Target="../media/image41.jpeg" /><Relationship Id="rId9" Type="http://schemas.openxmlformats.org/officeDocument/2006/relationships/image" Target="../media/image33.pn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4.jpeg" /><Relationship Id="rId3" Type="http://schemas.openxmlformats.org/officeDocument/2006/relationships/image" Target="../media/image45.jpeg" /><Relationship Id="rId4" Type="http://schemas.openxmlformats.org/officeDocument/2006/relationships/image" Target="../media/image46.jpeg" /><Relationship Id="rId5" Type="http://schemas.openxmlformats.org/officeDocument/2006/relationships/image" Target="../media/image47.jpeg" /><Relationship Id="rId6" Type="http://schemas.openxmlformats.org/officeDocument/2006/relationships/image" Target="../media/image33.png" /><Relationship Id="rId7" Type="http://schemas.openxmlformats.org/officeDocument/2006/relationships/image" Target="../media/image48.sv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9.jpe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jpeg" /><Relationship Id="rId3" Type="http://schemas.openxmlformats.org/officeDocument/2006/relationships/image" Target="../media/image5.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jpeg" /><Relationship Id="rId3" Type="http://schemas.openxmlformats.org/officeDocument/2006/relationships/image" Target="../media/image7.jpeg" /><Relationship Id="rId4" Type="http://schemas.openxmlformats.org/officeDocument/2006/relationships/image" Target="../media/image8.jpeg" /><Relationship Id="rId5" Type="http://schemas.openxmlformats.org/officeDocument/2006/relationships/image" Target="../media/image5.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9.jpeg" /><Relationship Id="rId3" Type="http://schemas.openxmlformats.org/officeDocument/2006/relationships/image" Target="../media/image5.png" /><Relationship Id="rId4" Type="http://schemas.openxmlformats.org/officeDocument/2006/relationships/image" Target="../media/image10.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png" /><Relationship Id="rId3" Type="http://schemas.openxmlformats.org/officeDocument/2006/relationships/image" Target="../media/image11.jpeg" /><Relationship Id="rId4" Type="http://schemas.openxmlformats.org/officeDocument/2006/relationships/image" Target="../media/image12.jpe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jpeg" /><Relationship Id="rId3" Type="http://schemas.openxmlformats.org/officeDocument/2006/relationships/image" Target="../media/image13.jpeg" /><Relationship Id="rId4" Type="http://schemas.openxmlformats.org/officeDocument/2006/relationships/image" Target="../media/image14.jpeg" /><Relationship Id="rId5" Type="http://schemas.openxmlformats.org/officeDocument/2006/relationships/image" Target="../media/image15.jpeg" /><Relationship Id="rId6" Type="http://schemas.openxmlformats.org/officeDocument/2006/relationships/image" Target="../media/image16.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7.jpeg" /><Relationship Id="rId3" Type="http://schemas.openxmlformats.org/officeDocument/2006/relationships/image" Target="../media/image18.jpeg" /><Relationship Id="rId4" Type="http://schemas.openxmlformats.org/officeDocument/2006/relationships/image" Target="../media/image19.jpeg" /><Relationship Id="rId5" Type="http://schemas.openxmlformats.org/officeDocument/2006/relationships/image" Target="../media/image20.jpeg" /><Relationship Id="rId6" Type="http://schemas.openxmlformats.org/officeDocument/2006/relationships/image" Target="../media/image21.sv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2.jpeg" /><Relationship Id="rId3" Type="http://schemas.openxmlformats.org/officeDocument/2006/relationships/image" Target="../media/image23.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4.jpeg" /><Relationship Id="rId3" Type="http://schemas.openxmlformats.org/officeDocument/2006/relationships/image" Target="../media/image25.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3F80A9"/>
        </a:solidFill>
        <a:effectLst/>
      </p:bgPr>
    </p:bg>
    <p:spTree>
      <p:nvGrpSpPr>
        <p:cNvPr id="1" name=""/>
        <p:cNvGrpSpPr/>
        <p:nvPr/>
      </p:nvGrpSpPr>
      <p:grpSpPr>
        <a:xfrm>
          <a:off x="0" y="0"/>
          <a:ext cx="0" cy="0"/>
        </a:xfrm>
      </p:grpSpPr>
      <p:sp>
        <p:nvSpPr>
          <p:cNvPr id="2" name="Freeform 2"/>
          <p:cNvSpPr/>
          <p:nvPr/>
        </p:nvSpPr>
        <p:spPr>
          <a:xfrm>
            <a:off x="11637481" y="-31813"/>
            <a:ext cx="6650519" cy="10318813"/>
          </a:xfrm>
          <a:custGeom>
            <a:rect l="l" t="t" r="r" b="b"/>
            <a:pathLst>
              <a:path w="6650519" h="10318813">
                <a:moveTo>
                  <a:pt x="0" y="0"/>
                </a:moveTo>
                <a:lnTo>
                  <a:pt x="6650519" y="0"/>
                </a:lnTo>
                <a:lnTo>
                  <a:pt x="6650519" y="10318813"/>
                </a:lnTo>
                <a:lnTo>
                  <a:pt x="0" y="10318813"/>
                </a:lnTo>
                <a:lnTo>
                  <a:pt x="0" y="0"/>
                </a:lnTo>
                <a:close/>
              </a:path>
            </a:pathLst>
          </a:custGeom>
          <a:blipFill>
            <a:blip r:embed="rId2"/>
            <a:stretch>
              <a:fillRect l="-106455" r="-26864"/>
            </a:stretch>
          </a:blipFill>
        </p:spPr>
        <p:txBody>
          <a:bodyPr/>
          <a:lstStyle/>
          <a:p/>
        </p:txBody>
      </p:sp>
      <p:grpSp>
        <p:nvGrpSpPr>
          <p:cNvPr id="3" name="Group 3"/>
          <p:cNvGrpSpPr/>
          <p:nvPr/>
        </p:nvGrpSpPr>
        <p:grpSpPr>
          <a:xfrm>
            <a:off x="7517333" y="5807064"/>
            <a:ext cx="5065415" cy="5065415"/>
            <a:chExt cx="812800" cy="812800"/>
          </a:xfrm>
        </p:grpSpPr>
        <p:sp>
          <p:nvSpPr>
            <p:cNvPr id="4" name="Freeform 4"/>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BBE6"/>
            </a:solidFill>
          </p:spPr>
          <p:txBody>
            <a:bodyPr/>
            <a:lstStyle/>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a:off x="8824459" y="1466127"/>
            <a:ext cx="5065415" cy="5065415"/>
            <a:chExt cx="812800" cy="812800"/>
          </a:xfrm>
        </p:grpSpPr>
        <p:sp>
          <p:nvSpPr>
            <p:cNvPr id="7" name="Freeform 7"/>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BBE6"/>
            </a:solidFill>
          </p:spPr>
          <p:txBody>
            <a:bodyPr/>
            <a:lstStyle/>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60"/>
                </a:lnSpc>
                <a:spcBef>
                  <a:spcPct val="0"/>
                </a:spcBef>
              </a:pPr>
            </a:p>
          </p:txBody>
        </p:sp>
      </p:grpSp>
      <p:grpSp>
        <p:nvGrpSpPr>
          <p:cNvPr id="9" name="Group 9"/>
          <p:cNvGrpSpPr/>
          <p:nvPr/>
        </p:nvGrpSpPr>
        <p:grpSpPr>
          <a:xfrm>
            <a:off x="7917302" y="6207041"/>
            <a:ext cx="4265477" cy="4265460"/>
            <a:chExt cx="6350000" cy="6349975"/>
          </a:xfrm>
        </p:grpSpPr>
        <p:sp>
          <p:nvSpPr>
            <p:cNvPr id="10" name="Freeform 10"/>
            <p:cNvSpPr/>
            <p:nvPr/>
          </p:nvSpPr>
          <p:spPr>
            <a:xfrm>
              <a:off x="0" y="0"/>
              <a:ext cx="6350000" cy="6349975"/>
            </a:xfrm>
            <a:custGeom>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l="-27219" r="-27219"/>
              </a:stretch>
            </a:blipFill>
          </p:spPr>
          <p:txBody>
            <a:bodyPr/>
            <a:lstStyle/>
            <a:p/>
          </p:txBody>
        </p:sp>
      </p:grpSp>
      <p:grpSp>
        <p:nvGrpSpPr>
          <p:cNvPr id="11" name="Group 11"/>
          <p:cNvGrpSpPr/>
          <p:nvPr/>
        </p:nvGrpSpPr>
        <p:grpSpPr>
          <a:xfrm>
            <a:off x="9224428" y="1866104"/>
            <a:ext cx="4265477" cy="4265460"/>
            <a:chExt cx="6350000" cy="6349975"/>
          </a:xfrm>
        </p:grpSpPr>
        <p:sp>
          <p:nvSpPr>
            <p:cNvPr id="12" name="Freeform 12"/>
            <p:cNvSpPr/>
            <p:nvPr/>
          </p:nvSpPr>
          <p:spPr>
            <a:xfrm>
              <a:off x="0" y="0"/>
              <a:ext cx="6350000" cy="6349975"/>
            </a:xfrm>
            <a:custGeom>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4"/>
              <a:stretch>
                <a:fillRect l="-25046" r="-25046"/>
              </a:stretch>
            </a:blipFill>
          </p:spPr>
          <p:txBody>
            <a:bodyPr/>
            <a:lstStyle/>
            <a:p/>
          </p:txBody>
        </p:sp>
      </p:grpSp>
      <p:grpSp>
        <p:nvGrpSpPr>
          <p:cNvPr id="13" name="Group 13"/>
          <p:cNvGrpSpPr/>
          <p:nvPr/>
        </p:nvGrpSpPr>
        <p:grpSpPr>
          <a:xfrm>
            <a:off x="3076550" y="2206737"/>
            <a:ext cx="3604099" cy="684500"/>
            <a:chExt cx="4805465" cy="912666"/>
          </a:xfrm>
        </p:grpSpPr>
        <p:grpSp>
          <p:nvGrpSpPr>
            <p:cNvPr id="14" name="Group 14"/>
            <p:cNvGrpSpPr/>
            <p:nvPr/>
          </p:nvGrpSpPr>
          <p:grpSpPr>
            <a:xfrm>
              <a:off x="0" y="0"/>
              <a:ext cx="4805465" cy="912666"/>
              <a:chExt cx="949228" cy="180280"/>
            </a:xfrm>
          </p:grpSpPr>
          <p:sp>
            <p:nvSpPr>
              <p:cNvPr id="15" name="Freeform 15"/>
              <p:cNvSpPr/>
              <p:nvPr/>
            </p:nvSpPr>
            <p:spPr>
              <a:xfrm>
                <a:off x="0" y="0"/>
                <a:ext cx="949228" cy="180280"/>
              </a:xfrm>
              <a:custGeom>
                <a:rect l="l" t="t" r="r" b="b"/>
                <a:pathLst>
                  <a:path w="949228" h="180280">
                    <a:moveTo>
                      <a:pt x="90140" y="0"/>
                    </a:moveTo>
                    <a:lnTo>
                      <a:pt x="859088" y="0"/>
                    </a:lnTo>
                    <a:cubicBezTo>
                      <a:pt x="882994" y="0"/>
                      <a:pt x="905922" y="9497"/>
                      <a:pt x="922826" y="26401"/>
                    </a:cubicBezTo>
                    <a:cubicBezTo>
                      <a:pt x="939731" y="43306"/>
                      <a:pt x="949228" y="66233"/>
                      <a:pt x="949228" y="90140"/>
                    </a:cubicBezTo>
                    <a:lnTo>
                      <a:pt x="949228" y="90140"/>
                    </a:lnTo>
                    <a:cubicBezTo>
                      <a:pt x="949228" y="139923"/>
                      <a:pt x="908871" y="180280"/>
                      <a:pt x="859088" y="180280"/>
                    </a:cubicBezTo>
                    <a:lnTo>
                      <a:pt x="90140" y="180280"/>
                    </a:lnTo>
                    <a:cubicBezTo>
                      <a:pt x="40357" y="180280"/>
                      <a:pt x="0" y="139923"/>
                      <a:pt x="0" y="90140"/>
                    </a:cubicBezTo>
                    <a:lnTo>
                      <a:pt x="0" y="90140"/>
                    </a:lnTo>
                    <a:cubicBezTo>
                      <a:pt x="0" y="40357"/>
                      <a:pt x="40357" y="0"/>
                      <a:pt x="90140" y="0"/>
                    </a:cubicBezTo>
                    <a:close/>
                  </a:path>
                </a:pathLst>
              </a:custGeom>
              <a:solidFill>
                <a:srgbClr val="3F6288"/>
              </a:solidFill>
            </p:spPr>
            <p:txBody>
              <a:bodyPr/>
              <a:lstStyle/>
              <a:p/>
            </p:txBody>
          </p:sp>
          <p:sp>
            <p:nvSpPr>
              <p:cNvPr id="16" name="TextBox 16"/>
              <p:cNvSpPr txBox="1"/>
              <p:nvPr/>
            </p:nvSpPr>
            <p:spPr>
              <a:xfrm>
                <a:off x="0" y="-123825"/>
                <a:ext cx="949228" cy="304105"/>
              </a:xfrm>
              <a:prstGeom prst="rect">
                <a:avLst/>
              </a:prstGeom>
            </p:spPr>
            <p:txBody>
              <a:bodyPr lIns="50800" tIns="50800" rIns="50800" bIns="50800" rtlCol="0" anchor="ctr"/>
              <a:lstStyle/>
              <a:p>
                <a:pPr algn="ctr">
                  <a:lnSpc>
                    <a:spcPts val="3360"/>
                  </a:lnSpc>
                </a:pPr>
              </a:p>
            </p:txBody>
          </p:sp>
        </p:grpSp>
        <p:sp>
          <p:nvSpPr>
            <p:cNvPr id="17" name="TextBox 17"/>
            <p:cNvSpPr txBox="1"/>
            <p:nvPr/>
          </p:nvSpPr>
          <p:spPr>
            <a:xfrm>
              <a:off x="451763" y="59670"/>
              <a:ext cx="3901939" cy="717127"/>
            </a:xfrm>
            <a:prstGeom prst="rect">
              <a:avLst/>
            </a:prstGeom>
          </p:spPr>
          <p:txBody>
            <a:bodyPr lIns="0" tIns="0" rIns="0" bIns="0" rtlCol="0" anchor="t">
              <a:spAutoFit/>
            </a:bodyPr>
            <a:lstStyle/>
            <a:p>
              <a:pPr algn="ctr">
                <a:lnSpc>
                  <a:spcPts val="4480"/>
                </a:lnSpc>
              </a:pPr>
              <a:r>
                <a:rPr lang="en-US" sz="3200">
                  <a:solidFill>
                    <a:srgbClr val="FCFCFA"/>
                  </a:solidFill>
                  <a:latin typeface="Crimson Pro"/>
                  <a:ea typeface="Crimson Pro"/>
                  <a:cs typeface="Crimson Pro"/>
                  <a:sym typeface="Crimson Pro"/>
                </a:rPr>
                <a:t>Đề tài</a:t>
              </a:r>
              <a:endParaRPr lang="en-US" sz="3200">
                <a:solidFill>
                  <a:srgbClr val="FCFCFA"/>
                </a:solidFill>
                <a:latin typeface="Crimson Pro"/>
                <a:ea typeface="Crimson Pro"/>
                <a:cs typeface="Crimson Pro"/>
                <a:sym typeface="Crimson Pro"/>
              </a:endParaRPr>
            </a:p>
          </p:txBody>
        </p:sp>
      </p:grpSp>
      <p:sp>
        <p:nvSpPr>
          <p:cNvPr id="18" name="TextBox 18"/>
          <p:cNvSpPr txBox="1"/>
          <p:nvPr/>
        </p:nvSpPr>
        <p:spPr>
          <a:xfrm>
            <a:off x="279854" y="3701577"/>
            <a:ext cx="8544605" cy="2281497"/>
          </a:xfrm>
          <a:prstGeom prst="rect">
            <a:avLst/>
          </a:prstGeom>
        </p:spPr>
        <p:txBody>
          <a:bodyPr lIns="0" tIns="0" rIns="0" bIns="0" rtlCol="0" anchor="t">
            <a:spAutoFit/>
          </a:bodyPr>
          <a:lstStyle/>
          <a:p>
            <a:pPr algn="ctr">
              <a:lnSpc>
                <a:spcPts val="9175"/>
              </a:lnSpc>
            </a:pPr>
            <a:r>
              <a:rPr lang="en-US" sz="6550" b="1">
                <a:solidFill>
                  <a:srgbClr val="FFFFFF"/>
                </a:solidFill>
                <a:latin typeface="Roca Two Bold" panose="00000800000000000000"/>
                <a:ea typeface="Roca Two Bold" panose="00000800000000000000"/>
                <a:cs typeface="Roca Two Bold" panose="00000800000000000000"/>
                <a:sym typeface="Roca Two Bold" panose="00000800000000000000"/>
              </a:rPr>
              <a:t>TÌM HIỂU VỀ</a:t>
            </a:r>
            <a:endParaRPr lang="en-US" sz="6550" b="1">
              <a:solidFill>
                <a:srgbClr val="FFFFFF"/>
              </a:solidFill>
              <a:latin typeface="Roca Two Bold" panose="00000800000000000000"/>
              <a:ea typeface="Roca Two Bold" panose="00000800000000000000"/>
              <a:cs typeface="Roca Two Bold" panose="00000800000000000000"/>
              <a:sym typeface="Roca Two Bold" panose="00000800000000000000"/>
            </a:endParaRPr>
          </a:p>
          <a:p>
            <a:pPr algn="ctr">
              <a:lnSpc>
                <a:spcPts val="9175"/>
              </a:lnSpc>
            </a:pPr>
            <a:r>
              <a:rPr lang="en-US" sz="6550" b="1">
                <a:solidFill>
                  <a:srgbClr val="FFFFFF"/>
                </a:solidFill>
                <a:latin typeface="Roca Two Bold" panose="00000800000000000000"/>
                <a:ea typeface="Roca Two Bold" panose="00000800000000000000"/>
                <a:cs typeface="Roca Two Bold" panose="00000800000000000000"/>
                <a:sym typeface="Roca Two Bold" panose="00000800000000000000"/>
              </a:rPr>
              <a:t> ĐỘNG PHONG NHA</a:t>
            </a:r>
            <a:endParaRPr lang="en-US" sz="6550" b="1">
              <a:solidFill>
                <a:srgbClr val="FFFFFF"/>
              </a:solidFill>
              <a:latin typeface="Roca Two Bold" panose="00000800000000000000"/>
              <a:ea typeface="Roca Two Bold" panose="00000800000000000000"/>
              <a:cs typeface="Roca Two Bold" panose="00000800000000000000"/>
              <a:sym typeface="Roca Two Bold" panose="00000800000000000000"/>
            </a:endParaRPr>
          </a:p>
        </p:txBody>
      </p:sp>
      <p:sp>
        <p:nvSpPr>
          <p:cNvPr id="19" name="TextBox 19"/>
          <p:cNvSpPr txBox="1"/>
          <p:nvPr/>
        </p:nvSpPr>
        <p:spPr>
          <a:xfrm>
            <a:off x="4903792" y="8551280"/>
            <a:ext cx="2165866" cy="989965"/>
          </a:xfrm>
          <a:prstGeom prst="rect">
            <a:avLst/>
          </a:prstGeom>
        </p:spPr>
        <p:txBody>
          <a:bodyPr lIns="0" tIns="0" rIns="0" bIns="0" rtlCol="0" anchor="t">
            <a:spAutoFit/>
          </a:bodyPr>
          <a:lstStyle/>
          <a:p>
            <a:pPr algn="l">
              <a:lnSpc>
                <a:spcPts val="2660"/>
              </a:lnSpc>
              <a:spcBef>
                <a:spcPct val="0"/>
              </a:spcBef>
            </a:pPr>
            <a:r>
              <a:rPr lang="en-US" sz="1900">
                <a:solidFill>
                  <a:srgbClr val="EEEFF0"/>
                </a:solidFill>
                <a:latin typeface="Crimson Pro"/>
                <a:ea typeface="Crimson Pro"/>
                <a:cs typeface="Crimson Pro"/>
                <a:sym typeface="Crimson Pro"/>
              </a:rPr>
              <a:t>Sinh viên : Trần Chí Vĩ </a:t>
            </a:r>
            <a:endParaRPr lang="en-US" sz="1900">
              <a:solidFill>
                <a:srgbClr val="EEEFF0"/>
              </a:solidFill>
              <a:latin typeface="Crimson Pro"/>
              <a:ea typeface="Crimson Pro"/>
              <a:cs typeface="Crimson Pro"/>
              <a:sym typeface="Crimson Pro"/>
            </a:endParaRPr>
          </a:p>
          <a:p>
            <a:pPr algn="l">
              <a:lnSpc>
                <a:spcPts val="2660"/>
              </a:lnSpc>
              <a:spcBef>
                <a:spcPct val="0"/>
              </a:spcBef>
            </a:pPr>
            <a:r>
              <a:rPr lang="en-US" sz="1900">
                <a:solidFill>
                  <a:srgbClr val="EEEFF0"/>
                </a:solidFill>
                <a:latin typeface="Crimson Pro"/>
                <a:ea typeface="Crimson Pro"/>
                <a:cs typeface="Crimson Pro"/>
                <a:sym typeface="Crimson Pro"/>
              </a:rPr>
              <a:t>Mssv : 3021122753012</a:t>
            </a:r>
            <a:endParaRPr lang="en-US" sz="1900">
              <a:solidFill>
                <a:srgbClr val="EEEFF0"/>
              </a:solidFill>
              <a:latin typeface="Crimson Pro"/>
              <a:ea typeface="Crimson Pro"/>
              <a:cs typeface="Crimson Pro"/>
              <a:sym typeface="Crimson Pro"/>
            </a:endParaRPr>
          </a:p>
          <a:p>
            <a:pPr algn="l">
              <a:lnSpc>
                <a:spcPts val="2660"/>
              </a:lnSpc>
              <a:spcBef>
                <a:spcPct val="0"/>
              </a:spcBef>
            </a:pPr>
            <a:r>
              <a:rPr lang="en-US" sz="1900">
                <a:solidFill>
                  <a:srgbClr val="EEEFF0"/>
                </a:solidFill>
                <a:latin typeface="Crimson Pro"/>
                <a:ea typeface="Crimson Pro"/>
                <a:cs typeface="Crimson Pro"/>
                <a:sym typeface="Crimson Pro"/>
              </a:rPr>
              <a:t>Lớp : CS 201 KE</a:t>
            </a:r>
            <a:endParaRPr lang="en-US" sz="1900">
              <a:solidFill>
                <a:srgbClr val="EEEFF0"/>
              </a:solidFill>
              <a:latin typeface="Crimson Pro"/>
              <a:ea typeface="Crimson Pro"/>
              <a:cs typeface="Crimson Pro"/>
              <a:sym typeface="Crimson Pro"/>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1028700" y="5955257"/>
            <a:ext cx="1320573" cy="1320573"/>
            <a:chExt cx="812800" cy="812800"/>
          </a:xfrm>
        </p:grpSpPr>
        <p:sp>
          <p:nvSpPr>
            <p:cNvPr id="3" name="Freeform 3"/>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6288"/>
            </a:solidFill>
          </p:spPr>
          <p:txBody>
            <a:bodyPr/>
            <a:lstStyle/>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3080"/>
                </a:lnSpc>
              </a:pPr>
            </a:p>
          </p:txBody>
        </p:sp>
      </p:grpSp>
      <p:grpSp>
        <p:nvGrpSpPr>
          <p:cNvPr id="5" name="Group 5"/>
          <p:cNvGrpSpPr/>
          <p:nvPr/>
        </p:nvGrpSpPr>
        <p:grpSpPr>
          <a:xfrm>
            <a:off x="6761314" y="5955257"/>
            <a:ext cx="1320573" cy="1320573"/>
            <a:chExt cx="812800" cy="812800"/>
          </a:xfrm>
        </p:grpSpPr>
        <p:sp>
          <p:nvSpPr>
            <p:cNvPr id="6" name="Freeform 6"/>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6288"/>
            </a:solidFill>
          </p:spPr>
          <p:txBody>
            <a:bodyPr/>
            <a:lstStyle/>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080"/>
                </a:lnSpc>
              </a:pPr>
            </a:p>
          </p:txBody>
        </p:sp>
      </p:grpSp>
      <p:grpSp>
        <p:nvGrpSpPr>
          <p:cNvPr id="8" name="Group 8"/>
          <p:cNvGrpSpPr/>
          <p:nvPr/>
        </p:nvGrpSpPr>
        <p:grpSpPr>
          <a:xfrm>
            <a:off x="12493927" y="5868756"/>
            <a:ext cx="1320573" cy="1320573"/>
            <a:chExt cx="812800" cy="812800"/>
          </a:xfrm>
        </p:grpSpPr>
        <p:sp>
          <p:nvSpPr>
            <p:cNvPr id="9" name="Freeform 9"/>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F6288"/>
            </a:solidFill>
          </p:spPr>
          <p:txBody>
            <a:bodyPr/>
            <a:lstStyle/>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3080"/>
                </a:lnSpc>
              </a:pPr>
            </a:p>
          </p:txBody>
        </p:sp>
      </p:grpSp>
      <p:sp>
        <p:nvSpPr>
          <p:cNvPr id="11" name="AutoShape 11"/>
          <p:cNvSpPr/>
          <p:nvPr/>
        </p:nvSpPr>
        <p:spPr>
          <a:xfrm>
            <a:off x="1028700" y="5474244"/>
            <a:ext cx="16230600" cy="0"/>
          </a:xfrm>
          <a:prstGeom prst="line">
            <a:avLst/>
          </a:prstGeom>
          <a:ln w="9525" cap="flat">
            <a:solidFill>
              <a:srgbClr val="767D84"/>
            </a:solidFill>
            <a:prstDash val="solid"/>
            <a:headEnd type="none" w="sm" len="sm"/>
            <a:tailEnd type="none" w="sm" len="sm"/>
          </a:ln>
        </p:spPr>
        <p:txBody>
          <a:bodyPr/>
          <a:lstStyle/>
          <a:p/>
        </p:txBody>
      </p:sp>
      <p:sp>
        <p:nvSpPr>
          <p:cNvPr id="12" name="Freeform 12"/>
          <p:cNvSpPr/>
          <p:nvPr/>
        </p:nvSpPr>
        <p:spPr>
          <a:xfrm>
            <a:off x="754941" y="1888818"/>
            <a:ext cx="4712725" cy="3104414"/>
          </a:xfrm>
          <a:custGeom>
            <a:rect l="l" t="t" r="r" b="b"/>
            <a:pathLst>
              <a:path w="4712725" h="3104414">
                <a:moveTo>
                  <a:pt x="0" y="0"/>
                </a:moveTo>
                <a:lnTo>
                  <a:pt x="4712725" y="0"/>
                </a:lnTo>
                <a:lnTo>
                  <a:pt x="4712725" y="3104414"/>
                </a:lnTo>
                <a:lnTo>
                  <a:pt x="0" y="3104414"/>
                </a:lnTo>
                <a:lnTo>
                  <a:pt x="0" y="0"/>
                </a:lnTo>
                <a:close/>
              </a:path>
            </a:pathLst>
          </a:custGeom>
          <a:blipFill>
            <a:blip r:embed="rId2"/>
            <a:stretch>
              <a:fillRect/>
            </a:stretch>
          </a:blipFill>
        </p:spPr>
        <p:txBody>
          <a:bodyPr/>
          <a:lstStyle/>
          <a:p/>
        </p:txBody>
      </p:sp>
      <p:sp>
        <p:nvSpPr>
          <p:cNvPr id="13" name="Freeform 13"/>
          <p:cNvSpPr/>
          <p:nvPr/>
        </p:nvSpPr>
        <p:spPr>
          <a:xfrm>
            <a:off x="6435248" y="1907624"/>
            <a:ext cx="4905192" cy="3066802"/>
          </a:xfrm>
          <a:custGeom>
            <a:rect l="l" t="t" r="r" b="b"/>
            <a:pathLst>
              <a:path w="4905192" h="3066802">
                <a:moveTo>
                  <a:pt x="0" y="0"/>
                </a:moveTo>
                <a:lnTo>
                  <a:pt x="4905192" y="0"/>
                </a:lnTo>
                <a:lnTo>
                  <a:pt x="4905192" y="3066802"/>
                </a:lnTo>
                <a:lnTo>
                  <a:pt x="0" y="3066802"/>
                </a:lnTo>
                <a:lnTo>
                  <a:pt x="0" y="0"/>
                </a:lnTo>
                <a:close/>
              </a:path>
            </a:pathLst>
          </a:custGeom>
          <a:blipFill>
            <a:blip r:embed="rId3"/>
            <a:stretch>
              <a:fillRect t="-19958" b="0"/>
            </a:stretch>
          </a:blipFill>
        </p:spPr>
        <p:txBody>
          <a:bodyPr/>
          <a:lstStyle/>
          <a:p/>
        </p:txBody>
      </p:sp>
      <p:sp>
        <p:nvSpPr>
          <p:cNvPr id="14" name="Freeform 14"/>
          <p:cNvSpPr/>
          <p:nvPr/>
        </p:nvSpPr>
        <p:spPr>
          <a:xfrm>
            <a:off x="12652525" y="1888818"/>
            <a:ext cx="4765737" cy="3085608"/>
          </a:xfrm>
          <a:custGeom>
            <a:rect l="l" t="t" r="r" b="b"/>
            <a:pathLst>
              <a:path w="4765737" h="3085608">
                <a:moveTo>
                  <a:pt x="0" y="0"/>
                </a:moveTo>
                <a:lnTo>
                  <a:pt x="4765737" y="0"/>
                </a:lnTo>
                <a:lnTo>
                  <a:pt x="4765737" y="3085608"/>
                </a:lnTo>
                <a:lnTo>
                  <a:pt x="0" y="3085608"/>
                </a:lnTo>
                <a:lnTo>
                  <a:pt x="0" y="0"/>
                </a:lnTo>
                <a:close/>
              </a:path>
            </a:pathLst>
          </a:custGeom>
          <a:blipFill>
            <a:blip r:embed="rId4"/>
            <a:stretch>
              <a:fillRect b="-2902"/>
            </a:stretch>
          </a:blipFill>
        </p:spPr>
        <p:txBody>
          <a:bodyPr/>
          <a:lstStyle/>
          <a:p/>
        </p:txBody>
      </p:sp>
      <p:sp>
        <p:nvSpPr>
          <p:cNvPr id="15" name="TextBox 15"/>
          <p:cNvSpPr txBox="1"/>
          <p:nvPr/>
        </p:nvSpPr>
        <p:spPr>
          <a:xfrm>
            <a:off x="1360643" y="6312648"/>
            <a:ext cx="656688" cy="481965"/>
          </a:xfrm>
          <a:prstGeom prst="rect">
            <a:avLst/>
          </a:prstGeom>
        </p:spPr>
        <p:txBody>
          <a:bodyPr lIns="0" tIns="0" rIns="0" bIns="0" rtlCol="0" anchor="t">
            <a:spAutoFit/>
          </a:bodyPr>
          <a:lstStyle/>
          <a:p>
            <a:pPr algn="ctr">
              <a:lnSpc>
                <a:spcPts val="3360"/>
              </a:lnSpc>
            </a:pPr>
            <a:r>
              <a:rPr lang="en-US" sz="2400" b="1">
                <a:solidFill>
                  <a:srgbClr val="FCFCFA"/>
                </a:solidFill>
                <a:latin typeface="Agrandir Bold" panose="00000800000000000000"/>
                <a:ea typeface="Agrandir Bold" panose="00000800000000000000"/>
                <a:cs typeface="Agrandir Bold" panose="00000800000000000000"/>
                <a:sym typeface="Agrandir Bold" panose="00000800000000000000"/>
              </a:rPr>
              <a:t>1</a:t>
            </a:r>
            <a:endParaRPr lang="en-US" sz="2400" b="1">
              <a:solidFill>
                <a:srgbClr val="FCFCFA"/>
              </a:solidFill>
              <a:latin typeface="Agrandir Bold" panose="00000800000000000000"/>
              <a:ea typeface="Agrandir Bold" panose="00000800000000000000"/>
              <a:cs typeface="Agrandir Bold" panose="00000800000000000000"/>
              <a:sym typeface="Agrandir Bold" panose="00000800000000000000"/>
            </a:endParaRPr>
          </a:p>
        </p:txBody>
      </p:sp>
      <p:sp>
        <p:nvSpPr>
          <p:cNvPr id="16" name="TextBox 16"/>
          <p:cNvSpPr txBox="1"/>
          <p:nvPr/>
        </p:nvSpPr>
        <p:spPr>
          <a:xfrm>
            <a:off x="7093256" y="6369798"/>
            <a:ext cx="656688" cy="481965"/>
          </a:xfrm>
          <a:prstGeom prst="rect">
            <a:avLst/>
          </a:prstGeom>
        </p:spPr>
        <p:txBody>
          <a:bodyPr lIns="0" tIns="0" rIns="0" bIns="0" rtlCol="0" anchor="t">
            <a:spAutoFit/>
          </a:bodyPr>
          <a:lstStyle/>
          <a:p>
            <a:pPr algn="ctr">
              <a:lnSpc>
                <a:spcPts val="3360"/>
              </a:lnSpc>
            </a:pPr>
            <a:r>
              <a:rPr lang="en-US" sz="2400" b="1">
                <a:solidFill>
                  <a:srgbClr val="FCFCFA"/>
                </a:solidFill>
                <a:latin typeface="Agrandir Bold" panose="00000800000000000000"/>
                <a:ea typeface="Agrandir Bold" panose="00000800000000000000"/>
                <a:cs typeface="Agrandir Bold" panose="00000800000000000000"/>
                <a:sym typeface="Agrandir Bold" panose="00000800000000000000"/>
              </a:rPr>
              <a:t>2</a:t>
            </a:r>
            <a:endParaRPr lang="en-US" sz="2400" b="1">
              <a:solidFill>
                <a:srgbClr val="FCFCFA"/>
              </a:solidFill>
              <a:latin typeface="Agrandir Bold" panose="00000800000000000000"/>
              <a:ea typeface="Agrandir Bold" panose="00000800000000000000"/>
              <a:cs typeface="Agrandir Bold" panose="00000800000000000000"/>
              <a:sym typeface="Agrandir Bold" panose="00000800000000000000"/>
            </a:endParaRPr>
          </a:p>
        </p:txBody>
      </p:sp>
      <p:sp>
        <p:nvSpPr>
          <p:cNvPr id="17" name="TextBox 17"/>
          <p:cNvSpPr txBox="1"/>
          <p:nvPr/>
        </p:nvSpPr>
        <p:spPr>
          <a:xfrm>
            <a:off x="12825870" y="6369798"/>
            <a:ext cx="656688" cy="481965"/>
          </a:xfrm>
          <a:prstGeom prst="rect">
            <a:avLst/>
          </a:prstGeom>
        </p:spPr>
        <p:txBody>
          <a:bodyPr lIns="0" tIns="0" rIns="0" bIns="0" rtlCol="0" anchor="t">
            <a:spAutoFit/>
          </a:bodyPr>
          <a:lstStyle/>
          <a:p>
            <a:pPr algn="ctr">
              <a:lnSpc>
                <a:spcPts val="3360"/>
              </a:lnSpc>
            </a:pPr>
            <a:r>
              <a:rPr lang="en-US" sz="2400" b="1">
                <a:solidFill>
                  <a:srgbClr val="FCFCFA"/>
                </a:solidFill>
                <a:latin typeface="Agrandir Bold" panose="00000800000000000000"/>
                <a:ea typeface="Agrandir Bold" panose="00000800000000000000"/>
                <a:cs typeface="Agrandir Bold" panose="00000800000000000000"/>
                <a:sym typeface="Agrandir Bold" panose="00000800000000000000"/>
              </a:rPr>
              <a:t>3</a:t>
            </a:r>
            <a:endParaRPr lang="en-US" sz="2400" b="1">
              <a:solidFill>
                <a:srgbClr val="FCFCFA"/>
              </a:solidFill>
              <a:latin typeface="Agrandir Bold" panose="00000800000000000000"/>
              <a:ea typeface="Agrandir Bold" panose="00000800000000000000"/>
              <a:cs typeface="Agrandir Bold" panose="00000800000000000000"/>
              <a:sym typeface="Agrandir Bold" panose="00000800000000000000"/>
            </a:endParaRPr>
          </a:p>
        </p:txBody>
      </p:sp>
      <p:sp>
        <p:nvSpPr>
          <p:cNvPr id="18" name="TextBox 18"/>
          <p:cNvSpPr txBox="1"/>
          <p:nvPr/>
        </p:nvSpPr>
        <p:spPr>
          <a:xfrm>
            <a:off x="2568263" y="6147299"/>
            <a:ext cx="3221501" cy="1128531"/>
          </a:xfrm>
          <a:prstGeom prst="rect">
            <a:avLst/>
          </a:prstGeom>
        </p:spPr>
        <p:txBody>
          <a:bodyPr lIns="0" tIns="0" rIns="0" bIns="0" rtlCol="0" anchor="t">
            <a:spAutoFit/>
          </a:bodyPr>
          <a:lstStyle/>
          <a:p>
            <a:pPr algn="l">
              <a:lnSpc>
                <a:spcPts val="2895"/>
              </a:lnSpc>
            </a:pPr>
            <a:r>
              <a:rPr lang="en-US" sz="2070" b="1">
                <a:solidFill>
                  <a:srgbClr val="3F6288"/>
                </a:solidFill>
                <a:latin typeface="Agrandir Bold" panose="00000800000000000000"/>
                <a:ea typeface="Agrandir Bold" panose="00000800000000000000"/>
                <a:cs typeface="Agrandir Bold" panose="00000800000000000000"/>
                <a:sym typeface="Agrandir Bold" panose="00000800000000000000"/>
              </a:rPr>
              <a:t> Vai trò trong lịch sử và văn hóa địa phương</a:t>
            </a:r>
            <a:endParaRPr lang="en-US" sz="2070" b="1">
              <a:solidFill>
                <a:srgbClr val="3F6288"/>
              </a:solidFill>
              <a:latin typeface="Agrandir Bold" panose="00000800000000000000"/>
              <a:ea typeface="Agrandir Bold" panose="00000800000000000000"/>
              <a:cs typeface="Agrandir Bold" panose="00000800000000000000"/>
              <a:sym typeface="Agrandir Bold" panose="00000800000000000000"/>
            </a:endParaRPr>
          </a:p>
          <a:p>
            <a:pPr algn="l">
              <a:lnSpc>
                <a:spcPts val="2895"/>
              </a:lnSpc>
            </a:pPr>
            <a:endParaRPr lang="en-US" sz="2070" b="1">
              <a:solidFill>
                <a:srgbClr val="3F6288"/>
              </a:solidFill>
              <a:latin typeface="Agrandir Bold" panose="00000800000000000000"/>
              <a:ea typeface="Agrandir Bold" panose="00000800000000000000"/>
              <a:cs typeface="Agrandir Bold" panose="00000800000000000000"/>
              <a:sym typeface="Agrandir Bold" panose="00000800000000000000"/>
            </a:endParaRPr>
          </a:p>
        </p:txBody>
      </p:sp>
      <p:sp>
        <p:nvSpPr>
          <p:cNvPr id="19" name="TextBox 19"/>
          <p:cNvSpPr txBox="1"/>
          <p:nvPr/>
        </p:nvSpPr>
        <p:spPr>
          <a:xfrm>
            <a:off x="8300962" y="6060807"/>
            <a:ext cx="3973890" cy="1128522"/>
          </a:xfrm>
          <a:prstGeom prst="rect">
            <a:avLst/>
          </a:prstGeom>
        </p:spPr>
        <p:txBody>
          <a:bodyPr lIns="0" tIns="0" rIns="0" bIns="0" rtlCol="0" anchor="t">
            <a:spAutoFit/>
          </a:bodyPr>
          <a:lstStyle/>
          <a:p>
            <a:pPr algn="l">
              <a:lnSpc>
                <a:spcPts val="2900"/>
              </a:lnSpc>
            </a:pPr>
            <a:r>
              <a:rPr lang="en-US" sz="2070" b="1">
                <a:solidFill>
                  <a:srgbClr val="3F6288"/>
                </a:solidFill>
                <a:latin typeface="Agrandir Bold" panose="00000800000000000000"/>
                <a:ea typeface="Agrandir Bold" panose="00000800000000000000"/>
                <a:cs typeface="Agrandir Bold" panose="00000800000000000000"/>
                <a:sym typeface="Agrandir Bold" panose="00000800000000000000"/>
              </a:rPr>
              <a:t>Những sự kiện lịch sử gắn liền với động</a:t>
            </a:r>
            <a:endParaRPr lang="en-US" sz="2070" b="1">
              <a:solidFill>
                <a:srgbClr val="3F6288"/>
              </a:solidFill>
              <a:latin typeface="Agrandir Bold" panose="00000800000000000000"/>
              <a:ea typeface="Agrandir Bold" panose="00000800000000000000"/>
              <a:cs typeface="Agrandir Bold" panose="00000800000000000000"/>
              <a:sym typeface="Agrandir Bold" panose="00000800000000000000"/>
            </a:endParaRPr>
          </a:p>
          <a:p>
            <a:pPr algn="l">
              <a:lnSpc>
                <a:spcPts val="2900"/>
              </a:lnSpc>
            </a:pPr>
            <a:endParaRPr lang="en-US" sz="2070" b="1">
              <a:solidFill>
                <a:srgbClr val="3F6288"/>
              </a:solidFill>
              <a:latin typeface="Agrandir Bold" panose="00000800000000000000"/>
              <a:ea typeface="Agrandir Bold" panose="00000800000000000000"/>
              <a:cs typeface="Agrandir Bold" panose="00000800000000000000"/>
              <a:sym typeface="Agrandir Bold" panose="00000800000000000000"/>
            </a:endParaRPr>
          </a:p>
        </p:txBody>
      </p:sp>
      <p:sp>
        <p:nvSpPr>
          <p:cNvPr id="20" name="TextBox 20"/>
          <p:cNvSpPr txBox="1"/>
          <p:nvPr/>
        </p:nvSpPr>
        <p:spPr>
          <a:xfrm>
            <a:off x="14033574" y="6008624"/>
            <a:ext cx="4254425" cy="1267206"/>
          </a:xfrm>
          <a:prstGeom prst="rect">
            <a:avLst/>
          </a:prstGeom>
        </p:spPr>
        <p:txBody>
          <a:bodyPr lIns="0" tIns="0" rIns="0" bIns="0" rtlCol="0" anchor="t">
            <a:spAutoFit/>
          </a:bodyPr>
          <a:lstStyle/>
          <a:p>
            <a:pPr algn="l">
              <a:lnSpc>
                <a:spcPts val="3360"/>
              </a:lnSpc>
            </a:pPr>
            <a:r>
              <a:rPr lang="en-US" sz="2400" b="1">
                <a:solidFill>
                  <a:srgbClr val="3F6288"/>
                </a:solidFill>
                <a:latin typeface="Agrandir Bold" panose="00000800000000000000"/>
                <a:ea typeface="Agrandir Bold" panose="00000800000000000000"/>
                <a:cs typeface="Agrandir Bold" panose="00000800000000000000"/>
                <a:sym typeface="Agrandir Bold" panose="00000800000000000000"/>
              </a:rPr>
              <a:t>Các truyền thuyết và huyền thoại về động</a:t>
            </a:r>
            <a:endParaRPr lang="en-US" sz="2400" b="1">
              <a:solidFill>
                <a:srgbClr val="3F6288"/>
              </a:solidFill>
              <a:latin typeface="Agrandir Bold" panose="00000800000000000000"/>
              <a:ea typeface="Agrandir Bold" panose="00000800000000000000"/>
              <a:cs typeface="Agrandir Bold" panose="00000800000000000000"/>
              <a:sym typeface="Agrandir Bold" panose="00000800000000000000"/>
            </a:endParaRPr>
          </a:p>
          <a:p>
            <a:pPr algn="l">
              <a:lnSpc>
                <a:spcPts val="2900"/>
              </a:lnSpc>
            </a:pPr>
            <a:endParaRPr lang="en-US" sz="2400" b="1">
              <a:solidFill>
                <a:srgbClr val="3F6288"/>
              </a:solidFill>
              <a:latin typeface="Agrandir Bold" panose="00000800000000000000"/>
              <a:ea typeface="Agrandir Bold" panose="00000800000000000000"/>
              <a:cs typeface="Agrandir Bold" panose="00000800000000000000"/>
              <a:sym typeface="Agrandir Bold" panose="00000800000000000000"/>
            </a:endParaRPr>
          </a:p>
        </p:txBody>
      </p:sp>
      <p:sp>
        <p:nvSpPr>
          <p:cNvPr id="21" name="TextBox 21"/>
          <p:cNvSpPr txBox="1"/>
          <p:nvPr/>
        </p:nvSpPr>
        <p:spPr>
          <a:xfrm>
            <a:off x="1360643" y="7704455"/>
            <a:ext cx="4440659" cy="1736725"/>
          </a:xfrm>
          <a:prstGeom prst="rect">
            <a:avLst/>
          </a:prstGeom>
        </p:spPr>
        <p:txBody>
          <a:bodyPr lIns="0" tIns="0" rIns="0" bIns="0" rtlCol="0" anchor="t">
            <a:spAutoFit/>
          </a:bodyPr>
          <a:lstStyle/>
          <a:p>
            <a:pPr algn="l">
              <a:lnSpc>
                <a:spcPts val="3500"/>
              </a:lnSpc>
            </a:pPr>
            <a:r>
              <a:rPr lang="en-US" sz="2500">
                <a:solidFill>
                  <a:srgbClr val="767D84"/>
                </a:solidFill>
                <a:latin typeface="Glacial Indifference"/>
                <a:ea typeface="Glacial Indifference"/>
                <a:cs typeface="Glacial Indifference"/>
                <a:sym typeface="Glacial Indifference"/>
              </a:rPr>
              <a:t>Động Phong Nha: Không chỉ là kỳ quan thiên nhiên mà còn là di sản văn hóa, gắn liền với lịch sử và đời sống người dân.</a:t>
            </a:r>
            <a:endParaRPr lang="en-US" sz="2500">
              <a:solidFill>
                <a:srgbClr val="767D84"/>
              </a:solidFill>
              <a:latin typeface="Glacial Indifference"/>
              <a:ea typeface="Glacial Indifference"/>
              <a:cs typeface="Glacial Indifference"/>
              <a:sym typeface="Glacial Indifference"/>
            </a:endParaRPr>
          </a:p>
        </p:txBody>
      </p:sp>
      <p:sp>
        <p:nvSpPr>
          <p:cNvPr id="22" name="TextBox 22"/>
          <p:cNvSpPr txBox="1"/>
          <p:nvPr/>
        </p:nvSpPr>
        <p:spPr>
          <a:xfrm>
            <a:off x="7093256" y="7647305"/>
            <a:ext cx="4440659" cy="2174875"/>
          </a:xfrm>
          <a:prstGeom prst="rect">
            <a:avLst/>
          </a:prstGeom>
        </p:spPr>
        <p:txBody>
          <a:bodyPr lIns="0" tIns="0" rIns="0" bIns="0" rtlCol="0" anchor="t">
            <a:spAutoFit/>
          </a:bodyPr>
          <a:lstStyle/>
          <a:p>
            <a:pPr algn="l">
              <a:lnSpc>
                <a:spcPts val="3500"/>
              </a:lnSpc>
            </a:pPr>
            <a:r>
              <a:rPr lang="en-US" sz="2500">
                <a:solidFill>
                  <a:srgbClr val="767D84"/>
                </a:solidFill>
                <a:latin typeface="Glacial Indifference"/>
                <a:ea typeface="Glacial Indifference"/>
                <a:cs typeface="Glacial Indifference"/>
                <a:sym typeface="Glacial Indifference"/>
              </a:rPr>
              <a:t>Động Phong Nha: Không chỉ là kỳ quan thiên nhiên mà còn là pháo đài và tuyến đường quan trọng trong kháng chiến chống Mỹ.</a:t>
            </a:r>
            <a:endParaRPr lang="en-US" sz="2500">
              <a:solidFill>
                <a:srgbClr val="767D84"/>
              </a:solidFill>
              <a:latin typeface="Glacial Indifference"/>
              <a:ea typeface="Glacial Indifference"/>
              <a:cs typeface="Glacial Indifference"/>
              <a:sym typeface="Glacial Indifference"/>
            </a:endParaRPr>
          </a:p>
        </p:txBody>
      </p:sp>
      <p:sp>
        <p:nvSpPr>
          <p:cNvPr id="23" name="TextBox 23"/>
          <p:cNvSpPr txBox="1"/>
          <p:nvPr/>
        </p:nvSpPr>
        <p:spPr>
          <a:xfrm>
            <a:off x="13334154" y="7704455"/>
            <a:ext cx="4440659" cy="1736725"/>
          </a:xfrm>
          <a:prstGeom prst="rect">
            <a:avLst/>
          </a:prstGeom>
        </p:spPr>
        <p:txBody>
          <a:bodyPr lIns="0" tIns="0" rIns="0" bIns="0" rtlCol="0" anchor="t">
            <a:spAutoFit/>
          </a:bodyPr>
          <a:lstStyle/>
          <a:p>
            <a:pPr algn="l">
              <a:lnSpc>
                <a:spcPts val="3500"/>
              </a:lnSpc>
            </a:pPr>
            <a:r>
              <a:rPr lang="en-US" sz="2500">
                <a:solidFill>
                  <a:srgbClr val="767D84"/>
                </a:solidFill>
                <a:latin typeface="Glacial Indifference"/>
                <a:ea typeface="Glacial Indifference"/>
                <a:cs typeface="Glacial Indifference"/>
                <a:sym typeface="Glacial Indifference"/>
              </a:rPr>
              <a:t>Động Phong Nha: Không chỉ là kỳ quan thiên nhiên mà còn là nơi chứa đựng nhiều truyền thuyết huyền bí.</a:t>
            </a:r>
            <a:endParaRPr lang="en-US" sz="2500">
              <a:solidFill>
                <a:srgbClr val="767D84"/>
              </a:solidFill>
              <a:latin typeface="Glacial Indifference"/>
              <a:ea typeface="Glacial Indifference"/>
              <a:cs typeface="Glacial Indifference"/>
              <a:sym typeface="Glacial Indifference"/>
            </a:endParaRPr>
          </a:p>
        </p:txBody>
      </p:sp>
      <p:sp>
        <p:nvSpPr>
          <p:cNvPr id="24" name="TextBox 24"/>
          <p:cNvSpPr txBox="1"/>
          <p:nvPr/>
        </p:nvSpPr>
        <p:spPr>
          <a:xfrm>
            <a:off x="380310" y="456246"/>
            <a:ext cx="15780477" cy="1757424"/>
          </a:xfrm>
          <a:prstGeom prst="rect">
            <a:avLst/>
          </a:prstGeom>
        </p:spPr>
        <p:txBody>
          <a:bodyPr lIns="0" tIns="0" rIns="0" bIns="0" rtlCol="0" anchor="t">
            <a:spAutoFit/>
          </a:bodyPr>
          <a:lstStyle/>
          <a:p>
            <a:pPr algn="l">
              <a:lnSpc>
                <a:spcPts val="7130"/>
              </a:lnSpc>
            </a:pPr>
            <a:r>
              <a:rPr lang="en-US" sz="5090" b="1">
                <a:solidFill>
                  <a:srgbClr val="D47E13"/>
                </a:solidFill>
                <a:latin typeface="Crimson Pro Bold"/>
                <a:ea typeface="Crimson Pro Bold"/>
                <a:cs typeface="Crimson Pro Bold"/>
                <a:sym typeface="Crimson Pro Bold"/>
              </a:rPr>
              <a:t>Chương 3: Động Phong Nha Với Di Sản Văn Hóa và Lịch Sử</a:t>
            </a:r>
            <a:endParaRPr lang="en-US" sz="5090" b="1">
              <a:solidFill>
                <a:srgbClr val="D47E13"/>
              </a:solidFill>
              <a:latin typeface="Crimson Pro Bold"/>
              <a:ea typeface="Crimson Pro Bold"/>
              <a:cs typeface="Crimson Pro Bold"/>
              <a:sym typeface="Crimson Pro Bold"/>
            </a:endParaRPr>
          </a:p>
          <a:p>
            <a:pPr algn="l">
              <a:lnSpc>
                <a:spcPts val="6875"/>
              </a:lnSpc>
            </a:pPr>
            <a:endParaRPr lang="en-US" sz="5090" b="1">
              <a:solidFill>
                <a:srgbClr val="D47E13"/>
              </a:solidFill>
              <a:latin typeface="Crimson Pro Bold"/>
              <a:ea typeface="Crimson Pro Bold"/>
              <a:cs typeface="Crimson Pro Bold"/>
              <a:sym typeface="Crimson Pro Bold"/>
            </a:endParaRP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down)">
                                      <p:cBhvr>
                                        <p:cTn id="10" dur="500"/>
                                        <p:tgtEl>
                                          <p:spTgt spid="1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nodeType="clickPar">
                      <p:stCondLst>
                        <p:cond delay="indefinite"/>
                      </p:stCondLst>
                      <p:childTnLst>
                        <p:par>
                          <p:cTn id="18" fill="hold" nodeType="after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inVertical)">
                                      <p:cBhvr>
                                        <p:cTn id="21" dur="500"/>
                                        <p:tgtEl>
                                          <p:spTgt spid="13"/>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barn(inVertical)">
                                      <p:cBhvr>
                                        <p:cTn id="24" dur="500"/>
                                        <p:tgtEl>
                                          <p:spTgt spid="19"/>
                                        </p:tgtEl>
                                      </p:cBhvr>
                                    </p:animEffect>
                                  </p:childTnLst>
                                </p:cTn>
                              </p:par>
                              <p:par>
                                <p:cTn id="25" presetID="16" presetClass="entr" presetSubtype="21" fill="hold"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arn(inVertical)">
                                      <p:cBhvr>
                                        <p:cTn id="27" dur="500"/>
                                        <p:tgtEl>
                                          <p:spTgt spid="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45"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2000"/>
                                        <p:tgtEl>
                                          <p:spTgt spid="14"/>
                                        </p:tgtEl>
                                      </p:cBhvr>
                                    </p:animEffect>
                                    <p:anim calcmode="lin" valueType="num">
                                      <p:cBhvr>
                                        <p:cTn id="36" dur="2000" fill="hold"/>
                                        <p:tgtEl>
                                          <p:spTgt spid="14"/>
                                        </p:tgtEl>
                                        <p:attrNameLst>
                                          <p:attrName>ppt_w</p:attrName>
                                        </p:attrNameLst>
                                      </p:cBhvr>
                                      <p:tavLst>
                                        <p:tav tm="0" fmla="#ppt_w*sin(2.5*pi*$)">
                                          <p:val>
                                            <p:fltVal val="0"/>
                                          </p:val>
                                        </p:tav>
                                        <p:tav tm="100000">
                                          <p:val>
                                            <p:fltVal val="1"/>
                                          </p:val>
                                        </p:tav>
                                      </p:tavLst>
                                    </p:anim>
                                    <p:anim calcmode="lin" valueType="num">
                                      <p:cBhvr>
                                        <p:cTn id="37" dur="2000" fill="hold"/>
                                        <p:tgtEl>
                                          <p:spTgt spid="14"/>
                                        </p:tgtEl>
                                        <p:attrNameLst>
                                          <p:attrName>ppt_h</p:attrName>
                                        </p:attrNameLst>
                                      </p:cBhvr>
                                      <p:tavLst>
                                        <p:tav tm="0">
                                          <p:val>
                                            <p:strVal val="#ppt_h"/>
                                          </p:val>
                                        </p:tav>
                                        <p:tav tm="100000">
                                          <p:val>
                                            <p:strVal val="#ppt_h"/>
                                          </p:val>
                                        </p:tav>
                                      </p:tavLst>
                                    </p:anim>
                                  </p:childTnLst>
                                </p:cTn>
                              </p:par>
                              <p:par>
                                <p:cTn id="38" presetID="45" presetClass="entr" presetSubtype="0" fill="hold"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2000"/>
                                        <p:tgtEl>
                                          <p:spTgt spid="8"/>
                                        </p:tgtEl>
                                      </p:cBhvr>
                                    </p:animEffect>
                                    <p:anim calcmode="lin" valueType="num">
                                      <p:cBhvr>
                                        <p:cTn id="41" dur="2000" fill="hold"/>
                                        <p:tgtEl>
                                          <p:spTgt spid="8"/>
                                        </p:tgtEl>
                                        <p:attrNameLst>
                                          <p:attrName>ppt_w</p:attrName>
                                        </p:attrNameLst>
                                      </p:cBhvr>
                                      <p:tavLst>
                                        <p:tav tm="0" fmla="#ppt_w*sin(2.5*pi*$)">
                                          <p:val>
                                            <p:fltVal val="0"/>
                                          </p:val>
                                        </p:tav>
                                        <p:tav tm="100000">
                                          <p:val>
                                            <p:fltVal val="1"/>
                                          </p:val>
                                        </p:tav>
                                      </p:tavLst>
                                    </p:anim>
                                    <p:anim calcmode="lin" valueType="num">
                                      <p:cBhvr>
                                        <p:cTn id="42" dur="2000" fill="hold"/>
                                        <p:tgtEl>
                                          <p:spTgt spid="8"/>
                                        </p:tgtEl>
                                        <p:attrNameLst>
                                          <p:attrName>ppt_h</p:attrName>
                                        </p:attrNameLst>
                                      </p:cBhvr>
                                      <p:tavLst>
                                        <p:tav tm="0">
                                          <p:val>
                                            <p:strVal val="#ppt_h"/>
                                          </p:val>
                                        </p:tav>
                                        <p:tav tm="100000">
                                          <p:val>
                                            <p:strVal val="#ppt_h"/>
                                          </p:val>
                                        </p:tav>
                                      </p:tavLst>
                                    </p:anim>
                                  </p:childTnLst>
                                </p:cTn>
                              </p:par>
                              <p:par>
                                <p:cTn id="43" presetID="45" presetClass="entr" presetSubtype="0"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2000"/>
                                        <p:tgtEl>
                                          <p:spTgt spid="20"/>
                                        </p:tgtEl>
                                      </p:cBhvr>
                                    </p:animEffect>
                                    <p:anim calcmode="lin" valueType="num">
                                      <p:cBhvr>
                                        <p:cTn id="46" dur="2000" fill="hold"/>
                                        <p:tgtEl>
                                          <p:spTgt spid="20"/>
                                        </p:tgtEl>
                                        <p:attrNameLst>
                                          <p:attrName>ppt_w</p:attrName>
                                        </p:attrNameLst>
                                      </p:cBhvr>
                                      <p:tavLst>
                                        <p:tav tm="0" fmla="#ppt_w*sin(2.5*pi*$)">
                                          <p:val>
                                            <p:fltVal val="0"/>
                                          </p:val>
                                        </p:tav>
                                        <p:tav tm="100000">
                                          <p:val>
                                            <p:fltVal val="1"/>
                                          </p:val>
                                        </p:tav>
                                      </p:tavLst>
                                    </p:anim>
                                    <p:anim calcmode="lin" valueType="num">
                                      <p:cBhvr>
                                        <p:cTn id="47" dur="2000" fill="hold"/>
                                        <p:tgtEl>
                                          <p:spTgt spid="20"/>
                                        </p:tgtEl>
                                        <p:attrNameLst>
                                          <p:attrName>ppt_h</p:attrName>
                                        </p:attrNameLst>
                                      </p:cBhvr>
                                      <p:tavLst>
                                        <p:tav tm="0">
                                          <p:val>
                                            <p:strVal val="#ppt_h"/>
                                          </p:val>
                                        </p:tav>
                                        <p:tav tm="100000">
                                          <p:val>
                                            <p:strVal val="#ppt_h"/>
                                          </p:val>
                                        </p:tav>
                                      </p:tavLst>
                                    </p:anim>
                                  </p:childTnLst>
                                </p:cTn>
                              </p:par>
                              <p:par>
                                <p:cTn id="48" presetID="45"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2000"/>
                                        <p:tgtEl>
                                          <p:spTgt spid="23"/>
                                        </p:tgtEl>
                                      </p:cBhvr>
                                    </p:animEffect>
                                    <p:anim calcmode="lin" valueType="num">
                                      <p:cBhvr>
                                        <p:cTn id="51" dur="2000" fill="hold"/>
                                        <p:tgtEl>
                                          <p:spTgt spid="23"/>
                                        </p:tgtEl>
                                        <p:attrNameLst>
                                          <p:attrName>ppt_w</p:attrName>
                                        </p:attrNameLst>
                                      </p:cBhvr>
                                      <p:tavLst>
                                        <p:tav tm="0" fmla="#ppt_w*sin(2.5*pi*$)">
                                          <p:val>
                                            <p:fltVal val="0"/>
                                          </p:val>
                                        </p:tav>
                                        <p:tav tm="100000">
                                          <p:val>
                                            <p:fltVal val="1"/>
                                          </p:val>
                                        </p:tav>
                                      </p:tavLst>
                                    </p:anim>
                                    <p:anim calcmode="lin" valueType="num">
                                      <p:cBhvr>
                                        <p:cTn id="52" dur="2000" fill="hold"/>
                                        <p:tgtEl>
                                          <p:spTgt spid="2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1"/>
      <p:bldP spid="20" grpId="2"/>
      <p:bldP spid="21" grpId="3"/>
      <p:bldP spid="22" grpId="4"/>
      <p:bldP spid="23" grpId="5"/>
    </p:bldLst>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1028700" y="6380389"/>
            <a:ext cx="3329668" cy="2877911"/>
            <a:chExt cx="4439557" cy="3837214"/>
          </a:xfrm>
        </p:grpSpPr>
        <p:pic>
          <p:nvPicPr>
            <p:cNvPr id="3" name="Picture 3"/>
            <p:cNvPicPr>
              <a:picLocks noChangeAspect="1"/>
            </p:cNvPicPr>
            <p:nvPr/>
          </p:nvPicPr>
          <p:blipFill>
            <a:blip r:embed="rId2"/>
            <a:srcRect l="8467" r="8467"/>
            <a:stretch>
              <a:fillRect/>
            </a:stretch>
          </p:blipFill>
          <p:spPr>
            <a:xfrm>
              <a:off x="0" y="0"/>
              <a:ext cx="4439557" cy="3837214"/>
            </a:xfrm>
            <a:prstGeom prst="rect">
              <a:avLst/>
            </a:prstGeom>
          </p:spPr>
        </p:pic>
      </p:grpSp>
      <p:grpSp>
        <p:nvGrpSpPr>
          <p:cNvPr id="4" name="Group 4"/>
          <p:cNvGrpSpPr/>
          <p:nvPr/>
        </p:nvGrpSpPr>
        <p:grpSpPr>
          <a:xfrm>
            <a:off x="14075229" y="6380389"/>
            <a:ext cx="3184071" cy="2877911"/>
            <a:chExt cx="4245429" cy="3837214"/>
          </a:xfrm>
        </p:grpSpPr>
        <p:pic>
          <p:nvPicPr>
            <p:cNvPr id="5" name="Picture 5"/>
            <p:cNvPicPr>
              <a:picLocks noChangeAspect="1"/>
            </p:cNvPicPr>
            <p:nvPr/>
          </p:nvPicPr>
          <p:blipFill>
            <a:blip r:embed="rId3"/>
            <a:srcRect l="17525" r="17525"/>
            <a:stretch>
              <a:fillRect/>
            </a:stretch>
          </p:blipFill>
          <p:spPr>
            <a:xfrm>
              <a:off x="0" y="0"/>
              <a:ext cx="4245429" cy="3837214"/>
            </a:xfrm>
            <a:prstGeom prst="rect">
              <a:avLst/>
            </a:prstGeom>
          </p:spPr>
        </p:pic>
      </p:grpSp>
      <p:grpSp>
        <p:nvGrpSpPr>
          <p:cNvPr id="6" name="Group 6"/>
          <p:cNvGrpSpPr/>
          <p:nvPr/>
        </p:nvGrpSpPr>
        <p:grpSpPr>
          <a:xfrm>
            <a:off x="4510768" y="6380389"/>
            <a:ext cx="4633232" cy="2877911"/>
            <a:chExt cx="6177643" cy="3837214"/>
          </a:xfrm>
        </p:grpSpPr>
        <p:pic>
          <p:nvPicPr>
            <p:cNvPr id="7" name="Picture 7"/>
            <p:cNvPicPr>
              <a:picLocks noChangeAspect="1"/>
            </p:cNvPicPr>
            <p:nvPr/>
          </p:nvPicPr>
          <p:blipFill>
            <a:blip r:embed="rId4"/>
            <a:srcRect t="3227" b="3227"/>
            <a:stretch>
              <a:fillRect/>
            </a:stretch>
          </p:blipFill>
          <p:spPr>
            <a:xfrm>
              <a:off x="0" y="0"/>
              <a:ext cx="6177643" cy="3837214"/>
            </a:xfrm>
            <a:prstGeom prst="rect">
              <a:avLst/>
            </a:prstGeom>
          </p:spPr>
        </p:pic>
      </p:grpSp>
      <p:grpSp>
        <p:nvGrpSpPr>
          <p:cNvPr id="8" name="Group 8"/>
          <p:cNvGrpSpPr/>
          <p:nvPr/>
        </p:nvGrpSpPr>
        <p:grpSpPr>
          <a:xfrm>
            <a:off x="9292998" y="6380389"/>
            <a:ext cx="4633232" cy="2877911"/>
            <a:chExt cx="6177643" cy="3837214"/>
          </a:xfrm>
        </p:grpSpPr>
        <p:pic>
          <p:nvPicPr>
            <p:cNvPr id="9" name="Picture 9"/>
            <p:cNvPicPr>
              <a:picLocks noChangeAspect="1"/>
            </p:cNvPicPr>
            <p:nvPr/>
          </p:nvPicPr>
          <p:blipFill>
            <a:blip r:embed="rId5"/>
            <a:srcRect t="3367" b="3367"/>
            <a:stretch>
              <a:fillRect/>
            </a:stretch>
          </p:blipFill>
          <p:spPr>
            <a:xfrm>
              <a:off x="0" y="0"/>
              <a:ext cx="6177643" cy="3837214"/>
            </a:xfrm>
            <a:prstGeom prst="rect">
              <a:avLst/>
            </a:prstGeom>
          </p:spPr>
        </p:pic>
      </p:grpSp>
      <p:sp>
        <p:nvSpPr>
          <p:cNvPr id="10" name="Freeform 10"/>
          <p:cNvSpPr/>
          <p:nvPr/>
        </p:nvSpPr>
        <p:spPr>
          <a:xfrm>
            <a:off x="16155175" y="1028700"/>
            <a:ext cx="1104125" cy="328477"/>
          </a:xfrm>
          <a:custGeom>
            <a:rect l="l" t="t" r="r" b="b"/>
            <a:pathLst>
              <a:path w="1104125" h="328477">
                <a:moveTo>
                  <a:pt x="0" y="0"/>
                </a:moveTo>
                <a:lnTo>
                  <a:pt x="1104125" y="0"/>
                </a:lnTo>
                <a:lnTo>
                  <a:pt x="1104125" y="328477"/>
                </a:lnTo>
                <a:lnTo>
                  <a:pt x="0" y="32847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p:txBody>
      </p:sp>
      <p:sp>
        <p:nvSpPr>
          <p:cNvPr id="11" name="TextBox 11"/>
          <p:cNvSpPr txBox="1"/>
          <p:nvPr/>
        </p:nvSpPr>
        <p:spPr>
          <a:xfrm>
            <a:off x="2132825" y="2299653"/>
            <a:ext cx="10778481" cy="1534795"/>
          </a:xfrm>
          <a:prstGeom prst="rect">
            <a:avLst/>
          </a:prstGeom>
        </p:spPr>
        <p:txBody>
          <a:bodyPr lIns="0" tIns="0" rIns="0" bIns="0" rtlCol="0" anchor="t">
            <a:spAutoFit/>
          </a:bodyPr>
          <a:lstStyle/>
          <a:p>
            <a:pPr algn="just">
              <a:lnSpc>
                <a:spcPts val="5040"/>
              </a:lnSpc>
            </a:pPr>
            <a:r>
              <a:rPr lang="en-US" sz="3600" b="1">
                <a:solidFill>
                  <a:srgbClr val="D47E13"/>
                </a:solidFill>
                <a:latin typeface="Crimson Pro Bold"/>
                <a:ea typeface="Crimson Pro Bold"/>
                <a:cs typeface="Crimson Pro Bold"/>
                <a:sym typeface="Crimson Pro Bold"/>
              </a:rPr>
              <a:t>4.1. Các nỗ lực bảo tồn Di sản thiên nhiên</a:t>
            </a:r>
            <a:endParaRPr lang="en-US" sz="3600" b="1">
              <a:solidFill>
                <a:srgbClr val="D47E13"/>
              </a:solidFill>
              <a:latin typeface="Crimson Pro Bold"/>
              <a:ea typeface="Crimson Pro Bold"/>
              <a:cs typeface="Crimson Pro Bold"/>
              <a:sym typeface="Crimson Pro Bold"/>
            </a:endParaRPr>
          </a:p>
          <a:p>
            <a:pPr algn="just">
              <a:lnSpc>
                <a:spcPts val="7420"/>
              </a:lnSpc>
            </a:pPr>
            <a:endParaRPr lang="en-US" sz="3600" b="1">
              <a:solidFill>
                <a:srgbClr val="D47E13"/>
              </a:solidFill>
              <a:latin typeface="Crimson Pro Bold"/>
              <a:ea typeface="Crimson Pro Bold"/>
              <a:cs typeface="Crimson Pro Bold"/>
              <a:sym typeface="Crimson Pro Bold"/>
            </a:endParaRPr>
          </a:p>
        </p:txBody>
      </p:sp>
      <p:sp>
        <p:nvSpPr>
          <p:cNvPr id="12" name="TextBox 12"/>
          <p:cNvSpPr txBox="1"/>
          <p:nvPr/>
        </p:nvSpPr>
        <p:spPr>
          <a:xfrm>
            <a:off x="417729" y="585484"/>
            <a:ext cx="15948876" cy="1110135"/>
          </a:xfrm>
          <a:prstGeom prst="rect">
            <a:avLst/>
          </a:prstGeom>
        </p:spPr>
        <p:txBody>
          <a:bodyPr lIns="0" tIns="0" rIns="0" bIns="0" rtlCol="0" anchor="t">
            <a:spAutoFit/>
          </a:bodyPr>
          <a:lstStyle/>
          <a:p>
            <a:pPr algn="l">
              <a:lnSpc>
                <a:spcPts val="6210"/>
              </a:lnSpc>
            </a:pPr>
            <a:r>
              <a:rPr lang="en-US" sz="4435" b="1">
                <a:solidFill>
                  <a:srgbClr val="112D4B"/>
                </a:solidFill>
                <a:latin typeface="Crimson Pro Bold"/>
                <a:ea typeface="Crimson Pro Bold"/>
                <a:cs typeface="Crimson Pro Bold"/>
                <a:sym typeface="Crimson Pro Bold"/>
              </a:rPr>
              <a:t>Chương 4: Động Phong Nha Trong Bảo Tồn và Phát Triển Du Lịch</a:t>
            </a:r>
            <a:endParaRPr lang="en-US" sz="4435" b="1">
              <a:solidFill>
                <a:srgbClr val="112D4B"/>
              </a:solidFill>
              <a:latin typeface="Crimson Pro Bold"/>
              <a:ea typeface="Crimson Pro Bold"/>
              <a:cs typeface="Crimson Pro Bold"/>
              <a:sym typeface="Crimson Pro Bold"/>
            </a:endParaRPr>
          </a:p>
          <a:p>
            <a:pPr algn="l">
              <a:lnSpc>
                <a:spcPts val="2390"/>
              </a:lnSpc>
            </a:pPr>
            <a:endParaRPr lang="en-US" sz="4435" b="1">
              <a:solidFill>
                <a:srgbClr val="112D4B"/>
              </a:solidFill>
              <a:latin typeface="Crimson Pro Bold"/>
              <a:ea typeface="Crimson Pro Bold"/>
              <a:cs typeface="Crimson Pro Bold"/>
              <a:sym typeface="Crimson Pro Bold"/>
            </a:endParaRPr>
          </a:p>
        </p:txBody>
      </p:sp>
      <p:sp>
        <p:nvSpPr>
          <p:cNvPr id="13" name="TextBox 13"/>
          <p:cNvSpPr txBox="1"/>
          <p:nvPr/>
        </p:nvSpPr>
        <p:spPr>
          <a:xfrm>
            <a:off x="2693534" y="3767773"/>
            <a:ext cx="14109260" cy="596901"/>
          </a:xfrm>
          <a:prstGeom prst="rect">
            <a:avLst/>
          </a:prstGeom>
        </p:spPr>
        <p:txBody>
          <a:bodyPr lIns="0" tIns="0" rIns="0" bIns="0" rtlCol="0" anchor="t">
            <a:spAutoFit/>
          </a:bodyPr>
          <a:lstStyle/>
          <a:p>
            <a:pPr algn="ctr">
              <a:lnSpc>
                <a:spcPts val="4900"/>
              </a:lnSpc>
            </a:pPr>
            <a:r>
              <a:rPr lang="en-US" sz="3500">
                <a:solidFill>
                  <a:srgbClr val="767D84"/>
                </a:solidFill>
                <a:latin typeface="Crimson Pro"/>
                <a:ea typeface="Crimson Pro"/>
                <a:cs typeface="Crimson Pro"/>
                <a:sym typeface="Crimson Pro"/>
              </a:rPr>
              <a:t> Đang được bảo vệ nghiêm ngặt để giữ gìn vẻ đẹp tự nhiên và đa dạng sinh học.</a:t>
            </a:r>
            <a:endParaRPr lang="en-US" sz="3500">
              <a:solidFill>
                <a:srgbClr val="767D84"/>
              </a:solidFill>
              <a:latin typeface="Crimson Pro"/>
              <a:ea typeface="Crimson Pro"/>
              <a:cs typeface="Crimson Pro"/>
              <a:sym typeface="Crimson Pro"/>
            </a:endParaRP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7673374" y="3408106"/>
            <a:ext cx="3243333" cy="2931474"/>
            <a:chExt cx="4324444" cy="3908632"/>
          </a:xfrm>
        </p:grpSpPr>
        <p:pic>
          <p:nvPicPr>
            <p:cNvPr id="3" name="Picture 3"/>
            <p:cNvPicPr>
              <a:picLocks noChangeAspect="1"/>
            </p:cNvPicPr>
            <p:nvPr/>
          </p:nvPicPr>
          <p:blipFill>
            <a:blip r:embed="rId2"/>
            <a:srcRect l="13662" r="13662"/>
            <a:stretch>
              <a:fillRect/>
            </a:stretch>
          </p:blipFill>
          <p:spPr>
            <a:xfrm>
              <a:off x="0" y="0"/>
              <a:ext cx="4324444" cy="3908632"/>
            </a:xfrm>
            <a:prstGeom prst="rect">
              <a:avLst/>
            </a:prstGeom>
          </p:spPr>
        </p:pic>
      </p:grpSp>
      <p:grpSp>
        <p:nvGrpSpPr>
          <p:cNvPr id="4" name="Group 4"/>
          <p:cNvGrpSpPr/>
          <p:nvPr/>
        </p:nvGrpSpPr>
        <p:grpSpPr>
          <a:xfrm>
            <a:off x="11069864" y="3408106"/>
            <a:ext cx="6491517" cy="2931474"/>
            <a:chExt cx="8655356" cy="3908632"/>
          </a:xfrm>
        </p:grpSpPr>
        <p:pic>
          <p:nvPicPr>
            <p:cNvPr id="5" name="Picture 5"/>
            <p:cNvPicPr>
              <a:picLocks noChangeAspect="1"/>
            </p:cNvPicPr>
            <p:nvPr/>
          </p:nvPicPr>
          <p:blipFill>
            <a:blip r:embed="rId3"/>
            <a:srcRect t="18886" b="18886"/>
            <a:stretch>
              <a:fillRect/>
            </a:stretch>
          </p:blipFill>
          <p:spPr>
            <a:xfrm>
              <a:off x="0" y="0"/>
              <a:ext cx="8655356" cy="3908632"/>
            </a:xfrm>
            <a:prstGeom prst="rect">
              <a:avLst/>
            </a:prstGeom>
          </p:spPr>
        </p:pic>
      </p:grpSp>
      <p:grpSp>
        <p:nvGrpSpPr>
          <p:cNvPr id="6" name="Group 6"/>
          <p:cNvGrpSpPr/>
          <p:nvPr/>
        </p:nvGrpSpPr>
        <p:grpSpPr>
          <a:xfrm>
            <a:off x="1028700" y="3408106"/>
            <a:ext cx="6489438" cy="2931474"/>
            <a:chExt cx="8652584" cy="3908632"/>
          </a:xfrm>
        </p:grpSpPr>
        <p:pic>
          <p:nvPicPr>
            <p:cNvPr id="7" name="Picture 7"/>
            <p:cNvPicPr>
              <a:picLocks noChangeAspect="1"/>
            </p:cNvPicPr>
            <p:nvPr/>
          </p:nvPicPr>
          <p:blipFill>
            <a:blip r:embed="rId4"/>
            <a:srcRect t="16035" b="16035"/>
            <a:stretch>
              <a:fillRect/>
            </a:stretch>
          </p:blipFill>
          <p:spPr>
            <a:xfrm>
              <a:off x="0" y="0"/>
              <a:ext cx="8652584" cy="3908632"/>
            </a:xfrm>
            <a:prstGeom prst="rect">
              <a:avLst/>
            </a:prstGeom>
          </p:spPr>
        </p:pic>
      </p:grpSp>
      <p:grpSp>
        <p:nvGrpSpPr>
          <p:cNvPr id="8" name="Group 8"/>
          <p:cNvGrpSpPr/>
          <p:nvPr/>
        </p:nvGrpSpPr>
        <p:grpSpPr>
          <a:xfrm>
            <a:off x="1028700" y="6490103"/>
            <a:ext cx="3391639" cy="2931474"/>
            <a:chExt cx="4522185" cy="3908632"/>
          </a:xfrm>
        </p:grpSpPr>
        <p:pic>
          <p:nvPicPr>
            <p:cNvPr id="9" name="Picture 9"/>
            <p:cNvPicPr>
              <a:picLocks noChangeAspect="1"/>
            </p:cNvPicPr>
            <p:nvPr/>
          </p:nvPicPr>
          <p:blipFill>
            <a:blip r:embed="rId5"/>
            <a:srcRect l="18761" r="18761"/>
            <a:stretch>
              <a:fillRect/>
            </a:stretch>
          </p:blipFill>
          <p:spPr>
            <a:xfrm>
              <a:off x="0" y="0"/>
              <a:ext cx="4522185" cy="3908632"/>
            </a:xfrm>
            <a:prstGeom prst="rect">
              <a:avLst/>
            </a:prstGeom>
          </p:spPr>
        </p:pic>
      </p:grpSp>
      <p:grpSp>
        <p:nvGrpSpPr>
          <p:cNvPr id="10" name="Group 10"/>
          <p:cNvGrpSpPr/>
          <p:nvPr/>
        </p:nvGrpSpPr>
        <p:grpSpPr>
          <a:xfrm>
            <a:off x="14318049" y="6490103"/>
            <a:ext cx="3243333" cy="2931474"/>
            <a:chExt cx="4324444" cy="3908632"/>
          </a:xfrm>
        </p:grpSpPr>
        <p:pic>
          <p:nvPicPr>
            <p:cNvPr id="11" name="Picture 11"/>
            <p:cNvPicPr>
              <a:picLocks noChangeAspect="1"/>
            </p:cNvPicPr>
            <p:nvPr/>
          </p:nvPicPr>
          <p:blipFill>
            <a:blip r:embed="rId6"/>
            <a:srcRect l="12944" r="12944"/>
            <a:stretch>
              <a:fillRect/>
            </a:stretch>
          </p:blipFill>
          <p:spPr>
            <a:xfrm>
              <a:off x="0" y="0"/>
              <a:ext cx="4324444" cy="3908632"/>
            </a:xfrm>
            <a:prstGeom prst="rect">
              <a:avLst/>
            </a:prstGeom>
          </p:spPr>
        </p:pic>
      </p:grpSp>
      <p:grpSp>
        <p:nvGrpSpPr>
          <p:cNvPr id="12" name="Group 12"/>
          <p:cNvGrpSpPr/>
          <p:nvPr/>
        </p:nvGrpSpPr>
        <p:grpSpPr>
          <a:xfrm>
            <a:off x="4575576" y="6490103"/>
            <a:ext cx="4719465" cy="2931474"/>
            <a:chExt cx="6292620" cy="3908632"/>
          </a:xfrm>
        </p:grpSpPr>
        <p:pic>
          <p:nvPicPr>
            <p:cNvPr id="13" name="Picture 13"/>
            <p:cNvPicPr>
              <a:picLocks noChangeAspect="1"/>
            </p:cNvPicPr>
            <p:nvPr/>
          </p:nvPicPr>
          <p:blipFill>
            <a:blip r:embed="rId7"/>
            <a:srcRect t="8590" b="8590"/>
            <a:stretch>
              <a:fillRect/>
            </a:stretch>
          </p:blipFill>
          <p:spPr>
            <a:xfrm>
              <a:off x="0" y="0"/>
              <a:ext cx="6292620" cy="3908632"/>
            </a:xfrm>
            <a:prstGeom prst="rect">
              <a:avLst/>
            </a:prstGeom>
          </p:spPr>
        </p:pic>
      </p:grpSp>
      <p:grpSp>
        <p:nvGrpSpPr>
          <p:cNvPr id="14" name="Group 14"/>
          <p:cNvGrpSpPr/>
          <p:nvPr/>
        </p:nvGrpSpPr>
        <p:grpSpPr>
          <a:xfrm>
            <a:off x="9446812" y="6490103"/>
            <a:ext cx="4719465" cy="2931474"/>
            <a:chExt cx="6292620" cy="3908632"/>
          </a:xfrm>
        </p:grpSpPr>
        <p:pic>
          <p:nvPicPr>
            <p:cNvPr id="15" name="Picture 15"/>
            <p:cNvPicPr>
              <a:picLocks noChangeAspect="1"/>
            </p:cNvPicPr>
            <p:nvPr/>
          </p:nvPicPr>
          <p:blipFill>
            <a:blip r:embed="rId8"/>
            <a:srcRect t="3472" b="3472"/>
            <a:stretch>
              <a:fillRect/>
            </a:stretch>
          </p:blipFill>
          <p:spPr>
            <a:xfrm>
              <a:off x="0" y="0"/>
              <a:ext cx="6292620" cy="3908632"/>
            </a:xfrm>
            <a:prstGeom prst="rect">
              <a:avLst/>
            </a:prstGeom>
          </p:spPr>
        </p:pic>
      </p:grpSp>
      <p:sp>
        <p:nvSpPr>
          <p:cNvPr id="16" name="Freeform 16"/>
          <p:cNvSpPr/>
          <p:nvPr/>
        </p:nvSpPr>
        <p:spPr>
          <a:xfrm>
            <a:off x="16436705" y="1038809"/>
            <a:ext cx="1124675" cy="334591"/>
          </a:xfrm>
          <a:custGeom>
            <a:rect l="l" t="t" r="r" b="b"/>
            <a:pathLst>
              <a:path w="1124675" h="334591">
                <a:moveTo>
                  <a:pt x="0" y="0"/>
                </a:moveTo>
                <a:lnTo>
                  <a:pt x="1124675" y="0"/>
                </a:lnTo>
                <a:lnTo>
                  <a:pt x="1124675" y="334591"/>
                </a:lnTo>
                <a:lnTo>
                  <a:pt x="0" y="33459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p:txBody>
      </p:sp>
      <p:sp>
        <p:nvSpPr>
          <p:cNvPr id="17" name="Freeform 17"/>
          <p:cNvSpPr/>
          <p:nvPr/>
        </p:nvSpPr>
        <p:spPr>
          <a:xfrm>
            <a:off x="1028700" y="1038809"/>
            <a:ext cx="1124675" cy="334591"/>
          </a:xfrm>
          <a:custGeom>
            <a:rect l="l" t="t" r="r" b="b"/>
            <a:pathLst>
              <a:path w="1124675" h="334591">
                <a:moveTo>
                  <a:pt x="0" y="0"/>
                </a:moveTo>
                <a:lnTo>
                  <a:pt x="1124675" y="0"/>
                </a:lnTo>
                <a:lnTo>
                  <a:pt x="1124675" y="334591"/>
                </a:lnTo>
                <a:lnTo>
                  <a:pt x="0" y="334591"/>
                </a:lnTo>
                <a:lnTo>
                  <a:pt x="0" y="0"/>
                </a:lnTo>
                <a:close/>
              </a:path>
            </a:pathLst>
          </a:custGeom>
          <a:blipFill>
            <a:blip r:embed="rId9">
              <a:extLst>
                <a:ext uri="{96DAC541-7B7A-43D3-8B79-37D633B846F1}">
                  <asvg:svgBlip xmlns:asvg="http://schemas.microsoft.com/office/drawing/2016/SVG/main" r:embed="rId11"/>
                </a:ext>
              </a:extLst>
            </a:blip>
            <a:stretch>
              <a:fillRect/>
            </a:stretch>
          </a:blipFill>
        </p:spPr>
        <p:txBody>
          <a:bodyPr/>
          <a:lstStyle/>
          <a:p/>
        </p:txBody>
      </p:sp>
      <p:sp>
        <p:nvSpPr>
          <p:cNvPr id="18" name="TextBox 18"/>
          <p:cNvSpPr txBox="1"/>
          <p:nvPr/>
        </p:nvSpPr>
        <p:spPr>
          <a:xfrm>
            <a:off x="2571941" y="952500"/>
            <a:ext cx="9892393" cy="1242566"/>
          </a:xfrm>
          <a:prstGeom prst="rect">
            <a:avLst/>
          </a:prstGeom>
        </p:spPr>
        <p:txBody>
          <a:bodyPr lIns="0" tIns="0" rIns="0" bIns="0" rtlCol="0" anchor="t">
            <a:spAutoFit/>
          </a:bodyPr>
          <a:lstStyle/>
          <a:p>
            <a:pPr algn="l">
              <a:lnSpc>
                <a:spcPts val="5010"/>
              </a:lnSpc>
            </a:pPr>
            <a:r>
              <a:rPr lang="en-US" sz="3580" b="1">
                <a:solidFill>
                  <a:srgbClr val="D47E13"/>
                </a:solidFill>
                <a:latin typeface="Crimson Pro Bold"/>
                <a:ea typeface="Crimson Pro Bold"/>
                <a:cs typeface="Crimson Pro Bold"/>
                <a:sym typeface="Crimson Pro Bold"/>
              </a:rPr>
              <a:t>4.2. Phát triển du lịch bền vững</a:t>
            </a:r>
            <a:endParaRPr lang="en-US" sz="3580" b="1">
              <a:solidFill>
                <a:srgbClr val="D47E13"/>
              </a:solidFill>
              <a:latin typeface="Crimson Pro Bold"/>
              <a:ea typeface="Crimson Pro Bold"/>
              <a:cs typeface="Crimson Pro Bold"/>
              <a:sym typeface="Crimson Pro Bold"/>
            </a:endParaRPr>
          </a:p>
          <a:p>
            <a:pPr algn="l">
              <a:lnSpc>
                <a:spcPts val="5010"/>
              </a:lnSpc>
            </a:pPr>
            <a:endParaRPr lang="en-US" sz="3580" b="1">
              <a:solidFill>
                <a:srgbClr val="D47E13"/>
              </a:solidFill>
              <a:latin typeface="Crimson Pro Bold"/>
              <a:ea typeface="Crimson Pro Bold"/>
              <a:cs typeface="Crimson Pro Bold"/>
              <a:sym typeface="Crimson Pro Bold"/>
            </a:endParaRPr>
          </a:p>
        </p:txBody>
      </p:sp>
      <p:sp>
        <p:nvSpPr>
          <p:cNvPr id="19" name="TextBox 19"/>
          <p:cNvSpPr txBox="1"/>
          <p:nvPr/>
        </p:nvSpPr>
        <p:spPr>
          <a:xfrm>
            <a:off x="3116748" y="1842145"/>
            <a:ext cx="10132388" cy="1095259"/>
          </a:xfrm>
          <a:prstGeom prst="rect">
            <a:avLst/>
          </a:prstGeom>
        </p:spPr>
        <p:txBody>
          <a:bodyPr lIns="0" tIns="0" rIns="0" bIns="0" rtlCol="0" anchor="t">
            <a:spAutoFit/>
          </a:bodyPr>
          <a:lstStyle/>
          <a:p>
            <a:pPr marL="668655" lvl="1" indent="-334645" algn="l">
              <a:lnSpc>
                <a:spcPts val="4335"/>
              </a:lnSpc>
              <a:buFont typeface="Arial"/>
              <a:buChar char="•"/>
            </a:pPr>
            <a:r>
              <a:rPr lang="en-US" sz="3095">
                <a:solidFill>
                  <a:srgbClr val="767D84"/>
                </a:solidFill>
                <a:latin typeface="Crimson Pro"/>
                <a:ea typeface="Crimson Pro"/>
                <a:cs typeface="Crimson Pro"/>
                <a:sym typeface="Crimson Pro"/>
              </a:rPr>
              <a:t>Du lịch Phong Nha: Kết hợp giữa khám phá thiên nhiên và trải nghiệm văn hóa, đồng thời bảo vệ môi trường.</a:t>
            </a:r>
            <a:endParaRPr lang="en-US" sz="3095">
              <a:solidFill>
                <a:srgbClr val="767D84"/>
              </a:solidFill>
              <a:latin typeface="Crimson Pro"/>
              <a:ea typeface="Crimson Pro"/>
              <a:cs typeface="Crimson Pro"/>
              <a:sym typeface="Crimson Pro"/>
            </a:endParaRP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CFCFA"/>
        </a:solidFill>
        <a:effectLst/>
      </p:bgPr>
    </p:bg>
    <p:spTree>
      <p:nvGrpSpPr>
        <p:cNvPr id="1" name=""/>
        <p:cNvGrpSpPr/>
        <p:nvPr/>
      </p:nvGrpSpPr>
      <p:grpSpPr>
        <a:xfrm>
          <a:off x="0" y="0"/>
          <a:ext cx="0" cy="0"/>
        </a:xfrm>
      </p:grpSpPr>
      <p:grpSp>
        <p:nvGrpSpPr>
          <p:cNvPr id="2" name="Group 2"/>
          <p:cNvGrpSpPr/>
          <p:nvPr/>
        </p:nvGrpSpPr>
        <p:grpSpPr>
          <a:xfrm>
            <a:off x="257427" y="5220758"/>
            <a:ext cx="3567368" cy="3083360"/>
            <a:chExt cx="4756490" cy="4111147"/>
          </a:xfrm>
        </p:grpSpPr>
        <p:pic>
          <p:nvPicPr>
            <p:cNvPr id="3" name="Picture 3"/>
            <p:cNvPicPr>
              <a:picLocks noChangeAspect="1"/>
            </p:cNvPicPr>
            <p:nvPr/>
          </p:nvPicPr>
          <p:blipFill>
            <a:blip r:embed="rId2"/>
            <a:srcRect l="6613" r="6613"/>
            <a:stretch>
              <a:fillRect/>
            </a:stretch>
          </p:blipFill>
          <p:spPr>
            <a:xfrm>
              <a:off x="0" y="0"/>
              <a:ext cx="4756490" cy="4111147"/>
            </a:xfrm>
            <a:prstGeom prst="rect">
              <a:avLst/>
            </a:prstGeom>
          </p:spPr>
        </p:pic>
      </p:grpSp>
      <p:grpSp>
        <p:nvGrpSpPr>
          <p:cNvPr id="4" name="Group 4"/>
          <p:cNvGrpSpPr/>
          <p:nvPr/>
        </p:nvGrpSpPr>
        <p:grpSpPr>
          <a:xfrm>
            <a:off x="14233973" y="6762438"/>
            <a:ext cx="3411377" cy="3083360"/>
            <a:chExt cx="4548503" cy="4111147"/>
          </a:xfrm>
        </p:grpSpPr>
        <p:pic>
          <p:nvPicPr>
            <p:cNvPr id="5" name="Picture 5"/>
            <p:cNvPicPr>
              <a:picLocks noChangeAspect="1"/>
            </p:cNvPicPr>
            <p:nvPr/>
          </p:nvPicPr>
          <p:blipFill>
            <a:blip r:embed="rId3"/>
            <a:srcRect l="8579" r="8579"/>
            <a:stretch>
              <a:fillRect/>
            </a:stretch>
          </p:blipFill>
          <p:spPr>
            <a:xfrm>
              <a:off x="0" y="0"/>
              <a:ext cx="4548503" cy="4111147"/>
            </a:xfrm>
            <a:prstGeom prst="rect">
              <a:avLst/>
            </a:prstGeom>
          </p:spPr>
        </p:pic>
      </p:grpSp>
      <p:grpSp>
        <p:nvGrpSpPr>
          <p:cNvPr id="6" name="Group 6"/>
          <p:cNvGrpSpPr/>
          <p:nvPr/>
        </p:nvGrpSpPr>
        <p:grpSpPr>
          <a:xfrm>
            <a:off x="3986720" y="6762438"/>
            <a:ext cx="4963992" cy="3083360"/>
            <a:chExt cx="6618655" cy="4111147"/>
          </a:xfrm>
        </p:grpSpPr>
        <p:pic>
          <p:nvPicPr>
            <p:cNvPr id="7" name="Picture 7"/>
            <p:cNvPicPr>
              <a:picLocks noChangeAspect="1"/>
            </p:cNvPicPr>
            <p:nvPr/>
          </p:nvPicPr>
          <p:blipFill>
            <a:blip r:embed="rId4"/>
            <a:srcRect l="4720" r="4720"/>
            <a:stretch>
              <a:fillRect/>
            </a:stretch>
          </p:blipFill>
          <p:spPr>
            <a:xfrm>
              <a:off x="0" y="0"/>
              <a:ext cx="6618655" cy="4111147"/>
            </a:xfrm>
            <a:prstGeom prst="rect">
              <a:avLst/>
            </a:prstGeom>
          </p:spPr>
        </p:pic>
      </p:grpSp>
      <p:grpSp>
        <p:nvGrpSpPr>
          <p:cNvPr id="8" name="Group 8"/>
          <p:cNvGrpSpPr/>
          <p:nvPr/>
        </p:nvGrpSpPr>
        <p:grpSpPr>
          <a:xfrm>
            <a:off x="9112636" y="5220758"/>
            <a:ext cx="4963992" cy="3083360"/>
            <a:chExt cx="6618655" cy="4111147"/>
          </a:xfrm>
        </p:grpSpPr>
        <p:pic>
          <p:nvPicPr>
            <p:cNvPr id="9" name="Picture 9"/>
            <p:cNvPicPr>
              <a:picLocks noChangeAspect="1"/>
            </p:cNvPicPr>
            <p:nvPr/>
          </p:nvPicPr>
          <p:blipFill>
            <a:blip r:embed="rId5"/>
            <a:srcRect t="18942" b="18942"/>
            <a:stretch>
              <a:fillRect/>
            </a:stretch>
          </p:blipFill>
          <p:spPr>
            <a:xfrm>
              <a:off x="0" y="0"/>
              <a:ext cx="6618655" cy="4111147"/>
            </a:xfrm>
            <a:prstGeom prst="rect">
              <a:avLst/>
            </a:prstGeom>
          </p:spPr>
        </p:pic>
      </p:grpSp>
      <p:sp>
        <p:nvSpPr>
          <p:cNvPr id="10" name="Freeform 10"/>
          <p:cNvSpPr/>
          <p:nvPr/>
        </p:nvSpPr>
        <p:spPr>
          <a:xfrm>
            <a:off x="16462404" y="1028700"/>
            <a:ext cx="1182947" cy="351927"/>
          </a:xfrm>
          <a:custGeom>
            <a:rect l="l" t="t" r="r" b="b"/>
            <a:pathLst>
              <a:path w="1182947" h="351927">
                <a:moveTo>
                  <a:pt x="0" y="0"/>
                </a:moveTo>
                <a:lnTo>
                  <a:pt x="1182946" y="0"/>
                </a:lnTo>
                <a:lnTo>
                  <a:pt x="1182946" y="351927"/>
                </a:lnTo>
                <a:lnTo>
                  <a:pt x="0" y="3519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p:txBody>
      </p:sp>
      <p:sp>
        <p:nvSpPr>
          <p:cNvPr id="11" name="TextBox 11"/>
          <p:cNvSpPr txBox="1"/>
          <p:nvPr/>
        </p:nvSpPr>
        <p:spPr>
          <a:xfrm>
            <a:off x="1175392" y="2222305"/>
            <a:ext cx="14296295" cy="1463225"/>
          </a:xfrm>
          <a:prstGeom prst="rect">
            <a:avLst/>
          </a:prstGeom>
        </p:spPr>
        <p:txBody>
          <a:bodyPr lIns="0" tIns="0" rIns="0" bIns="0" rtlCol="0" anchor="t">
            <a:spAutoFit/>
          </a:bodyPr>
          <a:lstStyle/>
          <a:p>
            <a:pPr algn="just">
              <a:lnSpc>
                <a:spcPts val="4700"/>
              </a:lnSpc>
            </a:pPr>
            <a:r>
              <a:rPr lang="en-US" sz="3355" b="1">
                <a:solidFill>
                  <a:srgbClr val="D47E13"/>
                </a:solidFill>
                <a:latin typeface="Crimson Pro Bold"/>
                <a:ea typeface="Crimson Pro Bold"/>
                <a:cs typeface="Crimson Pro Bold"/>
                <a:sym typeface="Crimson Pro Bold"/>
              </a:rPr>
              <a:t>4.3. Những thách thức trong công tác bảo tồn và phát triển du lịch</a:t>
            </a:r>
            <a:endParaRPr lang="en-US" sz="3355" b="1">
              <a:solidFill>
                <a:srgbClr val="D47E13"/>
              </a:solidFill>
              <a:latin typeface="Crimson Pro Bold"/>
              <a:ea typeface="Crimson Pro Bold"/>
              <a:cs typeface="Crimson Pro Bold"/>
              <a:sym typeface="Crimson Pro Bold"/>
            </a:endParaRPr>
          </a:p>
          <a:p>
            <a:pPr algn="just">
              <a:lnSpc>
                <a:spcPts val="7250"/>
              </a:lnSpc>
            </a:pPr>
            <a:endParaRPr lang="en-US" sz="3355" b="1">
              <a:solidFill>
                <a:srgbClr val="D47E13"/>
              </a:solidFill>
              <a:latin typeface="Crimson Pro Bold"/>
              <a:ea typeface="Crimson Pro Bold"/>
              <a:cs typeface="Crimson Pro Bold"/>
              <a:sym typeface="Crimson Pro Bold"/>
            </a:endParaRPr>
          </a:p>
        </p:txBody>
      </p:sp>
      <p:sp>
        <p:nvSpPr>
          <p:cNvPr id="12" name="TextBox 12"/>
          <p:cNvSpPr txBox="1"/>
          <p:nvPr/>
        </p:nvSpPr>
        <p:spPr>
          <a:xfrm>
            <a:off x="1876716" y="3867145"/>
            <a:ext cx="15382584" cy="994414"/>
          </a:xfrm>
          <a:prstGeom prst="rect">
            <a:avLst/>
          </a:prstGeom>
        </p:spPr>
        <p:txBody>
          <a:bodyPr lIns="0" tIns="0" rIns="0" bIns="0" rtlCol="0" anchor="t">
            <a:spAutoFit/>
          </a:bodyPr>
          <a:lstStyle/>
          <a:p>
            <a:pPr marL="615315" lvl="1" indent="-307340" algn="l">
              <a:lnSpc>
                <a:spcPts val="3990"/>
              </a:lnSpc>
              <a:buFont typeface="Arial"/>
              <a:buChar char="•"/>
            </a:pPr>
            <a:r>
              <a:rPr lang="en-US" sz="2850">
                <a:solidFill>
                  <a:srgbClr val="767D84"/>
                </a:solidFill>
                <a:latin typeface="Crimson Pro"/>
                <a:ea typeface="Crimson Pro"/>
                <a:cs typeface="Crimson Pro"/>
                <a:sym typeface="Crimson Pro"/>
              </a:rPr>
              <a:t>Số lượng du khách tăng nhanh gây áp lực lên môi trường và hệ sinh thái.</a:t>
            </a:r>
            <a:endParaRPr lang="en-US" sz="2850">
              <a:solidFill>
                <a:srgbClr val="767D84"/>
              </a:solidFill>
              <a:latin typeface="Crimson Pro"/>
              <a:ea typeface="Crimson Pro"/>
              <a:cs typeface="Crimson Pro"/>
              <a:sym typeface="Crimson Pro"/>
            </a:endParaRPr>
          </a:p>
          <a:p>
            <a:pPr marL="615315" lvl="1" indent="-307340" algn="just">
              <a:lnSpc>
                <a:spcPts val="3990"/>
              </a:lnSpc>
              <a:buFont typeface="Arial"/>
              <a:buChar char="•"/>
            </a:pPr>
            <a:r>
              <a:rPr lang="en-US" sz="2850">
                <a:solidFill>
                  <a:srgbClr val="767D84"/>
                </a:solidFill>
                <a:latin typeface="Crimson Pro"/>
                <a:ea typeface="Crimson Pro"/>
                <a:cs typeface="Crimson Pro"/>
                <a:sym typeface="Crimson Pro"/>
              </a:rPr>
              <a:t>Đồng thời phát sinh nhiều vấn đề về quản lý.</a:t>
            </a:r>
            <a:endParaRPr lang="en-US" sz="2850">
              <a:solidFill>
                <a:srgbClr val="767D84"/>
              </a:solidFill>
              <a:latin typeface="Crimson Pro"/>
              <a:ea typeface="Crimson Pro"/>
              <a:cs typeface="Crimson Pro"/>
              <a:sym typeface="Crimson Pro"/>
            </a:endParaRPr>
          </a:p>
        </p:txBody>
      </p:sp>
      <p:sp>
        <p:nvSpPr>
          <p:cNvPr id="13" name="TextBox 13"/>
          <p:cNvSpPr txBox="1"/>
          <p:nvPr/>
        </p:nvSpPr>
        <p:spPr>
          <a:xfrm>
            <a:off x="733059" y="652199"/>
            <a:ext cx="14738628" cy="728428"/>
          </a:xfrm>
          <a:prstGeom prst="rect">
            <a:avLst/>
          </a:prstGeom>
        </p:spPr>
        <p:txBody>
          <a:bodyPr lIns="0" tIns="0" rIns="0" bIns="0" rtlCol="0" anchor="t">
            <a:spAutoFit/>
          </a:bodyPr>
          <a:lstStyle/>
          <a:p>
            <a:pPr algn="ctr">
              <a:lnSpc>
                <a:spcPts val="5900"/>
              </a:lnSpc>
              <a:spcBef>
                <a:spcPct val="0"/>
              </a:spcBef>
            </a:pPr>
            <a:r>
              <a:rPr lang="en-US" sz="4215" b="1">
                <a:solidFill>
                  <a:srgbClr val="000000"/>
                </a:solidFill>
                <a:latin typeface="Crimson Pro Bold"/>
                <a:ea typeface="Crimson Pro Bold"/>
                <a:cs typeface="Crimson Pro Bold"/>
                <a:sym typeface="Crimson Pro Bold"/>
              </a:rPr>
              <a:t>Chương 4: Động Phong Nha Trong Bảo Tồn và Phát Triển Du Lịch</a:t>
            </a:r>
            <a:endParaRPr lang="en-US" sz="4215" b="1">
              <a:solidFill>
                <a:srgbClr val="000000"/>
              </a:solidFill>
              <a:latin typeface="Crimson Pro Bold"/>
              <a:ea typeface="Crimson Pro Bold"/>
              <a:cs typeface="Crimson Pro Bold"/>
              <a:sym typeface="Crimson Pro Bo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after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afterGroup">
                            <p:stCondLst>
                              <p:cond delay="0"/>
                            </p:stCondLst>
                            <p:childTnLst>
                              <p:par>
                                <p:cTn id="19" presetID="6" presetClass="entr" presetSubtype="16"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ircle(in)">
                                      <p:cBhvr>
                                        <p:cTn id="21" dur="2000"/>
                                        <p:tgtEl>
                                          <p:spTgt spid="2"/>
                                        </p:tgtEl>
                                      </p:cBhvr>
                                    </p:animEffect>
                                  </p:childTnLst>
                                </p:cTn>
                              </p:par>
                              <p:par>
                                <p:cTn id="22" presetID="6" presetClass="entr" presetSubtype="16"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circle(in)">
                                      <p:cBhvr>
                                        <p:cTn id="24" dur="2000"/>
                                        <p:tgtEl>
                                          <p:spTgt spid="8"/>
                                        </p:tgtEl>
                                      </p:cBhvr>
                                    </p:animEffect>
                                  </p:childTnLst>
                                </p:cTn>
                              </p:par>
                            </p:childTnLst>
                          </p:cTn>
                        </p:par>
                      </p:childTnLst>
                    </p:cTn>
                  </p:par>
                  <p:par>
                    <p:cTn id="25" fill="hold" nodeType="clickPar">
                      <p:stCondLst>
                        <p:cond delay="indefinite"/>
                      </p:stCondLst>
                      <p:childTnLst>
                        <p:par>
                          <p:cTn id="26" fill="hold" nodeType="afterGroup">
                            <p:stCondLst>
                              <p:cond delay="0"/>
                            </p:stCondLst>
                            <p:childTnLst>
                              <p:par>
                                <p:cTn id="27" presetID="42"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1000"/>
                                        <p:tgtEl>
                                          <p:spTgt spid="4"/>
                                        </p:tgtEl>
                                      </p:cBhvr>
                                    </p:animEffect>
                                    <p:anim calcmode="lin" valueType="num">
                                      <p:cBhvr>
                                        <p:cTn id="35" dur="1000" fill="hold"/>
                                        <p:tgtEl>
                                          <p:spTgt spid="4"/>
                                        </p:tgtEl>
                                        <p:attrNameLst>
                                          <p:attrName>ppt_x</p:attrName>
                                        </p:attrNameLst>
                                      </p:cBhvr>
                                      <p:tavLst>
                                        <p:tav tm="0">
                                          <p:val>
                                            <p:strVal val="#ppt_x"/>
                                          </p:val>
                                        </p:tav>
                                        <p:tav tm="100000">
                                          <p:val>
                                            <p:strVal val="#ppt_x"/>
                                          </p:val>
                                        </p:tav>
                                      </p:tavLst>
                                    </p:anim>
                                    <p:anim calcmode="lin" valueType="num">
                                      <p:cBhvr>
                                        <p:cTn id="3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1"/>
    </p:bldLst>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CFCFA"/>
        </a:solidFill>
        <a:effectLst/>
      </p:bgPr>
    </p:bg>
    <p:spTree>
      <p:nvGrpSpPr>
        <p:cNvPr id="1" name=""/>
        <p:cNvGrpSpPr/>
        <p:nvPr/>
      </p:nvGrpSpPr>
      <p:grpSpPr>
        <a:xfrm>
          <a:off x="0" y="0"/>
          <a:ext cx="0" cy="0"/>
        </a:xfrm>
      </p:grpSpPr>
      <p:pic>
        <p:nvPicPr>
          <p:cNvPr id="1026" name="Picture 2" descr="Mẫu lời cảm ơn trong slide PowerPoint 2016, 2019, 2013, 2010, 2007"/>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0" y="-1"/>
            <a:ext cx="18288000" cy="106152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http://schemas.microsoft.com/office/powerpoint/2012/main" Requires="p15">
      <p:transition spd="slow" p14:dur="2000">
        <p15:prstTrans prst="crush"/>
      </p:transition>
    </mc:Choice>
    <mc:Fallback>
      <p:transition spd="slow">
        <p:fade/>
      </p:transition>
    </mc:Fallback>
  </mc:AlternateContent>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10576544" y="293174"/>
            <a:ext cx="10345682" cy="10362409"/>
            <a:chExt cx="2724789" cy="2729194"/>
          </a:xfrm>
        </p:grpSpPr>
        <p:sp>
          <p:nvSpPr>
            <p:cNvPr id="3" name="Freeform 3"/>
            <p:cNvSpPr/>
            <p:nvPr/>
          </p:nvSpPr>
          <p:spPr>
            <a:xfrm>
              <a:off x="0" y="0"/>
              <a:ext cx="2724789" cy="2729194"/>
            </a:xfrm>
            <a:custGeom>
              <a:rect l="l" t="t" r="r" b="b"/>
              <a:pathLst>
                <a:path w="2724789" h="2729194">
                  <a:moveTo>
                    <a:pt x="0" y="0"/>
                  </a:moveTo>
                  <a:lnTo>
                    <a:pt x="2724789" y="0"/>
                  </a:lnTo>
                  <a:lnTo>
                    <a:pt x="2724789" y="2729194"/>
                  </a:lnTo>
                  <a:lnTo>
                    <a:pt x="0" y="2729194"/>
                  </a:lnTo>
                  <a:close/>
                </a:path>
              </a:pathLst>
            </a:custGeom>
            <a:solidFill>
              <a:srgbClr val="EEEFF0"/>
            </a:solidFill>
          </p:spPr>
          <p:txBody>
            <a:bodyPr/>
            <a:lstStyle/>
            <a:p/>
          </p:txBody>
        </p:sp>
        <p:sp>
          <p:nvSpPr>
            <p:cNvPr id="4" name="TextBox 4"/>
            <p:cNvSpPr txBox="1"/>
            <p:nvPr/>
          </p:nvSpPr>
          <p:spPr>
            <a:xfrm>
              <a:off x="0" y="-38100"/>
              <a:ext cx="2724789" cy="2767294"/>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a:off x="11761404" y="1028700"/>
            <a:ext cx="6185475" cy="7897138"/>
            <a:chExt cx="958292" cy="1223473"/>
          </a:xfrm>
        </p:grpSpPr>
        <p:sp>
          <p:nvSpPr>
            <p:cNvPr id="6" name="Freeform 6"/>
            <p:cNvSpPr/>
            <p:nvPr/>
          </p:nvSpPr>
          <p:spPr>
            <a:xfrm>
              <a:off x="0" y="0"/>
              <a:ext cx="958292" cy="1223473"/>
            </a:xfrm>
            <a:custGeom>
              <a:rect l="l" t="t" r="r" b="b"/>
              <a:pathLst>
                <a:path w="958291" h="1223473">
                  <a:moveTo>
                    <a:pt x="28787" y="0"/>
                  </a:moveTo>
                  <a:lnTo>
                    <a:pt x="929504" y="0"/>
                  </a:lnTo>
                  <a:cubicBezTo>
                    <a:pt x="945403" y="0"/>
                    <a:pt x="958292" y="12889"/>
                    <a:pt x="958292" y="28787"/>
                  </a:cubicBezTo>
                  <a:lnTo>
                    <a:pt x="958292" y="1194686"/>
                  </a:lnTo>
                  <a:cubicBezTo>
                    <a:pt x="958292" y="1210585"/>
                    <a:pt x="945403" y="1223473"/>
                    <a:pt x="929504" y="1223473"/>
                  </a:cubicBezTo>
                  <a:lnTo>
                    <a:pt x="28787" y="1223473"/>
                  </a:lnTo>
                  <a:cubicBezTo>
                    <a:pt x="12889" y="1223473"/>
                    <a:pt x="0" y="1210585"/>
                    <a:pt x="0" y="1194686"/>
                  </a:cubicBezTo>
                  <a:lnTo>
                    <a:pt x="0" y="28787"/>
                  </a:lnTo>
                  <a:cubicBezTo>
                    <a:pt x="0" y="12889"/>
                    <a:pt x="12889" y="0"/>
                    <a:pt x="28787" y="0"/>
                  </a:cubicBezTo>
                  <a:close/>
                </a:path>
              </a:pathLst>
            </a:custGeom>
            <a:blipFill>
              <a:blip r:embed="rId2"/>
              <a:stretch>
                <a:fillRect l="-11515" r="-108011"/>
              </a:stretch>
            </a:blipFill>
            <a:ln w="76200" cap="rnd">
              <a:solidFill>
                <a:srgbClr val="FFFFFF"/>
              </a:solidFill>
              <a:prstDash val="solid"/>
              <a:round/>
            </a:ln>
          </p:spPr>
          <p:txBody>
            <a:bodyPr/>
            <a:lstStyle/>
            <a:p/>
          </p:txBody>
        </p:sp>
      </p:grpSp>
      <p:sp>
        <p:nvSpPr>
          <p:cNvPr id="7" name="Freeform 7"/>
          <p:cNvSpPr/>
          <p:nvPr/>
        </p:nvSpPr>
        <p:spPr>
          <a:xfrm>
            <a:off x="9010183" y="7916834"/>
            <a:ext cx="3957549" cy="687624"/>
          </a:xfrm>
          <a:custGeom>
            <a:rect l="l" t="t" r="r" b="b"/>
            <a:pathLst>
              <a:path w="3957549" h="687624">
                <a:moveTo>
                  <a:pt x="0" y="0"/>
                </a:moveTo>
                <a:lnTo>
                  <a:pt x="3957549" y="0"/>
                </a:lnTo>
                <a:lnTo>
                  <a:pt x="3957549" y="687624"/>
                </a:lnTo>
                <a:lnTo>
                  <a:pt x="0" y="687624"/>
                </a:lnTo>
                <a:lnTo>
                  <a:pt x="0" y="0"/>
                </a:lnTo>
                <a:close/>
              </a:path>
            </a:pathLst>
          </a:custGeom>
          <a:blipFill>
            <a:blip r:embed="rId3">
              <a:alphaModFix amt="35000"/>
            </a:blip>
            <a:stretch>
              <a:fillRect/>
            </a:stretch>
          </a:blipFill>
        </p:spPr>
        <p:txBody>
          <a:bodyPr/>
          <a:lstStyle/>
          <a:p/>
        </p:txBody>
      </p:sp>
      <p:sp>
        <p:nvSpPr>
          <p:cNvPr id="8" name="TextBox 8"/>
          <p:cNvSpPr txBox="1"/>
          <p:nvPr/>
        </p:nvSpPr>
        <p:spPr>
          <a:xfrm>
            <a:off x="393497" y="3595603"/>
            <a:ext cx="11661659" cy="3758079"/>
          </a:xfrm>
          <a:prstGeom prst="rect">
            <a:avLst/>
          </a:prstGeom>
        </p:spPr>
        <p:txBody>
          <a:bodyPr lIns="0" tIns="0" rIns="0" bIns="0" rtlCol="0" anchor="t">
            <a:spAutoFit/>
          </a:bodyPr>
          <a:lstStyle/>
          <a:p>
            <a:pPr algn="l">
              <a:lnSpc>
                <a:spcPts val="6105"/>
              </a:lnSpc>
            </a:pPr>
            <a:r>
              <a:rPr lang="en-US" sz="2445" b="1">
                <a:solidFill>
                  <a:srgbClr val="3D3D3D"/>
                </a:solidFill>
                <a:latin typeface="Open Sans Bold" panose="020b0806030504020204"/>
                <a:ea typeface="Open Sans Bold" panose="020b0806030504020204"/>
                <a:cs typeface="Open Sans Bold" panose="020b0806030504020204"/>
                <a:sym typeface="Open Sans Bold" panose="020b0806030504020204"/>
              </a:rPr>
              <a:t>Chương 1: Tổng quan về Động Phong Nha </a:t>
            </a:r>
            <a:endParaRPr lang="en-US" sz="2445" b="1">
              <a:solidFill>
                <a:srgbClr val="3D3D3D"/>
              </a:solidFill>
              <a:latin typeface="Open Sans Bold"/>
              <a:ea typeface="Open Sans Bold"/>
              <a:cs typeface="Open Sans Bold"/>
              <a:sym typeface="Open Sans Bold"/>
            </a:endParaRPr>
          </a:p>
          <a:p>
            <a:pPr algn="l">
              <a:lnSpc>
                <a:spcPts val="6105"/>
              </a:lnSpc>
            </a:pPr>
            <a:r>
              <a:rPr lang="en-US" sz="2445" b="1">
                <a:solidFill>
                  <a:srgbClr val="3D3D3D"/>
                </a:solidFill>
                <a:latin typeface="Open Sans Bold" panose="020b0806030504020204"/>
                <a:ea typeface="Open Sans Bold" panose="020b0806030504020204"/>
                <a:cs typeface="Open Sans Bold" panose="020b0806030504020204"/>
                <a:sym typeface="Open Sans Bold" panose="020b0806030504020204"/>
              </a:rPr>
              <a:t>Chương 2: Đặc Điểm Sinh Thái và Đa Dạng Sinh Học Của Động Phong Nha</a:t>
            </a:r>
            <a:endParaRPr lang="en-US" sz="2445" b="1">
              <a:solidFill>
                <a:srgbClr val="3D3D3D"/>
              </a:solidFill>
              <a:latin typeface="Open Sans Bold" panose="020b0806030504020204"/>
              <a:ea typeface="Open Sans Bold" panose="020b0806030504020204"/>
              <a:cs typeface="Open Sans Bold" panose="020b0806030504020204"/>
              <a:sym typeface="Open Sans Bold" panose="020b0806030504020204"/>
            </a:endParaRPr>
          </a:p>
          <a:p>
            <a:pPr algn="l">
              <a:lnSpc>
                <a:spcPts val="6105"/>
              </a:lnSpc>
            </a:pPr>
            <a:r>
              <a:rPr lang="en-US" sz="2445" b="1">
                <a:solidFill>
                  <a:srgbClr val="3D3D3D"/>
                </a:solidFill>
                <a:latin typeface="Open Sans Bold" panose="020b0806030504020204"/>
                <a:ea typeface="Open Sans Bold" panose="020b0806030504020204"/>
                <a:cs typeface="Open Sans Bold" panose="020b0806030504020204"/>
                <a:sym typeface="Open Sans Bold" panose="020b0806030504020204"/>
              </a:rPr>
              <a:t> Chương 3: Động Phong Nha Với Di Sản Văn Hóa và Lịch Sử</a:t>
            </a:r>
            <a:endParaRPr lang="en-US" sz="2445" b="1">
              <a:solidFill>
                <a:srgbClr val="3D3D3D"/>
              </a:solidFill>
              <a:latin typeface="Open Sans Bold" panose="020b0806030504020204"/>
              <a:ea typeface="Open Sans Bold" panose="020b0806030504020204"/>
              <a:cs typeface="Open Sans Bold" panose="020b0806030504020204"/>
              <a:sym typeface="Open Sans Bold" panose="020b0806030504020204"/>
            </a:endParaRPr>
          </a:p>
          <a:p>
            <a:pPr algn="l">
              <a:lnSpc>
                <a:spcPts val="6105"/>
              </a:lnSpc>
            </a:pPr>
            <a:r>
              <a:rPr lang="en-US" sz="2445" b="1">
                <a:solidFill>
                  <a:srgbClr val="3D3D3D"/>
                </a:solidFill>
                <a:latin typeface="Open Sans Bold" panose="020b0806030504020204"/>
                <a:ea typeface="Open Sans Bold" panose="020b0806030504020204"/>
                <a:cs typeface="Open Sans Bold" panose="020b0806030504020204"/>
                <a:sym typeface="Open Sans Bold" panose="020b0806030504020204"/>
              </a:rPr>
              <a:t> Chương 4: Động Phong Nha Trong Bảo Tồn và Phát Triển Du Lịch</a:t>
            </a:r>
            <a:endParaRPr lang="en-US" sz="2445" b="1">
              <a:solidFill>
                <a:srgbClr val="3D3D3D"/>
              </a:solidFill>
              <a:latin typeface="Open Sans Bold" panose="020b0806030504020204"/>
              <a:ea typeface="Open Sans Bold" panose="020b0806030504020204"/>
              <a:cs typeface="Open Sans Bold" panose="020b0806030504020204"/>
              <a:sym typeface="Open Sans Bold" panose="020b0806030504020204"/>
            </a:endParaRPr>
          </a:p>
          <a:p>
            <a:pPr marL="0" lvl="0" indent="0" algn="l">
              <a:lnSpc>
                <a:spcPts val="6105"/>
              </a:lnSpc>
            </a:pPr>
            <a:endParaRPr lang="en-US" sz="2445" b="1">
              <a:solidFill>
                <a:srgbClr val="3D3D3D"/>
              </a:solidFill>
              <a:latin typeface="Open Sans Bold" panose="020b0806030504020204"/>
              <a:ea typeface="Open Sans Bold" panose="020b0806030504020204"/>
              <a:cs typeface="Open Sans Bold" panose="020b0806030504020204"/>
              <a:sym typeface="Open Sans Bold" panose="020b0806030504020204"/>
            </a:endParaRPr>
          </a:p>
        </p:txBody>
      </p:sp>
      <p:sp>
        <p:nvSpPr>
          <p:cNvPr id="9" name="TextBox 9"/>
          <p:cNvSpPr txBox="1"/>
          <p:nvPr/>
        </p:nvSpPr>
        <p:spPr>
          <a:xfrm>
            <a:off x="1756385" y="2209886"/>
            <a:ext cx="5263923" cy="940934"/>
          </a:xfrm>
          <a:prstGeom prst="rect">
            <a:avLst/>
          </a:prstGeom>
        </p:spPr>
        <p:txBody>
          <a:bodyPr lIns="0" tIns="0" rIns="0" bIns="0" rtlCol="0" anchor="t">
            <a:spAutoFit/>
          </a:bodyPr>
          <a:lstStyle/>
          <a:p>
            <a:pPr marL="0" lvl="0" indent="0" algn="l">
              <a:lnSpc>
                <a:spcPts val="6790"/>
              </a:lnSpc>
            </a:pPr>
            <a:r>
              <a:rPr lang="en-US" sz="7895" err="1">
                <a:solidFill>
                  <a:srgbClr val="100F0D"/>
                </a:solidFill>
                <a:latin typeface="Roca Two"/>
                <a:ea typeface="Roca Two"/>
                <a:cs typeface="Roca Two"/>
                <a:sym typeface="Roca Two"/>
              </a:rPr>
              <a:t>Mục lục</a:t>
            </a:r>
            <a:endParaRPr lang="en-US" sz="7895">
              <a:solidFill>
                <a:srgbClr val="100F0D"/>
              </a:solidFill>
              <a:latin typeface="Roca Two"/>
              <a:ea typeface="Roca Two"/>
              <a:cs typeface="Roca Two"/>
              <a:sym typeface="Roca Two"/>
            </a:endParaRPr>
          </a:p>
        </p:txBody>
      </p:sp>
    </p:spTree>
  </p:cSld>
  <p:clrMapOvr>
    <a:masterClrMapping/>
  </p:clrMapOvr>
  <mc:AlternateContent xmlns:mc="http://schemas.openxmlformats.org/markup-compatibility/2006">
    <mc:Choice xmlns:p15="http://schemas.microsoft.com/office/powerpoint/2012/main" Requires="p15">
      <p:transition spd="slow" p14:dur="2000">
        <p15:prstTrans prst="fracture"/>
      </p:transition>
    </mc:Choice>
    <mc:Fallback>
      <p:transition spd="slow">
        <p:fade/>
      </p:transition>
    </mc:Fallback>
  </mc:AlternateContent>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EEEFF0"/>
        </a:solidFill>
        <a:effectLst/>
      </p:bgPr>
    </p:bg>
    <p:spTree>
      <p:nvGrpSpPr>
        <p:cNvPr id="1" name=""/>
        <p:cNvGrpSpPr/>
        <p:nvPr/>
      </p:nvGrpSpPr>
      <p:grpSpPr>
        <a:xfrm>
          <a:off x="0" y="0"/>
          <a:ext cx="0" cy="0"/>
        </a:xfrm>
      </p:grpSpPr>
      <p:sp>
        <p:nvSpPr>
          <p:cNvPr id="2" name="Freeform 2"/>
          <p:cNvSpPr/>
          <p:nvPr/>
        </p:nvSpPr>
        <p:spPr>
          <a:xfrm>
            <a:off x="0" y="0"/>
            <a:ext cx="18288000" cy="10385242"/>
          </a:xfrm>
          <a:custGeom>
            <a:rect l="l" t="t" r="r" b="b"/>
            <a:pathLst>
              <a:path w="18288000" h="10385242">
                <a:moveTo>
                  <a:pt x="0" y="0"/>
                </a:moveTo>
                <a:lnTo>
                  <a:pt x="18288000" y="0"/>
                </a:lnTo>
                <a:lnTo>
                  <a:pt x="18288000" y="10385242"/>
                </a:lnTo>
                <a:lnTo>
                  <a:pt x="0" y="10385242"/>
                </a:lnTo>
                <a:lnTo>
                  <a:pt x="0" y="0"/>
                </a:lnTo>
                <a:close/>
              </a:path>
            </a:pathLst>
          </a:custGeom>
          <a:blipFill>
            <a:blip r:embed="rId2"/>
            <a:stretch>
              <a:fillRect t="-55326" r="-19623" b="-55326"/>
            </a:stretch>
          </a:blipFill>
        </p:spPr>
        <p:txBody>
          <a:bodyPr/>
          <a:lstStyle/>
          <a:p/>
        </p:txBody>
      </p:sp>
      <p:grpSp>
        <p:nvGrpSpPr>
          <p:cNvPr id="3" name="Group 3"/>
          <p:cNvGrpSpPr/>
          <p:nvPr/>
        </p:nvGrpSpPr>
        <p:grpSpPr>
          <a:xfrm>
            <a:off x="1597423" y="5047606"/>
            <a:ext cx="5832943" cy="4386141"/>
            <a:chExt cx="903675" cy="679528"/>
          </a:xfrm>
        </p:grpSpPr>
        <p:sp>
          <p:nvSpPr>
            <p:cNvPr id="4" name="Freeform 4"/>
            <p:cNvSpPr/>
            <p:nvPr/>
          </p:nvSpPr>
          <p:spPr>
            <a:xfrm>
              <a:off x="0" y="0"/>
              <a:ext cx="903675" cy="679528"/>
            </a:xfrm>
            <a:custGeom>
              <a:rect l="l" t="t" r="r" b="b"/>
              <a:pathLst>
                <a:path w="903674" h="679528">
                  <a:moveTo>
                    <a:pt x="30527" y="0"/>
                  </a:moveTo>
                  <a:lnTo>
                    <a:pt x="873148" y="0"/>
                  </a:lnTo>
                  <a:cubicBezTo>
                    <a:pt x="881244" y="0"/>
                    <a:pt x="889009" y="3216"/>
                    <a:pt x="894734" y="8941"/>
                  </a:cubicBezTo>
                  <a:cubicBezTo>
                    <a:pt x="900459" y="14666"/>
                    <a:pt x="903675" y="22431"/>
                    <a:pt x="903675" y="30527"/>
                  </a:cubicBezTo>
                  <a:lnTo>
                    <a:pt x="903675" y="649001"/>
                  </a:lnTo>
                  <a:cubicBezTo>
                    <a:pt x="903675" y="657097"/>
                    <a:pt x="900459" y="664862"/>
                    <a:pt x="894734" y="670587"/>
                  </a:cubicBezTo>
                  <a:cubicBezTo>
                    <a:pt x="889009" y="676312"/>
                    <a:pt x="881244" y="679528"/>
                    <a:pt x="873148" y="679528"/>
                  </a:cubicBezTo>
                  <a:lnTo>
                    <a:pt x="30527" y="679528"/>
                  </a:lnTo>
                  <a:cubicBezTo>
                    <a:pt x="22431" y="679528"/>
                    <a:pt x="14666" y="676312"/>
                    <a:pt x="8941" y="670587"/>
                  </a:cubicBezTo>
                  <a:cubicBezTo>
                    <a:pt x="3216" y="664862"/>
                    <a:pt x="0" y="657097"/>
                    <a:pt x="0" y="649001"/>
                  </a:cubicBezTo>
                  <a:lnTo>
                    <a:pt x="0" y="30527"/>
                  </a:lnTo>
                  <a:cubicBezTo>
                    <a:pt x="0" y="22431"/>
                    <a:pt x="3216" y="14666"/>
                    <a:pt x="8941" y="8941"/>
                  </a:cubicBezTo>
                  <a:cubicBezTo>
                    <a:pt x="14666" y="3216"/>
                    <a:pt x="22431" y="0"/>
                    <a:pt x="30527" y="0"/>
                  </a:cubicBezTo>
                  <a:close/>
                </a:path>
              </a:pathLst>
            </a:custGeom>
            <a:blipFill>
              <a:blip r:embed="rId3"/>
              <a:stretch>
                <a:fillRect l="-8968" r="-8968"/>
              </a:stretch>
            </a:blipFill>
            <a:ln w="76200" cap="rnd">
              <a:solidFill>
                <a:srgbClr val="FFFFFF"/>
              </a:solidFill>
              <a:prstDash val="solid"/>
              <a:round/>
            </a:ln>
          </p:spPr>
          <p:txBody>
            <a:bodyPr/>
            <a:lstStyle/>
            <a:p/>
          </p:txBody>
        </p:sp>
      </p:grpSp>
      <p:grpSp>
        <p:nvGrpSpPr>
          <p:cNvPr id="5" name="Group 5"/>
          <p:cNvGrpSpPr/>
          <p:nvPr/>
        </p:nvGrpSpPr>
        <p:grpSpPr>
          <a:xfrm>
            <a:off x="7556956" y="5047606"/>
            <a:ext cx="10273844" cy="4386141"/>
            <a:chExt cx="2041841" cy="679528"/>
          </a:xfrm>
        </p:grpSpPr>
        <p:sp>
          <p:nvSpPr>
            <p:cNvPr id="6" name="Freeform 6"/>
            <p:cNvSpPr/>
            <p:nvPr/>
          </p:nvSpPr>
          <p:spPr>
            <a:xfrm>
              <a:off x="0" y="0"/>
              <a:ext cx="2041841" cy="679528"/>
            </a:xfrm>
            <a:custGeom>
              <a:rect l="l" t="t" r="r" b="b"/>
              <a:pathLst>
                <a:path w="2041841" h="679528">
                  <a:moveTo>
                    <a:pt x="13511" y="0"/>
                  </a:moveTo>
                  <a:lnTo>
                    <a:pt x="2028330" y="0"/>
                  </a:lnTo>
                  <a:cubicBezTo>
                    <a:pt x="2035792" y="0"/>
                    <a:pt x="2041841" y="6049"/>
                    <a:pt x="2041841" y="13511"/>
                  </a:cubicBezTo>
                  <a:lnTo>
                    <a:pt x="2041841" y="666017"/>
                  </a:lnTo>
                  <a:cubicBezTo>
                    <a:pt x="2041841" y="669601"/>
                    <a:pt x="2040418" y="673037"/>
                    <a:pt x="2037884" y="675571"/>
                  </a:cubicBezTo>
                  <a:cubicBezTo>
                    <a:pt x="2035350" y="678105"/>
                    <a:pt x="2031914" y="679528"/>
                    <a:pt x="2028330" y="679528"/>
                  </a:cubicBezTo>
                  <a:lnTo>
                    <a:pt x="13511" y="679528"/>
                  </a:lnTo>
                  <a:cubicBezTo>
                    <a:pt x="9927" y="679528"/>
                    <a:pt x="6491" y="678105"/>
                    <a:pt x="3957" y="675571"/>
                  </a:cubicBezTo>
                  <a:cubicBezTo>
                    <a:pt x="1423" y="673037"/>
                    <a:pt x="0" y="669601"/>
                    <a:pt x="0" y="666017"/>
                  </a:cubicBezTo>
                  <a:lnTo>
                    <a:pt x="0" y="13511"/>
                  </a:lnTo>
                  <a:cubicBezTo>
                    <a:pt x="0" y="9927"/>
                    <a:pt x="1423" y="6491"/>
                    <a:pt x="3957" y="3957"/>
                  </a:cubicBezTo>
                  <a:cubicBezTo>
                    <a:pt x="6491" y="1423"/>
                    <a:pt x="9927" y="0"/>
                    <a:pt x="13511" y="0"/>
                  </a:cubicBezTo>
                  <a:close/>
                </a:path>
              </a:pathLst>
            </a:custGeom>
            <a:blipFill>
              <a:blip r:embed="rId4"/>
              <a:stretch>
                <a:fillRect t="-50079" b="-50079"/>
              </a:stretch>
            </a:blipFill>
            <a:ln w="76200" cap="rnd">
              <a:solidFill>
                <a:srgbClr val="FFFFFF"/>
              </a:solidFill>
              <a:prstDash val="solid"/>
              <a:round/>
            </a:ln>
          </p:spPr>
          <p:txBody>
            <a:bodyPr/>
            <a:lstStyle/>
            <a:p/>
          </p:txBody>
        </p:sp>
      </p:grpSp>
      <p:sp>
        <p:nvSpPr>
          <p:cNvPr id="7" name="Freeform 7"/>
          <p:cNvSpPr/>
          <p:nvPr/>
        </p:nvSpPr>
        <p:spPr>
          <a:xfrm>
            <a:off x="5578182" y="8570676"/>
            <a:ext cx="3957549" cy="687624"/>
          </a:xfrm>
          <a:custGeom>
            <a:rect l="l" t="t" r="r" b="b"/>
            <a:pathLst>
              <a:path w="3957549" h="687624">
                <a:moveTo>
                  <a:pt x="0" y="0"/>
                </a:moveTo>
                <a:lnTo>
                  <a:pt x="3957549" y="0"/>
                </a:lnTo>
                <a:lnTo>
                  <a:pt x="3957549" y="687624"/>
                </a:lnTo>
                <a:lnTo>
                  <a:pt x="0" y="687624"/>
                </a:lnTo>
                <a:lnTo>
                  <a:pt x="0" y="0"/>
                </a:lnTo>
                <a:close/>
              </a:path>
            </a:pathLst>
          </a:custGeom>
          <a:blipFill>
            <a:blip r:embed="rId5">
              <a:alphaModFix amt="35000"/>
            </a:blip>
            <a:stretch>
              <a:fillRect/>
            </a:stretch>
          </a:blipFill>
        </p:spPr>
        <p:txBody>
          <a:bodyPr/>
          <a:lstStyle/>
          <a:p/>
        </p:txBody>
      </p:sp>
      <p:grpSp>
        <p:nvGrpSpPr>
          <p:cNvPr id="8" name="Group 8"/>
          <p:cNvGrpSpPr/>
          <p:nvPr/>
        </p:nvGrpSpPr>
        <p:grpSpPr>
          <a:xfrm>
            <a:off x="5578182" y="7753740"/>
            <a:ext cx="3957549" cy="1160748"/>
            <a:chExt cx="1418973" cy="416184"/>
          </a:xfrm>
        </p:grpSpPr>
        <p:sp>
          <p:nvSpPr>
            <p:cNvPr id="9" name="Freeform 9"/>
            <p:cNvSpPr/>
            <p:nvPr/>
          </p:nvSpPr>
          <p:spPr>
            <a:xfrm>
              <a:off x="0" y="0"/>
              <a:ext cx="1418973" cy="416184"/>
            </a:xfrm>
            <a:custGeom>
              <a:rect l="l" t="t" r="r" b="b"/>
              <a:pathLst>
                <a:path w="1418973" h="416184">
                  <a:moveTo>
                    <a:pt x="44994" y="0"/>
                  </a:moveTo>
                  <a:lnTo>
                    <a:pt x="1373980" y="0"/>
                  </a:lnTo>
                  <a:cubicBezTo>
                    <a:pt x="1398829" y="0"/>
                    <a:pt x="1418973" y="20144"/>
                    <a:pt x="1418973" y="44994"/>
                  </a:cubicBezTo>
                  <a:lnTo>
                    <a:pt x="1418973" y="371191"/>
                  </a:lnTo>
                  <a:cubicBezTo>
                    <a:pt x="1418973" y="396040"/>
                    <a:pt x="1398829" y="416184"/>
                    <a:pt x="1373980" y="416184"/>
                  </a:cubicBezTo>
                  <a:lnTo>
                    <a:pt x="44994" y="416184"/>
                  </a:lnTo>
                  <a:cubicBezTo>
                    <a:pt x="33061" y="416184"/>
                    <a:pt x="21616" y="411444"/>
                    <a:pt x="13178" y="403006"/>
                  </a:cubicBezTo>
                  <a:cubicBezTo>
                    <a:pt x="4740" y="394568"/>
                    <a:pt x="0" y="383124"/>
                    <a:pt x="0" y="371191"/>
                  </a:cubicBezTo>
                  <a:lnTo>
                    <a:pt x="0" y="44994"/>
                  </a:lnTo>
                  <a:cubicBezTo>
                    <a:pt x="0" y="33061"/>
                    <a:pt x="4740" y="21616"/>
                    <a:pt x="13178" y="13178"/>
                  </a:cubicBezTo>
                  <a:cubicBezTo>
                    <a:pt x="21616" y="4740"/>
                    <a:pt x="33061" y="0"/>
                    <a:pt x="44994" y="0"/>
                  </a:cubicBezTo>
                  <a:close/>
                </a:path>
              </a:pathLst>
            </a:custGeom>
            <a:solidFill>
              <a:srgbClr val="FFFFFF"/>
            </a:solidFill>
          </p:spPr>
          <p:txBody>
            <a:bodyPr/>
            <a:lstStyle/>
            <a:p/>
          </p:txBody>
        </p:sp>
        <p:sp>
          <p:nvSpPr>
            <p:cNvPr id="10" name="TextBox 10"/>
            <p:cNvSpPr txBox="1"/>
            <p:nvPr/>
          </p:nvSpPr>
          <p:spPr>
            <a:xfrm>
              <a:off x="0" y="-38100"/>
              <a:ext cx="1418973" cy="454284"/>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2784994" y="2891870"/>
            <a:ext cx="14869973" cy="468398"/>
          </a:xfrm>
          <a:prstGeom prst="rect">
            <a:avLst/>
          </a:prstGeom>
        </p:spPr>
        <p:txBody>
          <a:bodyPr lIns="0" tIns="0" rIns="0" bIns="0" rtlCol="0" anchor="t">
            <a:spAutoFit/>
          </a:bodyPr>
          <a:lstStyle/>
          <a:p>
            <a:pPr marL="273050" lvl="1" algn="l">
              <a:lnSpc>
                <a:spcPts val="4020"/>
              </a:lnSpc>
            </a:pPr>
            <a:r>
              <a:rPr lang="vi-VN" sz="2525" smtClean="0">
                <a:solidFill>
                  <a:srgbClr val="3D3D3D"/>
                </a:solidFill>
                <a:latin typeface="Open Sans" panose="020b0606030504020204"/>
                <a:ea typeface="Open Sans" panose="020b0606030504020204"/>
                <a:cs typeface="Open Sans" panose="020b0606030504020204"/>
                <a:sym typeface="Open Sans" panose="020b0606030504020204"/>
              </a:rPr>
              <a:t>- </a:t>
            </a:r>
            <a:r>
              <a:rPr lang="en-US" sz="2525" err="1" smtClean="0">
                <a:solidFill>
                  <a:srgbClr val="3D3D3D"/>
                </a:solidFill>
                <a:latin typeface="Open Sans" panose="020b0606030504020204"/>
                <a:ea typeface="Open Sans" panose="020b0606030504020204"/>
                <a:cs typeface="Open Sans" panose="020b0606030504020204"/>
                <a:sym typeface="Open Sans" panose="020b0606030504020204"/>
              </a:rPr>
              <a:t>Kỳ </a:t>
            </a:r>
            <a:r>
              <a:rPr lang="en-US" sz="2525" err="1">
                <a:solidFill>
                  <a:srgbClr val="3D3D3D"/>
                </a:solidFill>
                <a:latin typeface="Open Sans" panose="020b0606030504020204"/>
                <a:ea typeface="Open Sans" panose="020b0606030504020204"/>
                <a:cs typeface="Open Sans" panose="020b0606030504020204"/>
                <a:sym typeface="Open Sans" panose="020b0606030504020204"/>
              </a:rPr>
              <a:t>quan thiên nhiên, hang động đẹp nhất Việt Nam, nằm trong quần thể Phong Nha - Kẻ </a:t>
            </a:r>
            <a:r>
              <a:rPr lang="en-US" sz="2525" err="1" smtClean="0">
                <a:solidFill>
                  <a:srgbClr val="3D3D3D"/>
                </a:solidFill>
                <a:latin typeface="Open Sans" panose="020b0606030504020204"/>
                <a:ea typeface="Open Sans" panose="020b0606030504020204"/>
                <a:cs typeface="Open Sans" panose="020b0606030504020204"/>
                <a:sym typeface="Open Sans" panose="020b0606030504020204"/>
              </a:rPr>
              <a:t>Bàng</a:t>
            </a:r>
            <a:endParaRPr lang="en-US" sz="2525">
              <a:solidFill>
                <a:srgbClr val="3D3D3D"/>
              </a:solidFill>
              <a:latin typeface="Open Sans"/>
              <a:ea typeface="Open Sans"/>
              <a:cs typeface="Open Sans"/>
              <a:sym typeface="Open Sans"/>
            </a:endParaRPr>
          </a:p>
        </p:txBody>
      </p:sp>
      <p:sp>
        <p:nvSpPr>
          <p:cNvPr id="12" name="TextBox 12"/>
          <p:cNvSpPr txBox="1"/>
          <p:nvPr/>
        </p:nvSpPr>
        <p:spPr>
          <a:xfrm>
            <a:off x="1104803" y="1661219"/>
            <a:ext cx="4473379" cy="539676"/>
          </a:xfrm>
          <a:prstGeom prst="rect">
            <a:avLst/>
          </a:prstGeom>
        </p:spPr>
        <p:txBody>
          <a:bodyPr lIns="0" tIns="0" rIns="0" bIns="0" rtlCol="0" anchor="t">
            <a:spAutoFit/>
          </a:bodyPr>
          <a:lstStyle/>
          <a:p>
            <a:pPr marL="0" lvl="0" indent="0" algn="l">
              <a:lnSpc>
                <a:spcPts val="4380"/>
              </a:lnSpc>
              <a:spcBef>
                <a:spcPct val="0"/>
              </a:spcBef>
            </a:pPr>
            <a:r>
              <a:rPr lang="en-US" sz="3125" b="1">
                <a:solidFill>
                  <a:srgbClr val="D47E13"/>
                </a:solidFill>
                <a:latin typeface="Crimson Pro Bold"/>
                <a:ea typeface="Crimson Pro Bold"/>
                <a:cs typeface="Crimson Pro Bold"/>
                <a:sym typeface="Crimson Pro Bold"/>
              </a:rPr>
              <a:t>1.1. Vị trí địa lý</a:t>
            </a:r>
            <a:endParaRPr lang="en-US" sz="3125" b="1">
              <a:solidFill>
                <a:srgbClr val="D47E13"/>
              </a:solidFill>
              <a:latin typeface="Crimson Pro Bold"/>
              <a:ea typeface="Crimson Pro Bold"/>
              <a:cs typeface="Crimson Pro Bold"/>
              <a:sym typeface="Crimson Pro Bold"/>
            </a:endParaRPr>
          </a:p>
        </p:txBody>
      </p:sp>
      <p:sp>
        <p:nvSpPr>
          <p:cNvPr id="13" name="TextBox 13"/>
          <p:cNvSpPr txBox="1"/>
          <p:nvPr/>
        </p:nvSpPr>
        <p:spPr>
          <a:xfrm>
            <a:off x="439272" y="854584"/>
            <a:ext cx="15914371" cy="532635"/>
          </a:xfrm>
          <a:prstGeom prst="rect">
            <a:avLst/>
          </a:prstGeom>
        </p:spPr>
        <p:txBody>
          <a:bodyPr lIns="0" tIns="0" rIns="0" bIns="0" rtlCol="0" anchor="t">
            <a:spAutoFit/>
          </a:bodyPr>
          <a:lstStyle/>
          <a:p>
            <a:pPr marL="0" lvl="0" indent="0" algn="l">
              <a:lnSpc>
                <a:spcPts val="3780"/>
              </a:lnSpc>
            </a:pPr>
            <a:r>
              <a:rPr lang="en-US" sz="4395" b="1">
                <a:solidFill>
                  <a:srgbClr val="000000"/>
                </a:solidFill>
                <a:latin typeface="Crimson Pro Bold"/>
                <a:ea typeface="Crimson Pro Bold"/>
                <a:cs typeface="Crimson Pro Bold"/>
                <a:sym typeface="Crimson Pro Bold"/>
              </a:rPr>
              <a:t> Chương 1: Tổng quan về Động Phong Nha</a:t>
            </a:r>
            <a:endParaRPr lang="en-US" sz="4395" b="1">
              <a:solidFill>
                <a:srgbClr val="000000"/>
              </a:solidFill>
              <a:latin typeface="Crimson Pro Bold"/>
              <a:ea typeface="Crimson Pro Bold"/>
              <a:cs typeface="Crimson Pro Bold"/>
              <a:sym typeface="Crimson Pro Bold"/>
            </a:endParaRPr>
          </a:p>
        </p:txBody>
      </p:sp>
      <p:sp>
        <p:nvSpPr>
          <p:cNvPr id="14" name="TextBox 14"/>
          <p:cNvSpPr txBox="1"/>
          <p:nvPr/>
        </p:nvSpPr>
        <p:spPr>
          <a:xfrm>
            <a:off x="5979631" y="7952220"/>
            <a:ext cx="3154650" cy="355627"/>
          </a:xfrm>
          <a:prstGeom prst="rect">
            <a:avLst/>
          </a:prstGeom>
        </p:spPr>
        <p:txBody>
          <a:bodyPr lIns="0" tIns="0" rIns="0" bIns="0" rtlCol="0" anchor="t">
            <a:spAutoFit/>
          </a:bodyPr>
          <a:lstStyle/>
          <a:p>
            <a:pPr marL="0" lvl="0" indent="0" algn="ctr">
              <a:lnSpc>
                <a:spcPts val="2975"/>
              </a:lnSpc>
              <a:spcBef>
                <a:spcPct val="0"/>
              </a:spcBef>
            </a:pPr>
            <a:r>
              <a:rPr lang="en-US" sz="2125" b="1">
                <a:solidFill>
                  <a:srgbClr val="3D3D3D"/>
                </a:solidFill>
                <a:latin typeface="Open Sans Bold" panose="020b0806030504020204"/>
                <a:ea typeface="Open Sans Bold" panose="020b0806030504020204"/>
                <a:cs typeface="Open Sans Bold" panose="020b0806030504020204"/>
                <a:sym typeface="Open Sans Bold" panose="020b0806030504020204"/>
              </a:rPr>
              <a:t>ĐỘNG PHONG NHA</a:t>
            </a:r>
            <a:endParaRPr lang="en-US" sz="2125" b="1">
              <a:solidFill>
                <a:srgbClr val="3D3D3D"/>
              </a:solidFill>
              <a:latin typeface="Open Sans Bold"/>
              <a:ea typeface="Open Sans Bold"/>
              <a:cs typeface="Open Sans Bold"/>
              <a:sym typeface="Open Sans Bold"/>
            </a:endParaRPr>
          </a:p>
        </p:txBody>
      </p:sp>
      <p:sp>
        <p:nvSpPr>
          <p:cNvPr id="15" name="TextBox 14"/>
          <p:cNvSpPr txBox="1"/>
          <p:nvPr/>
        </p:nvSpPr>
        <p:spPr>
          <a:xfrm>
            <a:off x="2949806" y="3586278"/>
            <a:ext cx="8961119" cy="758221"/>
          </a:xfrm>
          <a:prstGeom prst="rect">
            <a:avLst/>
          </a:prstGeom>
          <a:noFill/>
        </p:spPr>
        <p:txBody>
          <a:bodyPr wrap="square" rtlCol="0">
            <a:spAutoFit/>
          </a:bodyPr>
          <a:lstStyle/>
          <a:p>
            <a:pPr marL="0" lvl="1"/>
            <a:r>
              <a:rPr lang="vi-VN" sz="2525" smtClean="0">
                <a:solidFill>
                  <a:srgbClr val="3D3D3D"/>
                </a:solidFill>
                <a:latin typeface="Open Sans" panose="020b0606030504020204"/>
                <a:ea typeface="Open Sans" panose="020b0606030504020204"/>
                <a:cs typeface="Open Sans" panose="020b0606030504020204"/>
                <a:sym typeface="Open Sans" panose="020b0606030504020204"/>
              </a:rPr>
              <a:t>- </a:t>
            </a:r>
            <a:r>
              <a:rPr lang="en-US" sz="2525" err="1" smtClean="0">
                <a:solidFill>
                  <a:srgbClr val="3D3D3D"/>
                </a:solidFill>
                <a:latin typeface="Open Sans" panose="020b0606030504020204"/>
                <a:ea typeface="Open Sans" panose="020b0606030504020204"/>
                <a:cs typeface="Open Sans" panose="020b0606030504020204"/>
                <a:sym typeface="Open Sans" panose="020b0606030504020204"/>
              </a:rPr>
              <a:t>Nằm </a:t>
            </a:r>
            <a:r>
              <a:rPr lang="en-US" sz="2525">
                <a:solidFill>
                  <a:srgbClr val="3D3D3D"/>
                </a:solidFill>
                <a:latin typeface="Open Sans" panose="020b0606030504020204"/>
                <a:ea typeface="Open Sans" panose="020b0606030504020204"/>
                <a:cs typeface="Open Sans" panose="020b0606030504020204"/>
                <a:sym typeface="Open Sans" panose="020b0606030504020204"/>
              </a:rPr>
              <a:t>ở huyện Bố </a:t>
            </a:r>
            <a:r>
              <a:rPr lang="vi-VN" sz="2525" smtClean="0">
                <a:solidFill>
                  <a:srgbClr val="3D3D3D"/>
                </a:solidFill>
                <a:latin typeface="Open Sans" panose="020b0606030504020204"/>
                <a:ea typeface="Open Sans" panose="020b0606030504020204"/>
                <a:cs typeface="Open Sans" panose="020b0606030504020204"/>
                <a:sym typeface="Open Sans" panose="020b0606030504020204"/>
              </a:rPr>
              <a:t>Trạch</a:t>
            </a:r>
            <a:r>
              <a:rPr lang="en-US" sz="2525" smtClean="0">
                <a:solidFill>
                  <a:srgbClr val="3D3D3D"/>
                </a:solidFill>
                <a:latin typeface="Open Sans" panose="020b0606030504020204"/>
                <a:ea typeface="Open Sans" panose="020b0606030504020204"/>
                <a:cs typeface="Open Sans" panose="020b0606030504020204"/>
                <a:sym typeface="Open Sans" panose="020b0606030504020204"/>
              </a:rPr>
              <a:t>, </a:t>
            </a:r>
            <a:r>
              <a:rPr lang="en-US" sz="2525" err="1">
                <a:solidFill>
                  <a:srgbClr val="3D3D3D"/>
                </a:solidFill>
                <a:latin typeface="Open Sans" panose="020b0606030504020204"/>
                <a:ea typeface="Open Sans" panose="020b0606030504020204"/>
                <a:cs typeface="Open Sans" panose="020b0606030504020204"/>
                <a:sym typeface="Open Sans" panose="020b0606030504020204"/>
              </a:rPr>
              <a:t>tỉnh Quảng Bình</a:t>
            </a:r>
            <a:endParaRPr lang="en-US" sz="2525">
              <a:solidFill>
                <a:srgbClr val="3D3D3D"/>
              </a:solidFill>
              <a:latin typeface="Open Sans" panose="020b0606030504020204"/>
              <a:ea typeface="Open Sans" panose="020b0606030504020204"/>
              <a:cs typeface="Open Sans" panose="020b0606030504020204"/>
              <a:sym typeface="Open Sans" panose="020b0606030504020204"/>
            </a:endParaRPr>
          </a:p>
          <a:p>
            <a:endParaRPr 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after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after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anim calcmode="lin" valueType="num">
                                      <p:cBhvr>
                                        <p:cTn id="35" dur="1000" fill="hold"/>
                                        <p:tgtEl>
                                          <p:spTgt spid="5"/>
                                        </p:tgtEl>
                                        <p:attrNameLst>
                                          <p:attrName>ppt_x</p:attrName>
                                        </p:attrNameLst>
                                      </p:cBhvr>
                                      <p:tavLst>
                                        <p:tav tm="0">
                                          <p:val>
                                            <p:strVal val="#ppt_x"/>
                                          </p:val>
                                        </p:tav>
                                        <p:tav tm="100000">
                                          <p:val>
                                            <p:strVal val="#ppt_x"/>
                                          </p:val>
                                        </p:tav>
                                      </p:tavLst>
                                    </p:anim>
                                    <p:anim calcmode="lin" valueType="num">
                                      <p:cBhvr>
                                        <p:cTn id="36" dur="1000" fill="hold"/>
                                        <p:tgtEl>
                                          <p:spTgt spid="5"/>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1000"/>
                                        <p:tgtEl>
                                          <p:spTgt spid="8"/>
                                        </p:tgtEl>
                                      </p:cBhvr>
                                    </p:animEffect>
                                    <p:anim calcmode="lin" valueType="num">
                                      <p:cBhvr>
                                        <p:cTn id="40" dur="1000" fill="hold"/>
                                        <p:tgtEl>
                                          <p:spTgt spid="8"/>
                                        </p:tgtEl>
                                        <p:attrNameLst>
                                          <p:attrName>ppt_x</p:attrName>
                                        </p:attrNameLst>
                                      </p:cBhvr>
                                      <p:tavLst>
                                        <p:tav tm="0">
                                          <p:val>
                                            <p:strVal val="#ppt_x"/>
                                          </p:val>
                                        </p:tav>
                                        <p:tav tm="100000">
                                          <p:val>
                                            <p:strVal val="#ppt_x"/>
                                          </p:val>
                                        </p:tav>
                                      </p:tavLst>
                                    </p:anim>
                                    <p:anim calcmode="lin" valueType="num">
                                      <p:cBhvr>
                                        <p:cTn id="41" dur="1000" fill="hold"/>
                                        <p:tgtEl>
                                          <p:spTgt spid="8"/>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anim calcmode="lin" valueType="num">
                                      <p:cBhvr>
                                        <p:cTn id="45" dur="1000" fill="hold"/>
                                        <p:tgtEl>
                                          <p:spTgt spid="14"/>
                                        </p:tgtEl>
                                        <p:attrNameLst>
                                          <p:attrName>ppt_x</p:attrName>
                                        </p:attrNameLst>
                                      </p:cBhvr>
                                      <p:tavLst>
                                        <p:tav tm="0">
                                          <p:val>
                                            <p:strVal val="#ppt_x"/>
                                          </p:val>
                                        </p:tav>
                                        <p:tav tm="100000">
                                          <p:val>
                                            <p:strVal val="#ppt_x"/>
                                          </p:val>
                                        </p:tav>
                                      </p:tavLst>
                                    </p:anim>
                                    <p:anim calcmode="lin" valueType="num">
                                      <p:cBhvr>
                                        <p:cTn id="4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1"/>
      <p:bldP spid="13" grpId="2"/>
      <p:bldP spid="14" grpId="3"/>
      <p:bldP spid="15" grpId="4"/>
    </p:bldLst>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11605061" y="-2046817"/>
            <a:ext cx="8982420" cy="8982420"/>
            <a:chExt cx="812800" cy="812800"/>
          </a:xfrm>
        </p:grpSpPr>
        <p:sp>
          <p:nvSpPr>
            <p:cNvPr id="3" name="Freeform 3"/>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BBE6"/>
            </a:solidFill>
          </p:spPr>
          <p:txBody>
            <a:bodyPr/>
            <a:lstStyle/>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grpSp>
        <p:nvGrpSpPr>
          <p:cNvPr id="5" name="Group 5"/>
          <p:cNvGrpSpPr/>
          <p:nvPr/>
        </p:nvGrpSpPr>
        <p:grpSpPr>
          <a:xfrm>
            <a:off x="8235383" y="1735531"/>
            <a:ext cx="5832943" cy="7719683"/>
            <a:chExt cx="903675" cy="1195981"/>
          </a:xfrm>
        </p:grpSpPr>
        <p:sp>
          <p:nvSpPr>
            <p:cNvPr id="6" name="Freeform 6"/>
            <p:cNvSpPr/>
            <p:nvPr/>
          </p:nvSpPr>
          <p:spPr>
            <a:xfrm>
              <a:off x="0" y="0"/>
              <a:ext cx="903675" cy="1195981"/>
            </a:xfrm>
            <a:custGeom>
              <a:rect l="l" t="t" r="r" b="b"/>
              <a:pathLst>
                <a:path w="903674" h="1195981">
                  <a:moveTo>
                    <a:pt x="30527" y="0"/>
                  </a:moveTo>
                  <a:lnTo>
                    <a:pt x="873148" y="0"/>
                  </a:lnTo>
                  <a:cubicBezTo>
                    <a:pt x="881244" y="0"/>
                    <a:pt x="889009" y="3216"/>
                    <a:pt x="894734" y="8941"/>
                  </a:cubicBezTo>
                  <a:cubicBezTo>
                    <a:pt x="900459" y="14666"/>
                    <a:pt x="903675" y="22431"/>
                    <a:pt x="903675" y="30527"/>
                  </a:cubicBezTo>
                  <a:lnTo>
                    <a:pt x="903675" y="1165454"/>
                  </a:lnTo>
                  <a:cubicBezTo>
                    <a:pt x="903675" y="1173550"/>
                    <a:pt x="900459" y="1181315"/>
                    <a:pt x="894734" y="1187040"/>
                  </a:cubicBezTo>
                  <a:cubicBezTo>
                    <a:pt x="889009" y="1192765"/>
                    <a:pt x="881244" y="1195981"/>
                    <a:pt x="873148" y="1195981"/>
                  </a:cubicBezTo>
                  <a:lnTo>
                    <a:pt x="30527" y="1195981"/>
                  </a:lnTo>
                  <a:cubicBezTo>
                    <a:pt x="22431" y="1195981"/>
                    <a:pt x="14666" y="1192765"/>
                    <a:pt x="8941" y="1187040"/>
                  </a:cubicBezTo>
                  <a:cubicBezTo>
                    <a:pt x="3216" y="1181315"/>
                    <a:pt x="0" y="1173550"/>
                    <a:pt x="0" y="1165454"/>
                  </a:cubicBezTo>
                  <a:lnTo>
                    <a:pt x="0" y="30527"/>
                  </a:lnTo>
                  <a:cubicBezTo>
                    <a:pt x="0" y="22431"/>
                    <a:pt x="3216" y="14666"/>
                    <a:pt x="8941" y="8941"/>
                  </a:cubicBezTo>
                  <a:cubicBezTo>
                    <a:pt x="14666" y="3216"/>
                    <a:pt x="22431" y="0"/>
                    <a:pt x="30527" y="0"/>
                  </a:cubicBezTo>
                  <a:close/>
                </a:path>
              </a:pathLst>
            </a:custGeom>
            <a:blipFill>
              <a:blip r:embed="rId2"/>
              <a:stretch>
                <a:fillRect l="-49508" r="-49508"/>
              </a:stretch>
            </a:blipFill>
            <a:ln w="76200" cap="rnd">
              <a:solidFill>
                <a:srgbClr val="FFFFFF"/>
              </a:solidFill>
              <a:prstDash val="solid"/>
              <a:round/>
            </a:ln>
          </p:spPr>
          <p:txBody>
            <a:bodyPr/>
            <a:lstStyle/>
            <a:p/>
          </p:txBody>
        </p:sp>
      </p:grpSp>
      <p:sp>
        <p:nvSpPr>
          <p:cNvPr id="7" name="Freeform 7"/>
          <p:cNvSpPr/>
          <p:nvPr/>
        </p:nvSpPr>
        <p:spPr>
          <a:xfrm>
            <a:off x="12681299" y="8659786"/>
            <a:ext cx="4578001" cy="795428"/>
          </a:xfrm>
          <a:custGeom>
            <a:rect l="l" t="t" r="r" b="b"/>
            <a:pathLst>
              <a:path w="4578001" h="795428">
                <a:moveTo>
                  <a:pt x="0" y="0"/>
                </a:moveTo>
                <a:lnTo>
                  <a:pt x="4578001" y="0"/>
                </a:lnTo>
                <a:lnTo>
                  <a:pt x="4578001" y="795428"/>
                </a:lnTo>
                <a:lnTo>
                  <a:pt x="0" y="795428"/>
                </a:lnTo>
                <a:lnTo>
                  <a:pt x="0" y="0"/>
                </a:lnTo>
                <a:close/>
              </a:path>
            </a:pathLst>
          </a:custGeom>
          <a:blipFill>
            <a:blip r:embed="rId3">
              <a:alphaModFix amt="35000"/>
            </a:blip>
            <a:stretch>
              <a:fillRect/>
            </a:stretch>
          </a:blipFill>
        </p:spPr>
        <p:txBody>
          <a:bodyPr/>
          <a:lstStyle/>
          <a:p/>
        </p:txBody>
      </p:sp>
      <p:grpSp>
        <p:nvGrpSpPr>
          <p:cNvPr id="8" name="Group 8"/>
          <p:cNvGrpSpPr/>
          <p:nvPr/>
        </p:nvGrpSpPr>
        <p:grpSpPr>
          <a:xfrm>
            <a:off x="12681299" y="5995544"/>
            <a:ext cx="4662395" cy="3137851"/>
            <a:chExt cx="1234675" cy="830952"/>
          </a:xfrm>
        </p:grpSpPr>
        <p:sp>
          <p:nvSpPr>
            <p:cNvPr id="9" name="Freeform 9"/>
            <p:cNvSpPr/>
            <p:nvPr/>
          </p:nvSpPr>
          <p:spPr>
            <a:xfrm>
              <a:off x="0" y="0"/>
              <a:ext cx="1234675" cy="830952"/>
            </a:xfrm>
            <a:custGeom>
              <a:rect l="l" t="t" r="r" b="b"/>
              <a:pathLst>
                <a:path w="1234675" h="830951">
                  <a:moveTo>
                    <a:pt x="38192" y="0"/>
                  </a:moveTo>
                  <a:lnTo>
                    <a:pt x="1196483" y="0"/>
                  </a:lnTo>
                  <a:cubicBezTo>
                    <a:pt x="1217576" y="0"/>
                    <a:pt x="1234675" y="17099"/>
                    <a:pt x="1234675" y="38192"/>
                  </a:cubicBezTo>
                  <a:lnTo>
                    <a:pt x="1234675" y="792760"/>
                  </a:lnTo>
                  <a:cubicBezTo>
                    <a:pt x="1234675" y="813853"/>
                    <a:pt x="1217576" y="830952"/>
                    <a:pt x="1196483" y="830952"/>
                  </a:cubicBezTo>
                  <a:lnTo>
                    <a:pt x="38192" y="830952"/>
                  </a:lnTo>
                  <a:cubicBezTo>
                    <a:pt x="17099" y="830952"/>
                    <a:pt x="0" y="813853"/>
                    <a:pt x="0" y="792760"/>
                  </a:cubicBezTo>
                  <a:lnTo>
                    <a:pt x="0" y="38192"/>
                  </a:lnTo>
                  <a:cubicBezTo>
                    <a:pt x="0" y="17099"/>
                    <a:pt x="17099" y="0"/>
                    <a:pt x="38192" y="0"/>
                  </a:cubicBezTo>
                  <a:close/>
                </a:path>
              </a:pathLst>
            </a:custGeom>
            <a:blipFill>
              <a:blip r:embed="rId4"/>
              <a:stretch>
                <a:fillRect l="-9823" r="-9823"/>
              </a:stretch>
            </a:blipFill>
            <a:ln w="76200" cap="rnd">
              <a:solidFill>
                <a:srgbClr val="FFFFFF"/>
              </a:solidFill>
              <a:prstDash val="solid"/>
              <a:round/>
            </a:ln>
          </p:spPr>
          <p:txBody>
            <a:bodyPr/>
            <a:lstStyle/>
            <a:p/>
          </p:txBody>
        </p:sp>
      </p:grpSp>
      <p:sp>
        <p:nvSpPr>
          <p:cNvPr id="10" name="Freeform 10"/>
          <p:cNvSpPr/>
          <p:nvPr/>
        </p:nvSpPr>
        <p:spPr>
          <a:xfrm>
            <a:off x="12774322" y="4119550"/>
            <a:ext cx="3957549" cy="687624"/>
          </a:xfrm>
          <a:custGeom>
            <a:rect l="l" t="t" r="r" b="b"/>
            <a:pathLst>
              <a:path w="3957549" h="687624">
                <a:moveTo>
                  <a:pt x="0" y="0"/>
                </a:moveTo>
                <a:lnTo>
                  <a:pt x="3957549" y="0"/>
                </a:lnTo>
                <a:lnTo>
                  <a:pt x="3957549" y="687624"/>
                </a:lnTo>
                <a:lnTo>
                  <a:pt x="0" y="687624"/>
                </a:lnTo>
                <a:lnTo>
                  <a:pt x="0" y="0"/>
                </a:lnTo>
                <a:close/>
              </a:path>
            </a:pathLst>
          </a:custGeom>
          <a:blipFill>
            <a:blip r:embed="rId3">
              <a:alphaModFix amt="35000"/>
            </a:blip>
            <a:stretch>
              <a:fillRect/>
            </a:stretch>
          </a:blipFill>
        </p:spPr>
        <p:txBody>
          <a:bodyPr/>
          <a:lstStyle/>
          <a:p/>
        </p:txBody>
      </p:sp>
      <p:sp>
        <p:nvSpPr>
          <p:cNvPr id="11" name="TextBox 11"/>
          <p:cNvSpPr txBox="1"/>
          <p:nvPr/>
        </p:nvSpPr>
        <p:spPr>
          <a:xfrm>
            <a:off x="371145" y="829057"/>
            <a:ext cx="14098963" cy="532635"/>
          </a:xfrm>
          <a:prstGeom prst="rect">
            <a:avLst/>
          </a:prstGeom>
        </p:spPr>
        <p:txBody>
          <a:bodyPr lIns="0" tIns="0" rIns="0" bIns="0" rtlCol="0" anchor="t">
            <a:spAutoFit/>
          </a:bodyPr>
          <a:lstStyle/>
          <a:p>
            <a:pPr marL="0" lvl="0" indent="0" algn="l">
              <a:lnSpc>
                <a:spcPts val="3780"/>
              </a:lnSpc>
            </a:pPr>
            <a:r>
              <a:rPr lang="en-US" sz="4395" b="1">
                <a:solidFill>
                  <a:srgbClr val="8C52FF"/>
                </a:solidFill>
                <a:latin typeface="Crimson Pro Bold"/>
                <a:ea typeface="Crimson Pro Bold"/>
                <a:cs typeface="Crimson Pro Bold"/>
                <a:sym typeface="Crimson Pro Bold"/>
              </a:rPr>
              <a:t> </a:t>
            </a:r>
            <a:r>
              <a:rPr lang="en-US" sz="4395" b="1" err="1">
                <a:solidFill>
                  <a:srgbClr val="000000"/>
                </a:solidFill>
                <a:latin typeface="Crimson Pro Bold"/>
                <a:ea typeface="Crimson Pro Bold"/>
                <a:cs typeface="Crimson Pro Bold"/>
                <a:sym typeface="Crimson Pro Bold"/>
              </a:rPr>
              <a:t>Chương 1: Tổng quan về Động Phong Nha</a:t>
            </a:r>
            <a:endParaRPr lang="en-US" sz="4395" b="1">
              <a:solidFill>
                <a:srgbClr val="000000"/>
              </a:solidFill>
              <a:latin typeface="Crimson Pro Bold"/>
              <a:ea typeface="Crimson Pro Bold"/>
              <a:cs typeface="Crimson Pro Bold"/>
              <a:sym typeface="Crimson Pro Bold"/>
            </a:endParaRPr>
          </a:p>
        </p:txBody>
      </p:sp>
      <p:sp>
        <p:nvSpPr>
          <p:cNvPr id="12" name="TextBox 12"/>
          <p:cNvSpPr txBox="1"/>
          <p:nvPr/>
        </p:nvSpPr>
        <p:spPr>
          <a:xfrm>
            <a:off x="779905" y="4234287"/>
            <a:ext cx="6227139" cy="3208189"/>
          </a:xfrm>
          <a:prstGeom prst="rect">
            <a:avLst/>
          </a:prstGeom>
        </p:spPr>
        <p:txBody>
          <a:bodyPr lIns="0" tIns="0" rIns="0" bIns="0" rtlCol="0" anchor="t">
            <a:spAutoFit/>
          </a:bodyPr>
          <a:lstStyle/>
          <a:p>
            <a:pPr marL="586105" lvl="1" indent="-293370" algn="l">
              <a:lnSpc>
                <a:spcPts val="6575"/>
              </a:lnSpc>
              <a:buFont typeface="Arial"/>
              <a:buChar char="•"/>
            </a:pPr>
            <a:r>
              <a:rPr lang="en-US" sz="2715" err="1">
                <a:solidFill>
                  <a:srgbClr val="3D3D3D"/>
                </a:solidFill>
                <a:latin typeface="Open Sans" panose="020b0606030504020204"/>
                <a:ea typeface="Open Sans" panose="020b0606030504020204"/>
                <a:cs typeface="Open Sans" panose="020b0606030504020204"/>
                <a:sym typeface="Open Sans" panose="020b0606030504020204"/>
              </a:rPr>
              <a:t>Kỳ quan thiên nhiên, hang động đẹp nhất Việt Nam.</a:t>
            </a:r>
            <a:endParaRPr lang="en-US" sz="2715">
              <a:solidFill>
                <a:srgbClr val="3D3D3D"/>
              </a:solidFill>
              <a:latin typeface="Open Sans"/>
              <a:ea typeface="Open Sans"/>
              <a:cs typeface="Open Sans"/>
              <a:sym typeface="Open Sans"/>
            </a:endParaRPr>
          </a:p>
          <a:p>
            <a:pPr marL="586105" lvl="1" indent="-293370" algn="l">
              <a:lnSpc>
                <a:spcPts val="6575"/>
              </a:lnSpc>
              <a:buFont typeface="Arial"/>
              <a:buChar char="•"/>
            </a:pPr>
            <a:r>
              <a:rPr lang="en-US" sz="2715" err="1">
                <a:solidFill>
                  <a:srgbClr val="3D3D3D"/>
                </a:solidFill>
                <a:latin typeface="Open Sans" panose="020b0606030504020204"/>
                <a:ea typeface="Open Sans" panose="020b0606030504020204"/>
                <a:cs typeface="Open Sans" panose="020b0606030504020204"/>
                <a:sym typeface="Open Sans" panose="020b0606030504020204"/>
              </a:rPr>
              <a:t>Hệ thống hang động dài, thạch nhũ đa dạng và sông ngầm kỳ ảo.</a:t>
            </a:r>
            <a:endParaRPr lang="en-US" sz="2715">
              <a:solidFill>
                <a:srgbClr val="3D3D3D"/>
              </a:solidFill>
              <a:latin typeface="Open Sans" panose="020b0606030504020204"/>
              <a:ea typeface="Open Sans" panose="020b0606030504020204"/>
              <a:cs typeface="Open Sans" panose="020b0606030504020204"/>
              <a:sym typeface="Open Sans" panose="020b0606030504020204"/>
            </a:endParaRPr>
          </a:p>
        </p:txBody>
      </p:sp>
      <p:sp>
        <p:nvSpPr>
          <p:cNvPr id="13" name="TextBox 13"/>
          <p:cNvSpPr txBox="1"/>
          <p:nvPr/>
        </p:nvSpPr>
        <p:spPr>
          <a:xfrm>
            <a:off x="136253" y="2127845"/>
            <a:ext cx="5641610" cy="556896"/>
          </a:xfrm>
          <a:prstGeom prst="rect">
            <a:avLst/>
          </a:prstGeom>
        </p:spPr>
        <p:txBody>
          <a:bodyPr lIns="0" tIns="0" rIns="0" bIns="0" rtlCol="0" anchor="t">
            <a:spAutoFit/>
          </a:bodyPr>
          <a:lstStyle/>
          <a:p>
            <a:pPr algn="ctr">
              <a:lnSpc>
                <a:spcPts val="4480"/>
              </a:lnSpc>
              <a:spcBef>
                <a:spcPct val="0"/>
              </a:spcBef>
            </a:pPr>
            <a:r>
              <a:rPr lang="en-US" sz="3200" b="1">
                <a:solidFill>
                  <a:srgbClr val="D47E13"/>
                </a:solidFill>
                <a:latin typeface="Crimson Pro Bold"/>
                <a:ea typeface="Crimson Pro Bold"/>
                <a:cs typeface="Crimson Pro Bold"/>
                <a:sym typeface="Crimson Pro Bold"/>
              </a:rPr>
              <a:t>1.2  Đặc điểm tự nhiên</a:t>
            </a:r>
            <a:endParaRPr lang="en-US" sz="3200" b="1">
              <a:solidFill>
                <a:srgbClr val="D47E13"/>
              </a:solidFill>
              <a:latin typeface="Crimson Pro Bold"/>
              <a:ea typeface="Crimson Pro Bold"/>
              <a:cs typeface="Crimson Pro Bold"/>
              <a:sym typeface="Crimson Pro Bold"/>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after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circle(in)">
                                      <p:cBhvr>
                                        <p:cTn id="14" dur="2000"/>
                                        <p:tgtEl>
                                          <p:spTgt spid="12"/>
                                        </p:tgtEl>
                                      </p:cBhvr>
                                    </p:animEffect>
                                  </p:childTnLst>
                                </p:cTn>
                              </p:par>
                              <p:par>
                                <p:cTn id="15" presetID="6"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par>
                                <p:cTn id="18" presetID="6"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circle(in)">
                                      <p:cBhvr>
                                        <p:cTn id="20"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1"/>
    </p:bldLst>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grpSp>
        <p:nvGrpSpPr>
          <p:cNvPr id="2" name="Group 2"/>
          <p:cNvGrpSpPr/>
          <p:nvPr/>
        </p:nvGrpSpPr>
        <p:grpSpPr>
          <a:xfrm>
            <a:off x="11605061" y="-2046817"/>
            <a:ext cx="8982420" cy="8982420"/>
            <a:chExt cx="812800" cy="812800"/>
          </a:xfrm>
        </p:grpSpPr>
        <p:sp>
          <p:nvSpPr>
            <p:cNvPr id="3" name="Freeform 3"/>
            <p:cNvSpPr/>
            <p:nvPr/>
          </p:nvSpPr>
          <p:spPr>
            <a:xfrm>
              <a:off x="0" y="0"/>
              <a:ext cx="812800" cy="812800"/>
            </a:xfrm>
            <a:custGeom>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1BBE6"/>
            </a:solidFill>
          </p:spPr>
          <p:txBody>
            <a:bodyPr/>
            <a:lstStyle/>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60"/>
                </a:lnSpc>
              </a:pPr>
            </a:p>
          </p:txBody>
        </p:sp>
      </p:grpSp>
      <p:sp>
        <p:nvSpPr>
          <p:cNvPr id="5" name="Freeform 5"/>
          <p:cNvSpPr/>
          <p:nvPr/>
        </p:nvSpPr>
        <p:spPr>
          <a:xfrm>
            <a:off x="12681299" y="8659786"/>
            <a:ext cx="4578001" cy="795428"/>
          </a:xfrm>
          <a:custGeom>
            <a:rect l="l" t="t" r="r" b="b"/>
            <a:pathLst>
              <a:path w="4578001" h="795428">
                <a:moveTo>
                  <a:pt x="0" y="0"/>
                </a:moveTo>
                <a:lnTo>
                  <a:pt x="4578001" y="0"/>
                </a:lnTo>
                <a:lnTo>
                  <a:pt x="4578001" y="795428"/>
                </a:lnTo>
                <a:lnTo>
                  <a:pt x="0" y="795428"/>
                </a:lnTo>
                <a:lnTo>
                  <a:pt x="0" y="0"/>
                </a:lnTo>
                <a:close/>
              </a:path>
            </a:pathLst>
          </a:custGeom>
          <a:blipFill>
            <a:blip r:embed="rId2">
              <a:alphaModFix amt="35000"/>
            </a:blip>
            <a:stretch>
              <a:fillRect/>
            </a:stretch>
          </a:blipFill>
        </p:spPr>
        <p:txBody>
          <a:bodyPr/>
          <a:lstStyle/>
          <a:p/>
        </p:txBody>
      </p:sp>
      <p:sp>
        <p:nvSpPr>
          <p:cNvPr id="6" name="Freeform 6"/>
          <p:cNvSpPr/>
          <p:nvPr/>
        </p:nvSpPr>
        <p:spPr>
          <a:xfrm>
            <a:off x="12774322" y="4119550"/>
            <a:ext cx="3957549" cy="687624"/>
          </a:xfrm>
          <a:custGeom>
            <a:rect l="l" t="t" r="r" b="b"/>
            <a:pathLst>
              <a:path w="3957549" h="687624">
                <a:moveTo>
                  <a:pt x="0" y="0"/>
                </a:moveTo>
                <a:lnTo>
                  <a:pt x="3957549" y="0"/>
                </a:lnTo>
                <a:lnTo>
                  <a:pt x="3957549" y="687624"/>
                </a:lnTo>
                <a:lnTo>
                  <a:pt x="0" y="687624"/>
                </a:lnTo>
                <a:lnTo>
                  <a:pt x="0" y="0"/>
                </a:lnTo>
                <a:close/>
              </a:path>
            </a:pathLst>
          </a:custGeom>
          <a:blipFill>
            <a:blip r:embed="rId2">
              <a:alphaModFix amt="35000"/>
            </a:blip>
            <a:stretch>
              <a:fillRect/>
            </a:stretch>
          </a:blipFill>
        </p:spPr>
        <p:txBody>
          <a:bodyPr/>
          <a:lstStyle/>
          <a:p/>
        </p:txBody>
      </p:sp>
      <p:sp>
        <p:nvSpPr>
          <p:cNvPr id="7" name="TextBox 7"/>
          <p:cNvSpPr txBox="1"/>
          <p:nvPr/>
        </p:nvSpPr>
        <p:spPr>
          <a:xfrm>
            <a:off x="371145" y="829057"/>
            <a:ext cx="14098963" cy="532635"/>
          </a:xfrm>
          <a:prstGeom prst="rect">
            <a:avLst/>
          </a:prstGeom>
        </p:spPr>
        <p:txBody>
          <a:bodyPr lIns="0" tIns="0" rIns="0" bIns="0" rtlCol="0" anchor="t">
            <a:spAutoFit/>
          </a:bodyPr>
          <a:lstStyle/>
          <a:p>
            <a:pPr marL="0" lvl="0" indent="0" algn="l">
              <a:lnSpc>
                <a:spcPts val="3780"/>
              </a:lnSpc>
            </a:pPr>
            <a:r>
              <a:rPr lang="en-US" sz="4395" b="1">
                <a:solidFill>
                  <a:srgbClr val="8C52FF"/>
                </a:solidFill>
                <a:latin typeface="Crimson Pro Bold"/>
                <a:ea typeface="Crimson Pro Bold"/>
                <a:cs typeface="Crimson Pro Bold"/>
                <a:sym typeface="Crimson Pro Bold"/>
              </a:rPr>
              <a:t> </a:t>
            </a:r>
            <a:r>
              <a:rPr lang="en-US" sz="4395" b="1">
                <a:solidFill>
                  <a:srgbClr val="000000"/>
                </a:solidFill>
                <a:latin typeface="Crimson Pro Bold"/>
                <a:ea typeface="Crimson Pro Bold"/>
                <a:cs typeface="Crimson Pro Bold"/>
                <a:sym typeface="Crimson Pro Bold"/>
              </a:rPr>
              <a:t>Chương 1: Tổng quan về Động Phong Nha</a:t>
            </a:r>
            <a:endParaRPr lang="en-US" sz="4395" b="1">
              <a:solidFill>
                <a:srgbClr val="000000"/>
              </a:solidFill>
              <a:latin typeface="Crimson Pro Bold"/>
              <a:ea typeface="Crimson Pro Bold"/>
              <a:cs typeface="Crimson Pro Bold"/>
              <a:sym typeface="Crimson Pro Bold"/>
            </a:endParaRPr>
          </a:p>
        </p:txBody>
      </p:sp>
      <p:grpSp>
        <p:nvGrpSpPr>
          <p:cNvPr id="8" name="Group 8"/>
          <p:cNvGrpSpPr/>
          <p:nvPr/>
        </p:nvGrpSpPr>
        <p:grpSpPr>
          <a:xfrm>
            <a:off x="1315458" y="3939523"/>
            <a:ext cx="6265108" cy="3632588"/>
            <a:chExt cx="8353477" cy="4843451"/>
          </a:xfrm>
        </p:grpSpPr>
        <p:pic>
          <p:nvPicPr>
            <p:cNvPr id="9" name="Picture 9"/>
            <p:cNvPicPr>
              <a:picLocks noChangeAspect="1"/>
            </p:cNvPicPr>
            <p:nvPr/>
          </p:nvPicPr>
          <p:blipFill>
            <a:blip r:embed="rId3"/>
            <a:srcRect t="6434" b="6434"/>
            <a:stretch>
              <a:fillRect/>
            </a:stretch>
          </p:blipFill>
          <p:spPr>
            <a:xfrm>
              <a:off x="0" y="0"/>
              <a:ext cx="8353477" cy="4843451"/>
            </a:xfrm>
            <a:prstGeom prst="rect">
              <a:avLst/>
            </a:prstGeom>
          </p:spPr>
        </p:pic>
      </p:grpSp>
      <p:grpSp>
        <p:nvGrpSpPr>
          <p:cNvPr id="10" name="Group 10"/>
          <p:cNvGrpSpPr/>
          <p:nvPr/>
        </p:nvGrpSpPr>
        <p:grpSpPr>
          <a:xfrm>
            <a:off x="9462312" y="5755818"/>
            <a:ext cx="7510230" cy="4167841"/>
            <a:chExt cx="10013640" cy="5557121"/>
          </a:xfrm>
        </p:grpSpPr>
        <p:pic>
          <p:nvPicPr>
            <p:cNvPr id="11" name="Picture 11"/>
            <p:cNvPicPr>
              <a:picLocks noChangeAspect="1"/>
            </p:cNvPicPr>
            <p:nvPr/>
          </p:nvPicPr>
          <p:blipFill>
            <a:blip r:embed="rId4"/>
            <a:srcRect t="626" b="626"/>
            <a:stretch>
              <a:fillRect/>
            </a:stretch>
          </p:blipFill>
          <p:spPr>
            <a:xfrm>
              <a:off x="0" y="0"/>
              <a:ext cx="10013640" cy="5557121"/>
            </a:xfrm>
            <a:prstGeom prst="rect">
              <a:avLst/>
            </a:prstGeom>
          </p:spPr>
        </p:pic>
      </p:grpSp>
      <p:sp>
        <p:nvSpPr>
          <p:cNvPr id="12" name="TextBox 12"/>
          <p:cNvSpPr txBox="1"/>
          <p:nvPr/>
        </p:nvSpPr>
        <p:spPr>
          <a:xfrm>
            <a:off x="1459102" y="1938440"/>
            <a:ext cx="6534907" cy="880782"/>
          </a:xfrm>
          <a:prstGeom prst="rect">
            <a:avLst/>
          </a:prstGeom>
        </p:spPr>
        <p:txBody>
          <a:bodyPr lIns="0" tIns="0" rIns="0" bIns="0" rtlCol="0" anchor="t">
            <a:spAutoFit/>
          </a:bodyPr>
          <a:lstStyle/>
          <a:p>
            <a:pPr algn="l">
              <a:lnSpc>
                <a:spcPts val="4980"/>
              </a:lnSpc>
            </a:pPr>
            <a:r>
              <a:rPr lang="en-US" sz="3555" b="1">
                <a:solidFill>
                  <a:srgbClr val="D47E13"/>
                </a:solidFill>
                <a:latin typeface="Crimson Pro Bold"/>
                <a:ea typeface="Crimson Pro Bold"/>
                <a:cs typeface="Crimson Pro Bold"/>
                <a:sym typeface="Crimson Pro Bold"/>
              </a:rPr>
              <a:t>1.3. Quá trình hình thành</a:t>
            </a:r>
            <a:endParaRPr lang="en-US" sz="3555" b="1">
              <a:solidFill>
                <a:srgbClr val="D47E13"/>
              </a:solidFill>
              <a:latin typeface="Crimson Pro Bold"/>
              <a:ea typeface="Crimson Pro Bold"/>
              <a:cs typeface="Crimson Pro Bold"/>
              <a:sym typeface="Crimson Pro Bold"/>
            </a:endParaRPr>
          </a:p>
          <a:p>
            <a:pPr algn="l">
              <a:lnSpc>
                <a:spcPts val="1875"/>
              </a:lnSpc>
            </a:pPr>
            <a:endParaRPr lang="en-US" sz="3555" b="1">
              <a:solidFill>
                <a:srgbClr val="D47E13"/>
              </a:solidFill>
              <a:latin typeface="Crimson Pro Bold"/>
              <a:ea typeface="Crimson Pro Bold"/>
              <a:cs typeface="Crimson Pro Bold"/>
              <a:sym typeface="Crimson Pro Bold"/>
            </a:endParaRPr>
          </a:p>
        </p:txBody>
      </p:sp>
      <p:sp>
        <p:nvSpPr>
          <p:cNvPr id="13" name="TextBox 13"/>
          <p:cNvSpPr txBox="1"/>
          <p:nvPr/>
        </p:nvSpPr>
        <p:spPr>
          <a:xfrm>
            <a:off x="7994009" y="2752547"/>
            <a:ext cx="8483872" cy="2307349"/>
          </a:xfrm>
          <a:prstGeom prst="rect">
            <a:avLst/>
          </a:prstGeom>
        </p:spPr>
        <p:txBody>
          <a:bodyPr lIns="0" tIns="0" rIns="0" bIns="0" rtlCol="0" anchor="t">
            <a:spAutoFit/>
          </a:bodyPr>
          <a:lstStyle/>
          <a:p>
            <a:pPr marL="709295" lvl="1" indent="-354330" algn="l">
              <a:lnSpc>
                <a:spcPts val="4600"/>
              </a:lnSpc>
              <a:buFont typeface="Arial"/>
              <a:buChar char="•"/>
            </a:pPr>
            <a:r>
              <a:rPr lang="en-US" sz="3285" err="1">
                <a:solidFill>
                  <a:srgbClr val="000000"/>
                </a:solidFill>
                <a:latin typeface="Crimson Pro"/>
                <a:ea typeface="Crimson Pro"/>
                <a:cs typeface="Crimson Pro"/>
                <a:sym typeface="Crimson Pro"/>
              </a:rPr>
              <a:t>Động Phong Nha hình thành qua hàng triệu năm do quá trình nước bào mòn đá vôi, tạo nên hệ thống hang động kỳ vĩ với thạch nhũ, măng đá đa dạng.</a:t>
            </a:r>
            <a:endParaRPr lang="en-US" sz="3285">
              <a:solidFill>
                <a:srgbClr val="000000"/>
              </a:solidFill>
              <a:latin typeface="Crimson Pro"/>
              <a:ea typeface="Crimson Pro"/>
              <a:cs typeface="Crimson Pro"/>
              <a:sym typeface="Crimson Pro"/>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down)">
                                      <p:cBhvr>
                                        <p:cTn id="12" dur="580">
                                          <p:stCondLst>
                                            <p:cond delay="0"/>
                                          </p:stCondLst>
                                        </p:cTn>
                                        <p:tgtEl>
                                          <p:spTgt spid="13"/>
                                        </p:tgtEl>
                                      </p:cBhvr>
                                    </p:animEffect>
                                    <p:anim calcmode="lin" valueType="num">
                                      <p:cBhvr>
                                        <p:cTn id="13"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8" dur="26">
                                          <p:stCondLst>
                                            <p:cond delay="650"/>
                                          </p:stCondLst>
                                        </p:cTn>
                                        <p:tgtEl>
                                          <p:spTgt spid="13"/>
                                        </p:tgtEl>
                                      </p:cBhvr>
                                      <p:to x="100000" y="60000"/>
                                    </p:animScale>
                                    <p:animScale>
                                      <p:cBhvr>
                                        <p:cTn id="19" dur="166" decel="50000">
                                          <p:stCondLst>
                                            <p:cond delay="676"/>
                                          </p:stCondLst>
                                        </p:cTn>
                                        <p:tgtEl>
                                          <p:spTgt spid="13"/>
                                        </p:tgtEl>
                                      </p:cBhvr>
                                      <p:to x="100000" y="100000"/>
                                    </p:animScale>
                                    <p:animScale>
                                      <p:cBhvr>
                                        <p:cTn id="20" dur="26">
                                          <p:stCondLst>
                                            <p:cond delay="1312"/>
                                          </p:stCondLst>
                                        </p:cTn>
                                        <p:tgtEl>
                                          <p:spTgt spid="13"/>
                                        </p:tgtEl>
                                      </p:cBhvr>
                                      <p:to x="100000" y="80000"/>
                                    </p:animScale>
                                    <p:animScale>
                                      <p:cBhvr>
                                        <p:cTn id="21" dur="166" decel="50000">
                                          <p:stCondLst>
                                            <p:cond delay="1338"/>
                                          </p:stCondLst>
                                        </p:cTn>
                                        <p:tgtEl>
                                          <p:spTgt spid="13"/>
                                        </p:tgtEl>
                                      </p:cBhvr>
                                      <p:to x="100000" y="100000"/>
                                    </p:animScale>
                                    <p:animScale>
                                      <p:cBhvr>
                                        <p:cTn id="22" dur="26">
                                          <p:stCondLst>
                                            <p:cond delay="1642"/>
                                          </p:stCondLst>
                                        </p:cTn>
                                        <p:tgtEl>
                                          <p:spTgt spid="13"/>
                                        </p:tgtEl>
                                      </p:cBhvr>
                                      <p:to x="100000" y="90000"/>
                                    </p:animScale>
                                    <p:animScale>
                                      <p:cBhvr>
                                        <p:cTn id="23" dur="166" decel="50000">
                                          <p:stCondLst>
                                            <p:cond delay="1668"/>
                                          </p:stCondLst>
                                        </p:cTn>
                                        <p:tgtEl>
                                          <p:spTgt spid="13"/>
                                        </p:tgtEl>
                                      </p:cBhvr>
                                      <p:to x="100000" y="100000"/>
                                    </p:animScale>
                                    <p:animScale>
                                      <p:cBhvr>
                                        <p:cTn id="24" dur="26">
                                          <p:stCondLst>
                                            <p:cond delay="1808"/>
                                          </p:stCondLst>
                                        </p:cTn>
                                        <p:tgtEl>
                                          <p:spTgt spid="13"/>
                                        </p:tgtEl>
                                      </p:cBhvr>
                                      <p:to x="100000" y="95000"/>
                                    </p:animScale>
                                    <p:animScale>
                                      <p:cBhvr>
                                        <p:cTn id="25" dur="166" decel="50000">
                                          <p:stCondLst>
                                            <p:cond delay="1834"/>
                                          </p:stCondLst>
                                        </p:cTn>
                                        <p:tgtEl>
                                          <p:spTgt spid="13"/>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80">
                                          <p:stCondLst>
                                            <p:cond delay="0"/>
                                          </p:stCondLst>
                                        </p:cTn>
                                        <p:tgtEl>
                                          <p:spTgt spid="8"/>
                                        </p:tgtEl>
                                      </p:cBhvr>
                                    </p:animEffect>
                                    <p:anim calcmode="lin" valueType="num">
                                      <p:cBhvr>
                                        <p:cTn id="29"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4" dur="26">
                                          <p:stCondLst>
                                            <p:cond delay="650"/>
                                          </p:stCondLst>
                                        </p:cTn>
                                        <p:tgtEl>
                                          <p:spTgt spid="8"/>
                                        </p:tgtEl>
                                      </p:cBhvr>
                                      <p:to x="100000" y="60000"/>
                                    </p:animScale>
                                    <p:animScale>
                                      <p:cBhvr>
                                        <p:cTn id="35" dur="166" decel="50000">
                                          <p:stCondLst>
                                            <p:cond delay="676"/>
                                          </p:stCondLst>
                                        </p:cTn>
                                        <p:tgtEl>
                                          <p:spTgt spid="8"/>
                                        </p:tgtEl>
                                      </p:cBhvr>
                                      <p:to x="100000" y="100000"/>
                                    </p:animScale>
                                    <p:animScale>
                                      <p:cBhvr>
                                        <p:cTn id="36" dur="26">
                                          <p:stCondLst>
                                            <p:cond delay="1312"/>
                                          </p:stCondLst>
                                        </p:cTn>
                                        <p:tgtEl>
                                          <p:spTgt spid="8"/>
                                        </p:tgtEl>
                                      </p:cBhvr>
                                      <p:to x="100000" y="80000"/>
                                    </p:animScale>
                                    <p:animScale>
                                      <p:cBhvr>
                                        <p:cTn id="37" dur="166" decel="50000">
                                          <p:stCondLst>
                                            <p:cond delay="1338"/>
                                          </p:stCondLst>
                                        </p:cTn>
                                        <p:tgtEl>
                                          <p:spTgt spid="8"/>
                                        </p:tgtEl>
                                      </p:cBhvr>
                                      <p:to x="100000" y="100000"/>
                                    </p:animScale>
                                    <p:animScale>
                                      <p:cBhvr>
                                        <p:cTn id="38" dur="26">
                                          <p:stCondLst>
                                            <p:cond delay="1642"/>
                                          </p:stCondLst>
                                        </p:cTn>
                                        <p:tgtEl>
                                          <p:spTgt spid="8"/>
                                        </p:tgtEl>
                                      </p:cBhvr>
                                      <p:to x="100000" y="90000"/>
                                    </p:animScale>
                                    <p:animScale>
                                      <p:cBhvr>
                                        <p:cTn id="39" dur="166" decel="50000">
                                          <p:stCondLst>
                                            <p:cond delay="1668"/>
                                          </p:stCondLst>
                                        </p:cTn>
                                        <p:tgtEl>
                                          <p:spTgt spid="8"/>
                                        </p:tgtEl>
                                      </p:cBhvr>
                                      <p:to x="100000" y="100000"/>
                                    </p:animScale>
                                    <p:animScale>
                                      <p:cBhvr>
                                        <p:cTn id="40" dur="26">
                                          <p:stCondLst>
                                            <p:cond delay="1808"/>
                                          </p:stCondLst>
                                        </p:cTn>
                                        <p:tgtEl>
                                          <p:spTgt spid="8"/>
                                        </p:tgtEl>
                                      </p:cBhvr>
                                      <p:to x="100000" y="95000"/>
                                    </p:animScale>
                                    <p:animScale>
                                      <p:cBhvr>
                                        <p:cTn id="41" dur="166" decel="50000">
                                          <p:stCondLst>
                                            <p:cond delay="1834"/>
                                          </p:stCondLst>
                                        </p:cTn>
                                        <p:tgtEl>
                                          <p:spTgt spid="8"/>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down)">
                                      <p:cBhvr>
                                        <p:cTn id="44" dur="580">
                                          <p:stCondLst>
                                            <p:cond delay="0"/>
                                          </p:stCondLst>
                                        </p:cTn>
                                        <p:tgtEl>
                                          <p:spTgt spid="10"/>
                                        </p:tgtEl>
                                      </p:cBhvr>
                                    </p:animEffect>
                                    <p:anim calcmode="lin" valueType="num">
                                      <p:cBhvr>
                                        <p:cTn id="45"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50" dur="26">
                                          <p:stCondLst>
                                            <p:cond delay="650"/>
                                          </p:stCondLst>
                                        </p:cTn>
                                        <p:tgtEl>
                                          <p:spTgt spid="10"/>
                                        </p:tgtEl>
                                      </p:cBhvr>
                                      <p:to x="100000" y="60000"/>
                                    </p:animScale>
                                    <p:animScale>
                                      <p:cBhvr>
                                        <p:cTn id="51" dur="166" decel="50000">
                                          <p:stCondLst>
                                            <p:cond delay="676"/>
                                          </p:stCondLst>
                                        </p:cTn>
                                        <p:tgtEl>
                                          <p:spTgt spid="10"/>
                                        </p:tgtEl>
                                      </p:cBhvr>
                                      <p:to x="100000" y="100000"/>
                                    </p:animScale>
                                    <p:animScale>
                                      <p:cBhvr>
                                        <p:cTn id="52" dur="26">
                                          <p:stCondLst>
                                            <p:cond delay="1312"/>
                                          </p:stCondLst>
                                        </p:cTn>
                                        <p:tgtEl>
                                          <p:spTgt spid="10"/>
                                        </p:tgtEl>
                                      </p:cBhvr>
                                      <p:to x="100000" y="80000"/>
                                    </p:animScale>
                                    <p:animScale>
                                      <p:cBhvr>
                                        <p:cTn id="53" dur="166" decel="50000">
                                          <p:stCondLst>
                                            <p:cond delay="1338"/>
                                          </p:stCondLst>
                                        </p:cTn>
                                        <p:tgtEl>
                                          <p:spTgt spid="10"/>
                                        </p:tgtEl>
                                      </p:cBhvr>
                                      <p:to x="100000" y="100000"/>
                                    </p:animScale>
                                    <p:animScale>
                                      <p:cBhvr>
                                        <p:cTn id="54" dur="26">
                                          <p:stCondLst>
                                            <p:cond delay="1642"/>
                                          </p:stCondLst>
                                        </p:cTn>
                                        <p:tgtEl>
                                          <p:spTgt spid="10"/>
                                        </p:tgtEl>
                                      </p:cBhvr>
                                      <p:to x="100000" y="90000"/>
                                    </p:animScale>
                                    <p:animScale>
                                      <p:cBhvr>
                                        <p:cTn id="55" dur="166" decel="50000">
                                          <p:stCondLst>
                                            <p:cond delay="1668"/>
                                          </p:stCondLst>
                                        </p:cTn>
                                        <p:tgtEl>
                                          <p:spTgt spid="10"/>
                                        </p:tgtEl>
                                      </p:cBhvr>
                                      <p:to x="100000" y="100000"/>
                                    </p:animScale>
                                    <p:animScale>
                                      <p:cBhvr>
                                        <p:cTn id="56" dur="26">
                                          <p:stCondLst>
                                            <p:cond delay="1808"/>
                                          </p:stCondLst>
                                        </p:cTn>
                                        <p:tgtEl>
                                          <p:spTgt spid="10"/>
                                        </p:tgtEl>
                                      </p:cBhvr>
                                      <p:to x="100000" y="95000"/>
                                    </p:animScale>
                                    <p:animScale>
                                      <p:cBhvr>
                                        <p:cTn id="57"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1"/>
    </p:bldLst>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0" y="0"/>
            <a:ext cx="18288000" cy="10287000"/>
          </a:xfrm>
          <a:custGeom>
            <a:rect l="l" t="t" r="r" b="b"/>
            <a:pathLst>
              <a:path w="18288000" h="10287000">
                <a:moveTo>
                  <a:pt x="0" y="0"/>
                </a:moveTo>
                <a:lnTo>
                  <a:pt x="18288000" y="0"/>
                </a:lnTo>
                <a:lnTo>
                  <a:pt x="18288000" y="10287000"/>
                </a:lnTo>
                <a:lnTo>
                  <a:pt x="0" y="10287000"/>
                </a:lnTo>
                <a:lnTo>
                  <a:pt x="0" y="0"/>
                </a:lnTo>
                <a:close/>
              </a:path>
            </a:pathLst>
          </a:custGeom>
          <a:blipFill>
            <a:blip r:embed="rId2"/>
            <a:stretch>
              <a:fillRect t="-38888" b="-38888"/>
            </a:stretch>
          </a:blipFill>
        </p:spPr>
        <p:txBody>
          <a:bodyPr/>
          <a:lstStyle/>
          <a:p/>
        </p:txBody>
      </p:sp>
      <p:grpSp>
        <p:nvGrpSpPr>
          <p:cNvPr id="3" name="Group 3"/>
          <p:cNvGrpSpPr/>
          <p:nvPr/>
        </p:nvGrpSpPr>
        <p:grpSpPr>
          <a:xfrm>
            <a:off x="9720314" y="2038428"/>
            <a:ext cx="3906640" cy="3906640"/>
            <a:chExt cx="812800" cy="812800"/>
          </a:xfrm>
        </p:grpSpPr>
        <p:sp>
          <p:nvSpPr>
            <p:cNvPr id="4" name="Freeform 4"/>
            <p:cNvSpPr/>
            <p:nvPr/>
          </p:nvSpPr>
          <p:spPr>
            <a:xfrm>
              <a:off x="0" y="0"/>
              <a:ext cx="812800" cy="812800"/>
            </a:xfrm>
            <a:custGeom>
              <a:rect l="l" t="t" r="r" b="b"/>
              <a:pathLst>
                <a:path w="812800" h="812800">
                  <a:moveTo>
                    <a:pt x="0" y="0"/>
                  </a:moveTo>
                  <a:lnTo>
                    <a:pt x="812800" y="0"/>
                  </a:lnTo>
                  <a:lnTo>
                    <a:pt x="812800" y="812800"/>
                  </a:lnTo>
                  <a:lnTo>
                    <a:pt x="0" y="812800"/>
                  </a:lnTo>
                  <a:close/>
                </a:path>
              </a:pathLst>
            </a:custGeom>
            <a:blipFill>
              <a:blip r:embed="rId3"/>
              <a:stretch>
                <a:fillRect l="-25000" r="-25000"/>
              </a:stretch>
            </a:blipFill>
          </p:spPr>
          <p:txBody>
            <a:bodyPr/>
            <a:lstStyle/>
            <a:p/>
          </p:txBody>
        </p:sp>
      </p:grpSp>
      <p:grpSp>
        <p:nvGrpSpPr>
          <p:cNvPr id="5" name="Group 5"/>
          <p:cNvGrpSpPr/>
          <p:nvPr/>
        </p:nvGrpSpPr>
        <p:grpSpPr>
          <a:xfrm>
            <a:off x="9720314" y="5945069"/>
            <a:ext cx="3906640" cy="3906640"/>
            <a:chExt cx="812800" cy="812800"/>
          </a:xfrm>
        </p:grpSpPr>
        <p:sp>
          <p:nvSpPr>
            <p:cNvPr id="6" name="Freeform 6"/>
            <p:cNvSpPr/>
            <p:nvPr/>
          </p:nvSpPr>
          <p:spPr>
            <a:xfrm>
              <a:off x="0" y="0"/>
              <a:ext cx="812800" cy="812800"/>
            </a:xfrm>
            <a:custGeom>
              <a:rect l="l" t="t" r="r" b="b"/>
              <a:pathLst>
                <a:path w="812800" h="812800">
                  <a:moveTo>
                    <a:pt x="0" y="0"/>
                  </a:moveTo>
                  <a:lnTo>
                    <a:pt x="812800" y="0"/>
                  </a:lnTo>
                  <a:lnTo>
                    <a:pt x="812800" y="812800"/>
                  </a:lnTo>
                  <a:lnTo>
                    <a:pt x="0" y="812800"/>
                  </a:lnTo>
                  <a:close/>
                </a:path>
              </a:pathLst>
            </a:custGeom>
            <a:blipFill>
              <a:blip r:embed="rId4"/>
              <a:stretch>
                <a:fillRect l="-25226" r="-25226"/>
              </a:stretch>
            </a:blipFill>
          </p:spPr>
          <p:txBody>
            <a:bodyPr/>
            <a:lstStyle/>
            <a:p/>
          </p:txBody>
        </p:sp>
      </p:grpSp>
      <p:grpSp>
        <p:nvGrpSpPr>
          <p:cNvPr id="7" name="Group 7"/>
          <p:cNvGrpSpPr/>
          <p:nvPr/>
        </p:nvGrpSpPr>
        <p:grpSpPr>
          <a:xfrm>
            <a:off x="13626954" y="2038428"/>
            <a:ext cx="3906640" cy="3906640"/>
            <a:chExt cx="812800" cy="812800"/>
          </a:xfrm>
        </p:grpSpPr>
        <p:sp>
          <p:nvSpPr>
            <p:cNvPr id="8" name="Freeform 8"/>
            <p:cNvSpPr/>
            <p:nvPr/>
          </p:nvSpPr>
          <p:spPr>
            <a:xfrm>
              <a:off x="0" y="0"/>
              <a:ext cx="812800" cy="812800"/>
            </a:xfrm>
            <a:custGeom>
              <a:rect l="l" t="t" r="r" b="b"/>
              <a:pathLst>
                <a:path w="812800" h="812800">
                  <a:moveTo>
                    <a:pt x="0" y="0"/>
                  </a:moveTo>
                  <a:lnTo>
                    <a:pt x="812800" y="0"/>
                  </a:lnTo>
                  <a:lnTo>
                    <a:pt x="812800" y="812800"/>
                  </a:lnTo>
                  <a:lnTo>
                    <a:pt x="0" y="812800"/>
                  </a:lnTo>
                  <a:close/>
                </a:path>
              </a:pathLst>
            </a:custGeom>
            <a:blipFill>
              <a:blip r:embed="rId5"/>
              <a:stretch>
                <a:fillRect l="-25046" r="-25046"/>
              </a:stretch>
            </a:blipFill>
          </p:spPr>
          <p:txBody>
            <a:bodyPr/>
            <a:lstStyle/>
            <a:p/>
          </p:txBody>
        </p:sp>
      </p:grpSp>
      <p:grpSp>
        <p:nvGrpSpPr>
          <p:cNvPr id="9" name="Group 9"/>
          <p:cNvGrpSpPr/>
          <p:nvPr/>
        </p:nvGrpSpPr>
        <p:grpSpPr>
          <a:xfrm>
            <a:off x="13626954" y="5945069"/>
            <a:ext cx="3906640" cy="3906640"/>
            <a:chExt cx="812800" cy="812800"/>
          </a:xfrm>
        </p:grpSpPr>
        <p:sp>
          <p:nvSpPr>
            <p:cNvPr id="10" name="Freeform 10"/>
            <p:cNvSpPr/>
            <p:nvPr/>
          </p:nvSpPr>
          <p:spPr>
            <a:xfrm>
              <a:off x="0" y="0"/>
              <a:ext cx="812800" cy="812800"/>
            </a:xfrm>
            <a:custGeom>
              <a:rect l="l" t="t" r="r" b="b"/>
              <a:pathLst>
                <a:path w="812800" h="812800">
                  <a:moveTo>
                    <a:pt x="0" y="0"/>
                  </a:moveTo>
                  <a:lnTo>
                    <a:pt x="812800" y="0"/>
                  </a:lnTo>
                  <a:lnTo>
                    <a:pt x="812800" y="812800"/>
                  </a:lnTo>
                  <a:lnTo>
                    <a:pt x="0" y="812800"/>
                  </a:lnTo>
                  <a:close/>
                </a:path>
              </a:pathLst>
            </a:custGeom>
            <a:blipFill>
              <a:blip r:embed="rId6"/>
              <a:stretch>
                <a:fillRect l="-18627" r="-18627"/>
              </a:stretch>
            </a:blipFill>
          </p:spPr>
          <p:txBody>
            <a:bodyPr/>
            <a:lstStyle/>
            <a:p/>
          </p:txBody>
        </p:sp>
      </p:grpSp>
      <p:sp>
        <p:nvSpPr>
          <p:cNvPr id="11" name="TextBox 11"/>
          <p:cNvSpPr txBox="1"/>
          <p:nvPr/>
        </p:nvSpPr>
        <p:spPr>
          <a:xfrm>
            <a:off x="455612" y="953343"/>
            <a:ext cx="18529402" cy="532635"/>
          </a:xfrm>
          <a:prstGeom prst="rect">
            <a:avLst/>
          </a:prstGeom>
        </p:spPr>
        <p:txBody>
          <a:bodyPr lIns="0" tIns="0" rIns="0" bIns="0" rtlCol="0" anchor="t">
            <a:spAutoFit/>
          </a:bodyPr>
          <a:lstStyle/>
          <a:p>
            <a:pPr marL="0" lvl="0" indent="0" algn="l">
              <a:lnSpc>
                <a:spcPts val="3780"/>
              </a:lnSpc>
            </a:pPr>
            <a:r>
              <a:rPr lang="en-US" sz="4395" b="1">
                <a:solidFill>
                  <a:srgbClr val="000000"/>
                </a:solidFill>
                <a:latin typeface="Crimson Pro Bold"/>
                <a:ea typeface="Crimson Pro Bold"/>
                <a:cs typeface="Crimson Pro Bold"/>
                <a:sym typeface="Crimson Pro Bold"/>
              </a:rPr>
              <a:t>Chương 2: Đặc Điểm Sinh Thái và Đa Dạng Sinh Học Của Động Phong Nha</a:t>
            </a:r>
            <a:endParaRPr lang="en-US" sz="4395" b="1">
              <a:solidFill>
                <a:srgbClr val="000000"/>
              </a:solidFill>
              <a:latin typeface="Crimson Pro Bold"/>
              <a:ea typeface="Crimson Pro Bold"/>
              <a:cs typeface="Crimson Pro Bold"/>
              <a:sym typeface="Crimson Pro Bold"/>
            </a:endParaRPr>
          </a:p>
        </p:txBody>
      </p:sp>
      <p:sp>
        <p:nvSpPr>
          <p:cNvPr id="12" name="TextBox 12"/>
          <p:cNvSpPr txBox="1"/>
          <p:nvPr/>
        </p:nvSpPr>
        <p:spPr>
          <a:xfrm>
            <a:off x="684136" y="1990803"/>
            <a:ext cx="6336388" cy="1450266"/>
          </a:xfrm>
          <a:prstGeom prst="rect">
            <a:avLst/>
          </a:prstGeom>
        </p:spPr>
        <p:txBody>
          <a:bodyPr lIns="0" tIns="0" rIns="0" bIns="0" rtlCol="0" anchor="t">
            <a:spAutoFit/>
          </a:bodyPr>
          <a:lstStyle/>
          <a:p>
            <a:pPr algn="l">
              <a:lnSpc>
                <a:spcPts val="3540"/>
              </a:lnSpc>
            </a:pPr>
            <a:endParaRPr/>
          </a:p>
          <a:p>
            <a:pPr algn="l">
              <a:lnSpc>
                <a:spcPts val="4520"/>
              </a:lnSpc>
            </a:pPr>
            <a:r>
              <a:rPr lang="en-US" sz="3225" b="1">
                <a:solidFill>
                  <a:srgbClr val="D47E13"/>
                </a:solidFill>
                <a:latin typeface="Crimson Pro Bold"/>
                <a:ea typeface="Crimson Pro Bold"/>
                <a:cs typeface="Crimson Pro Bold"/>
                <a:sym typeface="Crimson Pro Bold"/>
              </a:rPr>
              <a:t>2.1. Hệ sinh thái trong động</a:t>
            </a:r>
            <a:endParaRPr lang="en-US" sz="3225" b="1">
              <a:solidFill>
                <a:srgbClr val="D47E13"/>
              </a:solidFill>
              <a:latin typeface="Crimson Pro Bold"/>
              <a:ea typeface="Crimson Pro Bold"/>
              <a:cs typeface="Crimson Pro Bold"/>
              <a:sym typeface="Crimson Pro Bold"/>
            </a:endParaRPr>
          </a:p>
          <a:p>
            <a:pPr marL="0" lvl="0" indent="0" algn="l">
              <a:lnSpc>
                <a:spcPts val="3540"/>
              </a:lnSpc>
              <a:spcBef>
                <a:spcPct val="0"/>
              </a:spcBef>
            </a:pPr>
            <a:endParaRPr lang="en-US" sz="3225" b="1">
              <a:solidFill>
                <a:srgbClr val="D47E13"/>
              </a:solidFill>
              <a:latin typeface="Crimson Pro Bold"/>
              <a:ea typeface="Crimson Pro Bold"/>
              <a:cs typeface="Crimson Pro Bold"/>
              <a:sym typeface="Crimson Pro Bold"/>
            </a:endParaRPr>
          </a:p>
        </p:txBody>
      </p:sp>
      <p:sp>
        <p:nvSpPr>
          <p:cNvPr id="13" name="TextBox 13"/>
          <p:cNvSpPr txBox="1"/>
          <p:nvPr/>
        </p:nvSpPr>
        <p:spPr>
          <a:xfrm>
            <a:off x="455612" y="3705998"/>
            <a:ext cx="9099371" cy="2964851"/>
          </a:xfrm>
          <a:prstGeom prst="rect">
            <a:avLst/>
          </a:prstGeom>
        </p:spPr>
        <p:txBody>
          <a:bodyPr lIns="0" tIns="0" rIns="0" bIns="0" rtlCol="0" anchor="t">
            <a:spAutoFit/>
          </a:bodyPr>
          <a:lstStyle/>
          <a:p>
            <a:pPr marL="518160" lvl="1" indent="-259080" algn="l">
              <a:lnSpc>
                <a:spcPts val="6000"/>
              </a:lnSpc>
              <a:buFont typeface="Arial"/>
              <a:buChar char="•"/>
            </a:pPr>
            <a:r>
              <a:rPr lang="en-US" sz="2400" err="1">
                <a:solidFill>
                  <a:srgbClr val="3D3D3D"/>
                </a:solidFill>
                <a:latin typeface="Open Sans" panose="020b0606030504020204"/>
                <a:ea typeface="Open Sans" panose="020b0606030504020204"/>
                <a:cs typeface="Open Sans" panose="020b0606030504020204"/>
                <a:sym typeface="Open Sans" panose="020b0606030504020204"/>
              </a:rPr>
              <a:t>Môi trường: Tối và ẩm cao, từ điều kiện địa chất độc đáo.</a:t>
            </a:r>
            <a:endParaRPr lang="en-US" sz="2400">
              <a:solidFill>
                <a:srgbClr val="3D3D3D"/>
              </a:solidFill>
              <a:latin typeface="Open Sans"/>
              <a:ea typeface="Open Sans"/>
              <a:cs typeface="Open Sans"/>
              <a:sym typeface="Open Sans"/>
            </a:endParaRPr>
          </a:p>
          <a:p>
            <a:pPr marL="518160" lvl="1" indent="-259080" algn="l">
              <a:lnSpc>
                <a:spcPts val="6000"/>
              </a:lnSpc>
              <a:buFont typeface="Arial"/>
              <a:buChar char="•"/>
            </a:pPr>
            <a:r>
              <a:rPr lang="en-US" sz="2400" err="1">
                <a:solidFill>
                  <a:srgbClr val="3D3D3D"/>
                </a:solidFill>
                <a:latin typeface="Open Sans" panose="020b0606030504020204"/>
                <a:ea typeface="Open Sans" panose="020b0606030504020204"/>
                <a:cs typeface="Open Sans" panose="020b0606030504020204"/>
                <a:sym typeface="Open Sans" panose="020b0606030504020204"/>
              </a:rPr>
              <a:t>Dòng sông ngầm: Cung cấp nước và duy trì độ ẩm.</a:t>
            </a:r>
            <a:endParaRPr lang="en-US" sz="2400">
              <a:solidFill>
                <a:srgbClr val="3D3D3D"/>
              </a:solidFill>
              <a:latin typeface="Open Sans" panose="020b0606030504020204"/>
              <a:ea typeface="Open Sans" panose="020b0606030504020204"/>
              <a:cs typeface="Open Sans" panose="020b0606030504020204"/>
              <a:sym typeface="Open Sans" panose="020b0606030504020204"/>
            </a:endParaRPr>
          </a:p>
          <a:p>
            <a:pPr marL="518160" lvl="1" indent="-259080" algn="l">
              <a:lnSpc>
                <a:spcPts val="6000"/>
              </a:lnSpc>
              <a:buFont typeface="Arial"/>
              <a:buChar char="•"/>
            </a:pPr>
            <a:r>
              <a:rPr lang="en-US" sz="2400" err="1">
                <a:solidFill>
                  <a:srgbClr val="3D3D3D"/>
                </a:solidFill>
                <a:latin typeface="Open Sans" panose="020b0606030504020204"/>
                <a:ea typeface="Open Sans" panose="020b0606030504020204"/>
                <a:cs typeface="Open Sans" panose="020b0606030504020204"/>
                <a:sym typeface="Open Sans" panose="020b0606030504020204"/>
              </a:rPr>
              <a:t>Nhiệt độ: 20-25 độ C, thuận lợi cho loài đặc hữu.</a:t>
            </a:r>
            <a:endParaRPr lang="en-US" sz="2400">
              <a:solidFill>
                <a:srgbClr val="3D3D3D"/>
              </a:solidFill>
              <a:latin typeface="Open Sans" panose="020b0606030504020204"/>
              <a:ea typeface="Open Sans" panose="020b0606030504020204"/>
              <a:cs typeface="Open Sans" panose="020b0606030504020204"/>
              <a:sym typeface="Open Sans" panose="020b0606030504020204"/>
            </a:endParaRPr>
          </a:p>
          <a:p>
            <a:pPr marL="0" lvl="0" indent="0" algn="l">
              <a:lnSpc>
                <a:spcPts val="6000"/>
              </a:lnSpc>
            </a:pPr>
            <a:endParaRPr lang="en-US" sz="2400">
              <a:solidFill>
                <a:srgbClr val="3D3D3D"/>
              </a:solidFill>
              <a:latin typeface="Open Sans" panose="020b0606030504020204"/>
              <a:ea typeface="Open Sans" panose="020b0606030504020204"/>
              <a:cs typeface="Open Sans" panose="020b0606030504020204"/>
              <a:sym typeface="Open Sans" panose="020b0606030504020204"/>
            </a:endParaRPr>
          </a:p>
        </p:txBody>
      </p:sp>
      <p:sp>
        <p:nvSpPr>
          <p:cNvPr id="14" name="TextBox 13"/>
          <p:cNvSpPr txBox="1"/>
          <p:nvPr/>
        </p:nvSpPr>
        <p:spPr>
          <a:xfrm>
            <a:off x="290281" y="6236073"/>
            <a:ext cx="7240664" cy="2677656"/>
          </a:xfrm>
          <a:prstGeom prst="rect">
            <a:avLst/>
          </a:prstGeom>
          <a:noFill/>
        </p:spPr>
        <p:txBody>
          <a:bodyPr wrap="square" rtlCol="0">
            <a:spAutoFit/>
          </a:bodyPr>
          <a:lstStyle/>
          <a:p>
            <a:pPr marL="518160" lvl="1" indent="-259080">
              <a:lnSpc>
                <a:spcPts val="6000"/>
              </a:lnSpc>
              <a:buFont typeface="Arial"/>
              <a:buChar char="•"/>
            </a:pPr>
            <a:r>
              <a:rPr lang="en-US" sz="2400" err="1">
                <a:solidFill>
                  <a:srgbClr val="3D3D3D"/>
                </a:solidFill>
                <a:latin typeface="Open Sans" panose="020b0606030504020204"/>
                <a:ea typeface="Open Sans" panose="020b0606030504020204"/>
                <a:cs typeface="Open Sans" panose="020b0606030504020204"/>
                <a:sym typeface="Open Sans" panose="020b0606030504020204"/>
              </a:rPr>
              <a:t>Phân tầng:</a:t>
            </a:r>
            <a:endParaRPr lang="en-US" sz="2400">
              <a:solidFill>
                <a:srgbClr val="3D3D3D"/>
              </a:solidFill>
              <a:latin typeface="Open Sans" panose="020b0606030504020204"/>
              <a:ea typeface="Open Sans" panose="020b0606030504020204"/>
              <a:cs typeface="Open Sans" panose="020b0606030504020204"/>
              <a:sym typeface="Open Sans" panose="020b0606030504020204"/>
            </a:endParaRPr>
          </a:p>
          <a:p>
            <a:pPr marL="518160" lvl="1" indent="-259080">
              <a:lnSpc>
                <a:spcPts val="6000"/>
              </a:lnSpc>
              <a:buFont typeface="Arial"/>
              <a:buChar char="•"/>
            </a:pPr>
            <a:r>
              <a:rPr lang="en-US" sz="2400" err="1">
                <a:solidFill>
                  <a:srgbClr val="3D3D3D"/>
                </a:solidFill>
                <a:latin typeface="Open Sans" panose="020b0606030504020204"/>
                <a:ea typeface="Open Sans" panose="020b0606030504020204"/>
                <a:cs typeface="Open Sans" panose="020b0606030504020204"/>
                <a:sym typeface="Open Sans" panose="020b0606030504020204"/>
              </a:rPr>
              <a:t>Cửa động: Ánh sáng mờ, động vật nhỏ.</a:t>
            </a:r>
            <a:endParaRPr lang="en-US" sz="2400">
              <a:solidFill>
                <a:srgbClr val="3D3D3D"/>
              </a:solidFill>
              <a:latin typeface="Open Sans" panose="020b0606030504020204"/>
              <a:ea typeface="Open Sans" panose="020b0606030504020204"/>
              <a:cs typeface="Open Sans" panose="020b0606030504020204"/>
              <a:sym typeface="Open Sans" panose="020b0606030504020204"/>
            </a:endParaRPr>
          </a:p>
          <a:p>
            <a:pPr marL="518160" lvl="1" indent="-259080">
              <a:lnSpc>
                <a:spcPts val="6000"/>
              </a:lnSpc>
              <a:buFont typeface="Arial"/>
              <a:buChar char="•"/>
            </a:pPr>
            <a:r>
              <a:rPr lang="en-US" sz="2400" err="1">
                <a:solidFill>
                  <a:srgbClr val="3D3D3D"/>
                </a:solidFill>
                <a:latin typeface="Open Sans" panose="020b0606030504020204"/>
                <a:ea typeface="Open Sans" panose="020b0606030504020204"/>
                <a:cs typeface="Open Sans" panose="020b0606030504020204"/>
                <a:sym typeface="Open Sans" panose="020b0606030504020204"/>
              </a:rPr>
              <a:t>Tầng sâu: Tối, loài thích nghi khắc nghiệt.</a:t>
            </a:r>
            <a:endParaRPr lang="en-US" sz="2400">
              <a:solidFill>
                <a:srgbClr val="3D3D3D"/>
              </a:solidFill>
              <a:latin typeface="Open Sans" panose="020b0606030504020204"/>
              <a:ea typeface="Open Sans" panose="020b0606030504020204"/>
              <a:cs typeface="Open Sans" panose="020b0606030504020204"/>
              <a:sym typeface="Open Sans" panose="020b0606030504020204"/>
            </a:endParaRPr>
          </a:p>
          <a:p>
            <a:endParaRPr lang="en-US"/>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45"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2000"/>
                                        <p:tgtEl>
                                          <p:spTgt spid="13"/>
                                        </p:tgtEl>
                                      </p:cBhvr>
                                    </p:animEffect>
                                    <p:anim calcmode="lin" valueType="num">
                                      <p:cBhvr>
                                        <p:cTn id="14" dur="2000" fill="hold"/>
                                        <p:tgtEl>
                                          <p:spTgt spid="13"/>
                                        </p:tgtEl>
                                        <p:attrNameLst>
                                          <p:attrName>ppt_w</p:attrName>
                                        </p:attrNameLst>
                                      </p:cBhvr>
                                      <p:tavLst>
                                        <p:tav tm="0" fmla="#ppt_w*sin(2.5*pi*$)">
                                          <p:val>
                                            <p:fltVal val="0"/>
                                          </p:val>
                                        </p:tav>
                                        <p:tav tm="100000">
                                          <p:val>
                                            <p:fltVal val="1"/>
                                          </p:val>
                                        </p:tav>
                                      </p:tavLst>
                                    </p:anim>
                                    <p:anim calcmode="lin" valueType="num">
                                      <p:cBhvr>
                                        <p:cTn id="15" dur="2000" fill="hold"/>
                                        <p:tgtEl>
                                          <p:spTgt spid="13"/>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000"/>
                                        <p:tgtEl>
                                          <p:spTgt spid="3"/>
                                        </p:tgtEl>
                                      </p:cBhvr>
                                    </p:animEffect>
                                    <p:anim calcmode="lin" valueType="num">
                                      <p:cBhvr>
                                        <p:cTn id="19" dur="2000" fill="hold"/>
                                        <p:tgtEl>
                                          <p:spTgt spid="3"/>
                                        </p:tgtEl>
                                        <p:attrNameLst>
                                          <p:attrName>ppt_w</p:attrName>
                                        </p:attrNameLst>
                                      </p:cBhvr>
                                      <p:tavLst>
                                        <p:tav tm="0" fmla="#ppt_w*sin(2.5*pi*$)">
                                          <p:val>
                                            <p:fltVal val="0"/>
                                          </p:val>
                                        </p:tav>
                                        <p:tav tm="100000">
                                          <p:val>
                                            <p:fltVal val="1"/>
                                          </p:val>
                                        </p:tav>
                                      </p:tavLst>
                                    </p:anim>
                                    <p:anim calcmode="lin" valueType="num">
                                      <p:cBhvr>
                                        <p:cTn id="20" dur="2000" fill="hold"/>
                                        <p:tgtEl>
                                          <p:spTgt spid="3"/>
                                        </p:tgtEl>
                                        <p:attrNameLst>
                                          <p:attrName>ppt_h</p:attrName>
                                        </p:attrNameLst>
                                      </p:cBhvr>
                                      <p:tavLst>
                                        <p:tav tm="0">
                                          <p:val>
                                            <p:strVal val="#ppt_h"/>
                                          </p:val>
                                        </p:tav>
                                        <p:tav tm="100000">
                                          <p:val>
                                            <p:strVal val="#ppt_h"/>
                                          </p:val>
                                        </p:tav>
                                      </p:tavLst>
                                    </p:anim>
                                  </p:childTnLst>
                                </p:cTn>
                              </p:par>
                              <p:par>
                                <p:cTn id="21" presetID="45"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2000"/>
                                        <p:tgtEl>
                                          <p:spTgt spid="7"/>
                                        </p:tgtEl>
                                      </p:cBhvr>
                                    </p:animEffect>
                                    <p:anim calcmode="lin" valueType="num">
                                      <p:cBhvr>
                                        <p:cTn id="24" dur="2000" fill="hold"/>
                                        <p:tgtEl>
                                          <p:spTgt spid="7"/>
                                        </p:tgtEl>
                                        <p:attrNameLst>
                                          <p:attrName>ppt_w</p:attrName>
                                        </p:attrNameLst>
                                      </p:cBhvr>
                                      <p:tavLst>
                                        <p:tav tm="0" fmla="#ppt_w*sin(2.5*pi*$)">
                                          <p:val>
                                            <p:fltVal val="0"/>
                                          </p:val>
                                        </p:tav>
                                        <p:tav tm="100000">
                                          <p:val>
                                            <p:fltVal val="1"/>
                                          </p:val>
                                        </p:tav>
                                      </p:tavLst>
                                    </p:anim>
                                    <p:anim calcmode="lin" valueType="num">
                                      <p:cBhvr>
                                        <p:cTn id="25"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after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500" fill="hold"/>
                                        <p:tgtEl>
                                          <p:spTgt spid="5"/>
                                        </p:tgtEl>
                                        <p:attrNameLst>
                                          <p:attrName>ppt_x</p:attrName>
                                        </p:attrNameLst>
                                      </p:cBhvr>
                                      <p:tavLst>
                                        <p:tav tm="0">
                                          <p:val>
                                            <p:strVal val="#ppt_x"/>
                                          </p:val>
                                        </p:tav>
                                        <p:tav tm="100000">
                                          <p:val>
                                            <p:strVal val="#ppt_x"/>
                                          </p:val>
                                        </p:tav>
                                      </p:tavLst>
                                    </p:anim>
                                    <p:anim calcmode="lin" valueType="num">
                                      <p:cBhvr additive="base">
                                        <p:cTn id="35" dur="500" fill="hold"/>
                                        <p:tgtEl>
                                          <p:spTgt spid="5"/>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1"/>
      <p:bldP spid="14" grpId="2"/>
    </p:bldLst>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EEEFF0"/>
        </a:solidFill>
        <a:effectLst/>
      </p:bgPr>
    </p:bg>
    <p:spTree>
      <p:nvGrpSpPr>
        <p:cNvPr id="1" name=""/>
        <p:cNvGrpSpPr/>
        <p:nvPr/>
      </p:nvGrpSpPr>
      <p:grpSpPr>
        <a:xfrm>
          <a:off x="0" y="0"/>
          <a:ext cx="0" cy="0"/>
        </a:xfrm>
      </p:grpSpPr>
      <p:grpSp>
        <p:nvGrpSpPr>
          <p:cNvPr id="2" name="Group 2"/>
          <p:cNvGrpSpPr/>
          <p:nvPr/>
        </p:nvGrpSpPr>
        <p:grpSpPr>
          <a:xfrm>
            <a:off x="12787552" y="2085518"/>
            <a:ext cx="4893217" cy="3395841"/>
            <a:chExt cx="1267029" cy="879305"/>
          </a:xfrm>
        </p:grpSpPr>
        <p:sp>
          <p:nvSpPr>
            <p:cNvPr id="3" name="Freeform 3"/>
            <p:cNvSpPr/>
            <p:nvPr/>
          </p:nvSpPr>
          <p:spPr>
            <a:xfrm>
              <a:off x="0" y="0"/>
              <a:ext cx="1267029" cy="879305"/>
            </a:xfrm>
            <a:custGeom>
              <a:rect l="l" t="t" r="r" b="b"/>
              <a:pathLst>
                <a:path w="1267029" h="879305">
                  <a:moveTo>
                    <a:pt x="36390" y="0"/>
                  </a:moveTo>
                  <a:lnTo>
                    <a:pt x="1230639" y="0"/>
                  </a:lnTo>
                  <a:cubicBezTo>
                    <a:pt x="1250737" y="0"/>
                    <a:pt x="1267029" y="16292"/>
                    <a:pt x="1267029" y="36390"/>
                  </a:cubicBezTo>
                  <a:lnTo>
                    <a:pt x="1267029" y="842915"/>
                  </a:lnTo>
                  <a:cubicBezTo>
                    <a:pt x="1267029" y="863013"/>
                    <a:pt x="1250737" y="879305"/>
                    <a:pt x="1230639" y="879305"/>
                  </a:cubicBezTo>
                  <a:lnTo>
                    <a:pt x="36390" y="879305"/>
                  </a:lnTo>
                  <a:cubicBezTo>
                    <a:pt x="16292" y="879305"/>
                    <a:pt x="0" y="863013"/>
                    <a:pt x="0" y="842915"/>
                  </a:cubicBezTo>
                  <a:lnTo>
                    <a:pt x="0" y="36390"/>
                  </a:lnTo>
                  <a:cubicBezTo>
                    <a:pt x="0" y="16292"/>
                    <a:pt x="16292" y="0"/>
                    <a:pt x="36390" y="0"/>
                  </a:cubicBezTo>
                  <a:close/>
                </a:path>
              </a:pathLst>
            </a:custGeom>
            <a:blipFill>
              <a:blip r:embed="rId2"/>
              <a:stretch>
                <a:fillRect l="-11963" r="-11963"/>
              </a:stretch>
            </a:blipFill>
            <a:ln w="76200" cap="rnd">
              <a:solidFill>
                <a:srgbClr val="FFFFFF"/>
              </a:solidFill>
              <a:prstDash val="solid"/>
              <a:round/>
            </a:ln>
          </p:spPr>
          <p:txBody>
            <a:bodyPr/>
            <a:lstStyle/>
            <a:p/>
          </p:txBody>
        </p:sp>
      </p:grpSp>
      <p:grpSp>
        <p:nvGrpSpPr>
          <p:cNvPr id="4" name="Group 4"/>
          <p:cNvGrpSpPr/>
          <p:nvPr/>
        </p:nvGrpSpPr>
        <p:grpSpPr>
          <a:xfrm>
            <a:off x="7535292" y="5348981"/>
            <a:ext cx="4893217" cy="1737728"/>
            <a:chExt cx="1267029" cy="449960"/>
          </a:xfrm>
        </p:grpSpPr>
        <p:sp>
          <p:nvSpPr>
            <p:cNvPr id="5" name="Freeform 5"/>
            <p:cNvSpPr/>
            <p:nvPr/>
          </p:nvSpPr>
          <p:spPr>
            <a:xfrm>
              <a:off x="0" y="0"/>
              <a:ext cx="1267029" cy="449960"/>
            </a:xfrm>
            <a:custGeom>
              <a:rect l="l" t="t" r="r" b="b"/>
              <a:pathLst>
                <a:path w="1267029" h="449960">
                  <a:moveTo>
                    <a:pt x="36390" y="0"/>
                  </a:moveTo>
                  <a:lnTo>
                    <a:pt x="1230639" y="0"/>
                  </a:lnTo>
                  <a:cubicBezTo>
                    <a:pt x="1250737" y="0"/>
                    <a:pt x="1267029" y="16292"/>
                    <a:pt x="1267029" y="36390"/>
                  </a:cubicBezTo>
                  <a:lnTo>
                    <a:pt x="1267029" y="413570"/>
                  </a:lnTo>
                  <a:cubicBezTo>
                    <a:pt x="1267029" y="433668"/>
                    <a:pt x="1250737" y="449960"/>
                    <a:pt x="1230639" y="449960"/>
                  </a:cubicBezTo>
                  <a:lnTo>
                    <a:pt x="36390" y="449960"/>
                  </a:lnTo>
                  <a:cubicBezTo>
                    <a:pt x="16292" y="449960"/>
                    <a:pt x="0" y="433668"/>
                    <a:pt x="0" y="413570"/>
                  </a:cubicBezTo>
                  <a:lnTo>
                    <a:pt x="0" y="36390"/>
                  </a:lnTo>
                  <a:cubicBezTo>
                    <a:pt x="0" y="16292"/>
                    <a:pt x="16292" y="0"/>
                    <a:pt x="36390" y="0"/>
                  </a:cubicBezTo>
                  <a:close/>
                </a:path>
              </a:pathLst>
            </a:custGeom>
            <a:blipFill>
              <a:blip r:embed="rId3"/>
              <a:stretch>
                <a:fillRect t="-23916" b="-23916"/>
              </a:stretch>
            </a:blipFill>
            <a:ln w="76200" cap="rnd">
              <a:solidFill>
                <a:srgbClr val="FFFFFF"/>
              </a:solidFill>
              <a:prstDash val="solid"/>
              <a:round/>
            </a:ln>
          </p:spPr>
          <p:txBody>
            <a:bodyPr/>
            <a:lstStyle/>
            <a:p/>
          </p:txBody>
        </p:sp>
      </p:grpSp>
      <p:grpSp>
        <p:nvGrpSpPr>
          <p:cNvPr id="6" name="Group 6"/>
          <p:cNvGrpSpPr/>
          <p:nvPr/>
        </p:nvGrpSpPr>
        <p:grpSpPr>
          <a:xfrm>
            <a:off x="1642841" y="5342318"/>
            <a:ext cx="4893217" cy="4412543"/>
            <a:chExt cx="1267029" cy="1142565"/>
          </a:xfrm>
        </p:grpSpPr>
        <p:sp>
          <p:nvSpPr>
            <p:cNvPr id="7" name="Freeform 7"/>
            <p:cNvSpPr/>
            <p:nvPr/>
          </p:nvSpPr>
          <p:spPr>
            <a:xfrm>
              <a:off x="0" y="0"/>
              <a:ext cx="1267029" cy="1142565"/>
            </a:xfrm>
            <a:custGeom>
              <a:rect l="l" t="t" r="r" b="b"/>
              <a:pathLst>
                <a:path w="1267029" h="1142565">
                  <a:moveTo>
                    <a:pt x="36390" y="0"/>
                  </a:moveTo>
                  <a:lnTo>
                    <a:pt x="1230639" y="0"/>
                  </a:lnTo>
                  <a:cubicBezTo>
                    <a:pt x="1250737" y="0"/>
                    <a:pt x="1267029" y="16292"/>
                    <a:pt x="1267029" y="36390"/>
                  </a:cubicBezTo>
                  <a:lnTo>
                    <a:pt x="1267029" y="1106175"/>
                  </a:lnTo>
                  <a:cubicBezTo>
                    <a:pt x="1267029" y="1126273"/>
                    <a:pt x="1250737" y="1142565"/>
                    <a:pt x="1230639" y="1142565"/>
                  </a:cubicBezTo>
                  <a:lnTo>
                    <a:pt x="36390" y="1142565"/>
                  </a:lnTo>
                  <a:cubicBezTo>
                    <a:pt x="16292" y="1142565"/>
                    <a:pt x="0" y="1126273"/>
                    <a:pt x="0" y="1106175"/>
                  </a:cubicBezTo>
                  <a:lnTo>
                    <a:pt x="0" y="36390"/>
                  </a:lnTo>
                  <a:cubicBezTo>
                    <a:pt x="0" y="16292"/>
                    <a:pt x="16292" y="0"/>
                    <a:pt x="36390" y="0"/>
                  </a:cubicBezTo>
                  <a:close/>
                </a:path>
              </a:pathLst>
            </a:custGeom>
            <a:blipFill>
              <a:blip r:embed="rId4"/>
              <a:stretch>
                <a:fillRect l="-30038" r="-30038"/>
              </a:stretch>
            </a:blipFill>
            <a:ln w="76200" cap="rnd">
              <a:solidFill>
                <a:srgbClr val="FFFFFF"/>
              </a:solidFill>
              <a:prstDash val="solid"/>
              <a:round/>
            </a:ln>
          </p:spPr>
          <p:txBody>
            <a:bodyPr/>
            <a:lstStyle/>
            <a:p/>
          </p:txBody>
        </p:sp>
      </p:grpSp>
      <p:sp>
        <p:nvSpPr>
          <p:cNvPr id="8" name="Freeform 8"/>
          <p:cNvSpPr/>
          <p:nvPr/>
        </p:nvSpPr>
        <p:spPr>
          <a:xfrm>
            <a:off x="18216702" y="10271760"/>
            <a:ext cx="71298" cy="15240"/>
          </a:xfrm>
          <a:custGeom>
            <a:rect l="l" t="t" r="r" b="b"/>
            <a:pathLst>
              <a:path w="71298" h="15240">
                <a:moveTo>
                  <a:pt x="0" y="0"/>
                </a:moveTo>
                <a:lnTo>
                  <a:pt x="71298" y="0"/>
                </a:lnTo>
                <a:lnTo>
                  <a:pt x="71298" y="15240"/>
                </a:lnTo>
                <a:lnTo>
                  <a:pt x="0" y="152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p:txBody>
      </p:sp>
      <p:sp>
        <p:nvSpPr>
          <p:cNvPr id="9" name="TextBox 9"/>
          <p:cNvSpPr txBox="1"/>
          <p:nvPr/>
        </p:nvSpPr>
        <p:spPr>
          <a:xfrm>
            <a:off x="348018" y="620981"/>
            <a:ext cx="16911282" cy="514475"/>
          </a:xfrm>
          <a:prstGeom prst="rect">
            <a:avLst/>
          </a:prstGeom>
        </p:spPr>
        <p:txBody>
          <a:bodyPr lIns="0" tIns="0" rIns="0" bIns="0" rtlCol="0" anchor="t">
            <a:spAutoFit/>
          </a:bodyPr>
          <a:lstStyle/>
          <a:p>
            <a:pPr marL="0" lvl="0" indent="0" algn="l">
              <a:lnSpc>
                <a:spcPts val="3605"/>
              </a:lnSpc>
            </a:pPr>
            <a:r>
              <a:rPr lang="en-US" sz="4195" b="1">
                <a:solidFill>
                  <a:srgbClr val="000000"/>
                </a:solidFill>
                <a:latin typeface="Crimson Pro Bold"/>
                <a:ea typeface="Crimson Pro Bold"/>
                <a:cs typeface="Crimson Pro Bold"/>
                <a:sym typeface="Crimson Pro Bold"/>
              </a:rPr>
              <a:t>Chương 2: Đặc Điểm Sinh Thái và Đa Dạng Sinh Học Của Động Phong Nha</a:t>
            </a:r>
            <a:endParaRPr lang="en-US" sz="4195" b="1">
              <a:solidFill>
                <a:srgbClr val="000000"/>
              </a:solidFill>
              <a:latin typeface="Crimson Pro Bold"/>
              <a:ea typeface="Crimson Pro Bold"/>
              <a:cs typeface="Crimson Pro Bold"/>
              <a:sym typeface="Crimson Pro Bold"/>
            </a:endParaRPr>
          </a:p>
        </p:txBody>
      </p:sp>
      <p:sp>
        <p:nvSpPr>
          <p:cNvPr id="10" name="TextBox 10"/>
          <p:cNvSpPr txBox="1"/>
          <p:nvPr/>
        </p:nvSpPr>
        <p:spPr>
          <a:xfrm>
            <a:off x="1323915" y="3006587"/>
            <a:ext cx="4473379" cy="421206"/>
          </a:xfrm>
          <a:prstGeom prst="rect">
            <a:avLst/>
          </a:prstGeom>
        </p:spPr>
        <p:txBody>
          <a:bodyPr lIns="0" tIns="0" rIns="0" bIns="0" rtlCol="0" anchor="t">
            <a:spAutoFit/>
          </a:bodyPr>
          <a:lstStyle/>
          <a:p>
            <a:pPr marL="0" lvl="0" indent="0" algn="l">
              <a:lnSpc>
                <a:spcPts val="3540"/>
              </a:lnSpc>
              <a:spcBef>
                <a:spcPct val="0"/>
              </a:spcBef>
            </a:pPr>
            <a:r>
              <a:rPr lang="en-US" sz="2525" b="1" err="1">
                <a:solidFill>
                  <a:srgbClr val="3D3D3D"/>
                </a:solidFill>
                <a:latin typeface="Open Sans Bold" panose="020b0806030504020204"/>
                <a:ea typeface="Open Sans Bold" panose="020b0806030504020204"/>
                <a:cs typeface="Open Sans Bold" panose="020b0806030504020204"/>
                <a:sym typeface="Open Sans Bold" panose="020b0806030504020204"/>
              </a:rPr>
              <a:t>Động vật:</a:t>
            </a:r>
            <a:endParaRPr lang="en-US" sz="2525" b="1">
              <a:solidFill>
                <a:srgbClr val="3D3D3D"/>
              </a:solidFill>
              <a:latin typeface="Open Sans Bold"/>
              <a:ea typeface="Open Sans Bold"/>
              <a:cs typeface="Open Sans Bold"/>
              <a:sym typeface="Open Sans Bold"/>
            </a:endParaRPr>
          </a:p>
        </p:txBody>
      </p:sp>
      <p:sp>
        <p:nvSpPr>
          <p:cNvPr id="11" name="TextBox 11"/>
          <p:cNvSpPr txBox="1"/>
          <p:nvPr/>
        </p:nvSpPr>
        <p:spPr>
          <a:xfrm>
            <a:off x="2861858" y="1885493"/>
            <a:ext cx="8817258" cy="4332353"/>
          </a:xfrm>
          <a:prstGeom prst="rect">
            <a:avLst/>
          </a:prstGeom>
        </p:spPr>
        <p:txBody>
          <a:bodyPr lIns="0" tIns="0" rIns="0" bIns="0" rtlCol="0" anchor="t">
            <a:spAutoFit/>
          </a:bodyPr>
          <a:lstStyle/>
          <a:p>
            <a:pPr algn="l">
              <a:lnSpc>
                <a:spcPts val="4990"/>
              </a:lnSpc>
            </a:pPr>
          </a:p>
          <a:p>
            <a:pPr algn="l">
              <a:lnSpc>
                <a:spcPts val="4990"/>
              </a:lnSpc>
            </a:pPr>
          </a:p>
          <a:p>
            <a:pPr marL="518160" lvl="1" indent="-259080" algn="l">
              <a:lnSpc>
                <a:spcPts val="4990"/>
              </a:lnSpc>
              <a:buFont typeface="Arial"/>
              <a:buChar char="•"/>
            </a:pPr>
            <a:r>
              <a:rPr lang="en-US" sz="2400">
                <a:solidFill>
                  <a:srgbClr val="000000"/>
                </a:solidFill>
                <a:latin typeface="Crimson Pro"/>
                <a:ea typeface="Crimson Pro"/>
                <a:cs typeface="Crimson Pro"/>
                <a:sym typeface="Crimson Pro"/>
              </a:rPr>
              <a:t>Dơi: Hơn 10 loài, nhiều loài hiếm, quan trọng trong chuỗi thức ăn.</a:t>
            </a:r>
            <a:endParaRPr lang="en-US" sz="2400">
              <a:solidFill>
                <a:srgbClr val="000000"/>
              </a:solidFill>
              <a:latin typeface="Crimson Pro"/>
              <a:ea typeface="Crimson Pro"/>
              <a:cs typeface="Crimson Pro"/>
              <a:sym typeface="Crimson Pro"/>
            </a:endParaRPr>
          </a:p>
          <a:p>
            <a:pPr marL="518160" lvl="1" indent="-259080" algn="l">
              <a:lnSpc>
                <a:spcPts val="4990"/>
              </a:lnSpc>
              <a:buFont typeface="Arial"/>
              <a:buChar char="•"/>
            </a:pPr>
            <a:r>
              <a:rPr lang="en-US" sz="2400">
                <a:solidFill>
                  <a:srgbClr val="000000"/>
                </a:solidFill>
                <a:latin typeface="Crimson Pro"/>
                <a:ea typeface="Crimson Pro"/>
                <a:cs typeface="Crimson Pro"/>
                <a:sym typeface="Crimson Pro"/>
              </a:rPr>
              <a:t>Nhện và côn trùng: Thích nghi với tối, duy trì cân bằng sinh thái.</a:t>
            </a:r>
            <a:endParaRPr lang="en-US" sz="2400">
              <a:solidFill>
                <a:srgbClr val="000000"/>
              </a:solidFill>
              <a:latin typeface="Crimson Pro"/>
              <a:ea typeface="Crimson Pro"/>
              <a:cs typeface="Crimson Pro"/>
              <a:sym typeface="Crimson Pro"/>
            </a:endParaRPr>
          </a:p>
          <a:p>
            <a:pPr marL="518160" lvl="1" indent="-259080" algn="l">
              <a:lnSpc>
                <a:spcPts val="4990"/>
              </a:lnSpc>
              <a:buFont typeface="Arial"/>
              <a:buChar char="•"/>
            </a:pPr>
            <a:r>
              <a:rPr lang="en-US" sz="2400">
                <a:solidFill>
                  <a:srgbClr val="000000"/>
                </a:solidFill>
                <a:latin typeface="Crimson Pro"/>
                <a:ea typeface="Crimson Pro"/>
                <a:cs typeface="Crimson Pro"/>
                <a:sym typeface="Crimson Pro"/>
              </a:rPr>
              <a:t>Động vật khác: Rắn, chuột, ếch nhái, sống ở khu vực ẩm mát.</a:t>
            </a:r>
            <a:endParaRPr lang="en-US" sz="2400">
              <a:solidFill>
                <a:srgbClr val="000000"/>
              </a:solidFill>
              <a:latin typeface="Crimson Pro"/>
              <a:ea typeface="Crimson Pro"/>
              <a:cs typeface="Crimson Pro"/>
              <a:sym typeface="Crimson Pro"/>
            </a:endParaRPr>
          </a:p>
          <a:p>
            <a:pPr algn="l">
              <a:lnSpc>
                <a:spcPts val="4990"/>
              </a:lnSpc>
            </a:pPr>
            <a:endParaRPr lang="en-US" sz="2400">
              <a:solidFill>
                <a:srgbClr val="000000"/>
              </a:solidFill>
              <a:latin typeface="Crimson Pro"/>
              <a:ea typeface="Crimson Pro"/>
              <a:cs typeface="Crimson Pro"/>
              <a:sym typeface="Crimson Pro"/>
            </a:endParaRPr>
          </a:p>
          <a:p>
            <a:pPr algn="l">
              <a:lnSpc>
                <a:spcPts val="4990"/>
              </a:lnSpc>
            </a:pPr>
            <a:endParaRPr lang="en-US" sz="2400">
              <a:solidFill>
                <a:srgbClr val="000000"/>
              </a:solidFill>
              <a:latin typeface="Crimson Pro"/>
              <a:ea typeface="Crimson Pro"/>
              <a:cs typeface="Crimson Pro"/>
              <a:sym typeface="Crimson Pro"/>
            </a:endParaRPr>
          </a:p>
        </p:txBody>
      </p:sp>
      <p:sp>
        <p:nvSpPr>
          <p:cNvPr id="12" name="TextBox 12"/>
          <p:cNvSpPr txBox="1"/>
          <p:nvPr/>
        </p:nvSpPr>
        <p:spPr>
          <a:xfrm>
            <a:off x="949585" y="1659331"/>
            <a:ext cx="5769054" cy="540386"/>
          </a:xfrm>
          <a:prstGeom prst="rect">
            <a:avLst/>
          </a:prstGeom>
        </p:spPr>
        <p:txBody>
          <a:bodyPr lIns="0" tIns="0" rIns="0" bIns="0" rtlCol="0" anchor="t">
            <a:spAutoFit/>
          </a:bodyPr>
          <a:lstStyle/>
          <a:p>
            <a:pPr algn="ctr">
              <a:lnSpc>
                <a:spcPts val="4340"/>
              </a:lnSpc>
              <a:spcBef>
                <a:spcPct val="0"/>
              </a:spcBef>
            </a:pPr>
            <a:r>
              <a:rPr lang="en-US" sz="3100">
                <a:solidFill>
                  <a:srgbClr val="D47E13"/>
                </a:solidFill>
                <a:latin typeface="Crimson Pro"/>
                <a:ea typeface="Crimson Pro"/>
                <a:cs typeface="Crimson Pro"/>
                <a:sym typeface="Crimson Pro"/>
              </a:rPr>
              <a:t>2.2. Các loài động, thực vật đặc trưng</a:t>
            </a:r>
            <a:endParaRPr lang="en-US" sz="3100">
              <a:solidFill>
                <a:srgbClr val="D47E13"/>
              </a:solidFill>
              <a:latin typeface="Crimson Pro"/>
              <a:ea typeface="Crimson Pro"/>
              <a:cs typeface="Crimson Pro"/>
              <a:sym typeface="Crimson Pro"/>
            </a:endParaRPr>
          </a:p>
        </p:txBody>
      </p:sp>
      <p:sp>
        <p:nvSpPr>
          <p:cNvPr id="13" name="TextBox 13"/>
          <p:cNvSpPr txBox="1"/>
          <p:nvPr/>
        </p:nvSpPr>
        <p:spPr>
          <a:xfrm>
            <a:off x="9222900" y="7668362"/>
            <a:ext cx="6411218" cy="2072526"/>
          </a:xfrm>
          <a:prstGeom prst="rect">
            <a:avLst/>
          </a:prstGeom>
        </p:spPr>
        <p:txBody>
          <a:bodyPr lIns="0" tIns="0" rIns="0" bIns="0" rtlCol="0" anchor="t">
            <a:spAutoFit/>
          </a:bodyPr>
          <a:lstStyle/>
          <a:p>
            <a:pPr algn="l">
              <a:lnSpc>
                <a:spcPts val="3365"/>
              </a:lnSpc>
            </a:pPr>
            <a:endParaRPr/>
          </a:p>
          <a:p>
            <a:pPr marL="519430" lvl="1" indent="-259715" algn="l">
              <a:lnSpc>
                <a:spcPts val="3365"/>
              </a:lnSpc>
              <a:buFont typeface="Arial"/>
              <a:buChar char="•"/>
            </a:pPr>
            <a:r>
              <a:rPr lang="en-US" sz="2405" err="1">
                <a:solidFill>
                  <a:srgbClr val="000000"/>
                </a:solidFill>
                <a:latin typeface="Crimson Pro"/>
                <a:ea typeface="Crimson Pro"/>
                <a:cs typeface="Crimson Pro"/>
                <a:sym typeface="Crimson Pro"/>
              </a:rPr>
              <a:t>Rêu và địa y: Phát triển trong môi trường ẩm, thích nghi với thiếu sáng.</a:t>
            </a:r>
            <a:endParaRPr lang="en-US" sz="2405">
              <a:solidFill>
                <a:srgbClr val="000000"/>
              </a:solidFill>
              <a:latin typeface="Crimson Pro"/>
              <a:ea typeface="Crimson Pro"/>
              <a:cs typeface="Crimson Pro"/>
              <a:sym typeface="Crimson Pro"/>
            </a:endParaRPr>
          </a:p>
          <a:p>
            <a:pPr marL="519430" lvl="1" indent="-259715" algn="l">
              <a:lnSpc>
                <a:spcPts val="3365"/>
              </a:lnSpc>
              <a:buFont typeface="Arial"/>
              <a:buChar char="•"/>
            </a:pPr>
            <a:r>
              <a:rPr lang="en-US" sz="2405" err="1">
                <a:solidFill>
                  <a:srgbClr val="000000"/>
                </a:solidFill>
                <a:latin typeface="Crimson Pro"/>
                <a:ea typeface="Crimson Pro"/>
                <a:cs typeface="Crimson Pro"/>
                <a:sym typeface="Crimson Pro"/>
              </a:rPr>
              <a:t>Thực vật có hoa: Hiếm ở cửa động, chịu bóng tốt trong điều kiện nhiệt đới ẩm.</a:t>
            </a:r>
            <a:endParaRPr lang="en-US" sz="2405">
              <a:solidFill>
                <a:srgbClr val="000000"/>
              </a:solidFill>
              <a:latin typeface="Crimson Pro"/>
              <a:ea typeface="Crimson Pro"/>
              <a:cs typeface="Crimson Pro"/>
              <a:sym typeface="Crimson Pro"/>
            </a:endParaRPr>
          </a:p>
        </p:txBody>
      </p:sp>
      <p:sp>
        <p:nvSpPr>
          <p:cNvPr id="14" name="TextBox 14"/>
          <p:cNvSpPr txBox="1"/>
          <p:nvPr/>
        </p:nvSpPr>
        <p:spPr>
          <a:xfrm>
            <a:off x="7824111" y="7658837"/>
            <a:ext cx="4473379" cy="421206"/>
          </a:xfrm>
          <a:prstGeom prst="rect">
            <a:avLst/>
          </a:prstGeom>
        </p:spPr>
        <p:txBody>
          <a:bodyPr lIns="0" tIns="0" rIns="0" bIns="0" rtlCol="0" anchor="t">
            <a:spAutoFit/>
          </a:bodyPr>
          <a:lstStyle/>
          <a:p>
            <a:pPr marL="0" lvl="0" indent="0" algn="l">
              <a:lnSpc>
                <a:spcPts val="3540"/>
              </a:lnSpc>
              <a:spcBef>
                <a:spcPct val="0"/>
              </a:spcBef>
            </a:pPr>
            <a:r>
              <a:rPr lang="en-US" sz="2525" b="1">
                <a:solidFill>
                  <a:srgbClr val="3D3D3D"/>
                </a:solidFill>
                <a:latin typeface="Open Sans Bold" panose="020b0806030504020204"/>
                <a:ea typeface="Open Sans Bold" panose="020b0806030504020204"/>
                <a:cs typeface="Open Sans Bold" panose="020b0806030504020204"/>
                <a:sym typeface="Open Sans Bold" panose="020b0806030504020204"/>
              </a:rPr>
              <a:t>Thực vật: </a:t>
            </a:r>
            <a:endParaRPr lang="en-US" sz="2525" b="1">
              <a:solidFill>
                <a:srgbClr val="3D3D3D"/>
              </a:solidFill>
              <a:latin typeface="Open Sans Bold" panose="020b0806030504020204"/>
              <a:ea typeface="Open Sans Bold" panose="020b0806030504020204"/>
              <a:cs typeface="Open Sans Bold" panose="020b0806030504020204"/>
              <a:sym typeface="Open Sans Bold" panose="020b0806030504020204"/>
            </a:endParaRPr>
          </a:p>
        </p:txBody>
      </p:sp>
    </p:spTree>
  </p:cSld>
  <p:clrMapOvr>
    <a:masterClrMapping/>
  </p:clrMapOvr>
  <mc:AlternateContent xmlns:mc="http://schemas.openxmlformats.org/markup-compatibility/2006">
    <mc:Choice xmlns:p15="http://schemas.microsoft.com/office/powerpoint/2012/main" Requires="p15">
      <p:transitio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afterGroup">
                            <p:stCondLst>
                              <p:cond delay="0"/>
                            </p:stCondLst>
                            <p:childTnLst>
                              <p:par>
                                <p:cTn id="11" presetID="53"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500" fill="hold"/>
                                        <p:tgtEl>
                                          <p:spTgt spid="10"/>
                                        </p:tgtEl>
                                        <p:attrNameLst>
                                          <p:attrName>ppt_w</p:attrName>
                                        </p:attrNameLst>
                                      </p:cBhvr>
                                      <p:tavLst>
                                        <p:tav tm="0">
                                          <p:val>
                                            <p:fltVal val="0"/>
                                          </p:val>
                                        </p:tav>
                                        <p:tav tm="100000">
                                          <p:val>
                                            <p:strVal val="#ppt_w"/>
                                          </p:val>
                                        </p:tav>
                                      </p:tavLst>
                                    </p:anim>
                                    <p:anim calcmode="lin" valueType="num">
                                      <p:cBhvr>
                                        <p:cTn id="14" dur="500" fill="hold"/>
                                        <p:tgtEl>
                                          <p:spTgt spid="10"/>
                                        </p:tgtEl>
                                        <p:attrNameLst>
                                          <p:attrName>ppt_h</p:attrName>
                                        </p:attrNameLst>
                                      </p:cBhvr>
                                      <p:tavLst>
                                        <p:tav tm="0">
                                          <p:val>
                                            <p:fltVal val="0"/>
                                          </p:val>
                                        </p:tav>
                                        <p:tav tm="100000">
                                          <p:val>
                                            <p:strVal val="#ppt_h"/>
                                          </p:val>
                                        </p:tav>
                                      </p:tavLst>
                                    </p:anim>
                                    <p:animEffect transition="in" filter="fade">
                                      <p:cBhvr>
                                        <p:cTn id="15" dur="500"/>
                                        <p:tgtEl>
                                          <p:spTgt spid="10"/>
                                        </p:tgtEl>
                                      </p:cBhvr>
                                    </p:animEffect>
                                  </p:childTnLst>
                                </p:cTn>
                              </p:par>
                              <p:par>
                                <p:cTn id="16" presetID="53"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500" fill="hold"/>
                                        <p:tgtEl>
                                          <p:spTgt spid="11"/>
                                        </p:tgtEl>
                                        <p:attrNameLst>
                                          <p:attrName>ppt_w</p:attrName>
                                        </p:attrNameLst>
                                      </p:cBhvr>
                                      <p:tavLst>
                                        <p:tav tm="0">
                                          <p:val>
                                            <p:fltVal val="0"/>
                                          </p:val>
                                        </p:tav>
                                        <p:tav tm="100000">
                                          <p:val>
                                            <p:strVal val="#ppt_w"/>
                                          </p:val>
                                        </p:tav>
                                      </p:tavLst>
                                    </p:anim>
                                    <p:anim calcmode="lin" valueType="num">
                                      <p:cBhvr>
                                        <p:cTn id="19" dur="500" fill="hold"/>
                                        <p:tgtEl>
                                          <p:spTgt spid="11"/>
                                        </p:tgtEl>
                                        <p:attrNameLst>
                                          <p:attrName>ppt_h</p:attrName>
                                        </p:attrNameLst>
                                      </p:cBhvr>
                                      <p:tavLst>
                                        <p:tav tm="0">
                                          <p:val>
                                            <p:fltVal val="0"/>
                                          </p:val>
                                        </p:tav>
                                        <p:tav tm="100000">
                                          <p:val>
                                            <p:strVal val="#ppt_h"/>
                                          </p:val>
                                        </p:tav>
                                      </p:tavLst>
                                    </p:anim>
                                    <p:animEffect transition="in" filter="fade">
                                      <p:cBhvr>
                                        <p:cTn id="20" dur="500"/>
                                        <p:tgtEl>
                                          <p:spTgt spid="11"/>
                                        </p:tgtEl>
                                      </p:cBhvr>
                                    </p:animEffect>
                                  </p:childTnLst>
                                </p:cTn>
                              </p:par>
                              <p:par>
                                <p:cTn id="21" presetID="53"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500" fill="hold"/>
                                        <p:tgtEl>
                                          <p:spTgt spid="6"/>
                                        </p:tgtEl>
                                        <p:attrNameLst>
                                          <p:attrName>ppt_w</p:attrName>
                                        </p:attrNameLst>
                                      </p:cBhvr>
                                      <p:tavLst>
                                        <p:tav tm="0">
                                          <p:val>
                                            <p:fltVal val="0"/>
                                          </p:val>
                                        </p:tav>
                                        <p:tav tm="100000">
                                          <p:val>
                                            <p:strVal val="#ppt_w"/>
                                          </p:val>
                                        </p:tav>
                                      </p:tavLst>
                                    </p:anim>
                                    <p:anim calcmode="lin" valueType="num">
                                      <p:cBhvr>
                                        <p:cTn id="24" dur="500" fill="hold"/>
                                        <p:tgtEl>
                                          <p:spTgt spid="6"/>
                                        </p:tgtEl>
                                        <p:attrNameLst>
                                          <p:attrName>ppt_h</p:attrName>
                                        </p:attrNameLst>
                                      </p:cBhvr>
                                      <p:tavLst>
                                        <p:tav tm="0">
                                          <p:val>
                                            <p:fltVal val="0"/>
                                          </p:val>
                                        </p:tav>
                                        <p:tav tm="100000">
                                          <p:val>
                                            <p:strVal val="#ppt_h"/>
                                          </p:val>
                                        </p:tav>
                                      </p:tavLst>
                                    </p:anim>
                                    <p:animEffect transition="in" filter="fade">
                                      <p:cBhvr>
                                        <p:cTn id="25" dur="500"/>
                                        <p:tgtEl>
                                          <p:spTgt spid="6"/>
                                        </p:tgtEl>
                                      </p:cBhvr>
                                    </p:animEffect>
                                  </p:childTnLst>
                                </p:cTn>
                              </p:par>
                              <p:par>
                                <p:cTn id="26" presetID="53"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500" fill="hold"/>
                                        <p:tgtEl>
                                          <p:spTgt spid="4"/>
                                        </p:tgtEl>
                                        <p:attrNameLst>
                                          <p:attrName>ppt_w</p:attrName>
                                        </p:attrNameLst>
                                      </p:cBhvr>
                                      <p:tavLst>
                                        <p:tav tm="0">
                                          <p:val>
                                            <p:fltVal val="0"/>
                                          </p:val>
                                        </p:tav>
                                        <p:tav tm="100000">
                                          <p:val>
                                            <p:strVal val="#ppt_w"/>
                                          </p:val>
                                        </p:tav>
                                      </p:tavLst>
                                    </p:anim>
                                    <p:anim calcmode="lin" valueType="num">
                                      <p:cBhvr>
                                        <p:cTn id="29" dur="500" fill="hold"/>
                                        <p:tgtEl>
                                          <p:spTgt spid="4"/>
                                        </p:tgtEl>
                                        <p:attrNameLst>
                                          <p:attrName>ppt_h</p:attrName>
                                        </p:attrNameLst>
                                      </p:cBhvr>
                                      <p:tavLst>
                                        <p:tav tm="0">
                                          <p:val>
                                            <p:fltVal val="0"/>
                                          </p:val>
                                        </p:tav>
                                        <p:tav tm="100000">
                                          <p:val>
                                            <p:strVal val="#ppt_h"/>
                                          </p:val>
                                        </p:tav>
                                      </p:tavLst>
                                    </p:anim>
                                    <p:animEffect transition="in" filter="fade">
                                      <p:cBhvr>
                                        <p:cTn id="30" dur="500"/>
                                        <p:tgtEl>
                                          <p:spTgt spid="4"/>
                                        </p:tgtEl>
                                      </p:cBhvr>
                                    </p:animEffect>
                                  </p:childTnLst>
                                </p:cTn>
                              </p:par>
                            </p:childTnLst>
                          </p:cTn>
                        </p:par>
                      </p:childTnLst>
                    </p:cTn>
                  </p:par>
                  <p:par>
                    <p:cTn id="31" fill="hold" nodeType="clickPar">
                      <p:stCondLst>
                        <p:cond delay="indefinite"/>
                      </p:stCondLst>
                      <p:childTnLst>
                        <p:par>
                          <p:cTn id="32" fill="hold" nodeType="after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down)">
                                      <p:cBhvr>
                                        <p:cTn id="38" dur="500"/>
                                        <p:tgtEl>
                                          <p:spTgt spid="14"/>
                                        </p:tgtEl>
                                      </p:cBhvr>
                                    </p:animEffect>
                                  </p:childTnLst>
                                </p:cTn>
                              </p:par>
                              <p:par>
                                <p:cTn id="39" presetID="22" presetClass="entr" presetSubtype="4" fill="hold" nodeType="with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down)">
                                      <p:cBhvr>
                                        <p:cTn id="4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1"/>
      <p:bldP spid="12" grpId="2"/>
      <p:bldP spid="13" grpId="3"/>
      <p:bldP spid="14" grpId="4"/>
    </p:bldLst>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EEEFF0"/>
        </a:solidFill>
        <a:effectLst/>
      </p:bgPr>
    </p:bg>
    <p:spTree>
      <p:nvGrpSpPr>
        <p:cNvPr id="1" name=""/>
        <p:cNvGrpSpPr/>
        <p:nvPr/>
      </p:nvGrpSpPr>
      <p:grpSpPr>
        <a:xfrm>
          <a:off x="0" y="0"/>
          <a:ext cx="0" cy="0"/>
        </a:xfrm>
      </p:grpSpPr>
      <p:sp>
        <p:nvSpPr>
          <p:cNvPr id="2" name="Freeform 2"/>
          <p:cNvSpPr/>
          <p:nvPr/>
        </p:nvSpPr>
        <p:spPr>
          <a:xfrm>
            <a:off x="2816449" y="4897309"/>
            <a:ext cx="5759830" cy="3804979"/>
          </a:xfrm>
          <a:custGeom>
            <a:rect l="l" t="t" r="r" b="b"/>
            <a:pathLst>
              <a:path w="5759830" h="3804979">
                <a:moveTo>
                  <a:pt x="0" y="0"/>
                </a:moveTo>
                <a:lnTo>
                  <a:pt x="5759830" y="0"/>
                </a:lnTo>
                <a:lnTo>
                  <a:pt x="5759830" y="3804979"/>
                </a:lnTo>
                <a:lnTo>
                  <a:pt x="0" y="3804979"/>
                </a:lnTo>
                <a:lnTo>
                  <a:pt x="0" y="0"/>
                </a:lnTo>
                <a:close/>
              </a:path>
            </a:pathLst>
          </a:custGeom>
          <a:blipFill>
            <a:blip r:embed="rId2"/>
            <a:stretch>
              <a:fillRect/>
            </a:stretch>
          </a:blipFill>
        </p:spPr>
        <p:txBody>
          <a:bodyPr/>
          <a:lstStyle/>
          <a:p/>
        </p:txBody>
      </p:sp>
      <p:sp>
        <p:nvSpPr>
          <p:cNvPr id="3" name="Freeform 3"/>
          <p:cNvSpPr/>
          <p:nvPr/>
        </p:nvSpPr>
        <p:spPr>
          <a:xfrm>
            <a:off x="9461924" y="4897309"/>
            <a:ext cx="5923724" cy="3804979"/>
          </a:xfrm>
          <a:custGeom>
            <a:rect l="l" t="t" r="r" b="b"/>
            <a:pathLst>
              <a:path w="5923724" h="3804979">
                <a:moveTo>
                  <a:pt x="0" y="0"/>
                </a:moveTo>
                <a:lnTo>
                  <a:pt x="5923724" y="0"/>
                </a:lnTo>
                <a:lnTo>
                  <a:pt x="5923724" y="3804979"/>
                </a:lnTo>
                <a:lnTo>
                  <a:pt x="0" y="3804979"/>
                </a:lnTo>
                <a:lnTo>
                  <a:pt x="0" y="0"/>
                </a:lnTo>
                <a:close/>
              </a:path>
            </a:pathLst>
          </a:custGeom>
          <a:blipFill>
            <a:blip r:embed="rId3"/>
            <a:stretch>
              <a:fillRect t="-42278" b="-90955"/>
            </a:stretch>
          </a:blipFill>
        </p:spPr>
        <p:txBody>
          <a:bodyPr/>
          <a:lstStyle/>
          <a:p/>
        </p:txBody>
      </p:sp>
      <p:sp>
        <p:nvSpPr>
          <p:cNvPr id="4" name="TextBox 4"/>
          <p:cNvSpPr txBox="1"/>
          <p:nvPr/>
        </p:nvSpPr>
        <p:spPr>
          <a:xfrm>
            <a:off x="1052095" y="1343786"/>
            <a:ext cx="7751564" cy="580232"/>
          </a:xfrm>
          <a:prstGeom prst="rect">
            <a:avLst/>
          </a:prstGeom>
        </p:spPr>
        <p:txBody>
          <a:bodyPr lIns="0" tIns="0" rIns="0" bIns="0" rtlCol="0" anchor="t">
            <a:spAutoFit/>
          </a:bodyPr>
          <a:lstStyle/>
          <a:p>
            <a:pPr algn="ctr">
              <a:lnSpc>
                <a:spcPts val="4770"/>
              </a:lnSpc>
              <a:spcBef>
                <a:spcPct val="0"/>
              </a:spcBef>
            </a:pPr>
            <a:r>
              <a:rPr lang="en-US" sz="3405">
                <a:solidFill>
                  <a:srgbClr val="D47E13"/>
                </a:solidFill>
                <a:latin typeface="Crimson Pro"/>
                <a:ea typeface="Crimson Pro"/>
                <a:cs typeface="Crimson Pro"/>
                <a:sym typeface="Crimson Pro"/>
              </a:rPr>
              <a:t>2.3 Mối quan hệ giữa động vật và hệ sinh thái</a:t>
            </a:r>
            <a:endParaRPr lang="en-US" sz="3405">
              <a:solidFill>
                <a:srgbClr val="D47E13"/>
              </a:solidFill>
              <a:latin typeface="Crimson Pro"/>
              <a:ea typeface="Crimson Pro"/>
              <a:cs typeface="Crimson Pro"/>
              <a:sym typeface="Crimson Pro"/>
            </a:endParaRPr>
          </a:p>
        </p:txBody>
      </p:sp>
      <p:sp>
        <p:nvSpPr>
          <p:cNvPr id="5" name="TextBox 5"/>
          <p:cNvSpPr txBox="1"/>
          <p:nvPr/>
        </p:nvSpPr>
        <p:spPr>
          <a:xfrm>
            <a:off x="348018" y="620981"/>
            <a:ext cx="16911282" cy="514475"/>
          </a:xfrm>
          <a:prstGeom prst="rect">
            <a:avLst/>
          </a:prstGeom>
        </p:spPr>
        <p:txBody>
          <a:bodyPr lIns="0" tIns="0" rIns="0" bIns="0" rtlCol="0" anchor="t">
            <a:spAutoFit/>
          </a:bodyPr>
          <a:lstStyle/>
          <a:p>
            <a:pPr marL="0" lvl="0" indent="0" algn="l">
              <a:lnSpc>
                <a:spcPts val="3605"/>
              </a:lnSpc>
            </a:pPr>
            <a:r>
              <a:rPr lang="en-US" sz="4195" b="1">
                <a:solidFill>
                  <a:srgbClr val="000000"/>
                </a:solidFill>
                <a:latin typeface="Crimson Pro Bold"/>
                <a:ea typeface="Crimson Pro Bold"/>
                <a:cs typeface="Crimson Pro Bold"/>
                <a:sym typeface="Crimson Pro Bold"/>
              </a:rPr>
              <a:t>Chương 2: Đặc Điểm Sinh Thái và Đa Dạng Sinh Học Của Động Phong Nha</a:t>
            </a:r>
            <a:endParaRPr lang="en-US" sz="4195" b="1">
              <a:solidFill>
                <a:srgbClr val="000000"/>
              </a:solidFill>
              <a:latin typeface="Crimson Pro Bold"/>
              <a:ea typeface="Crimson Pro Bold"/>
              <a:cs typeface="Crimson Pro Bold"/>
              <a:sym typeface="Crimson Pro Bold"/>
            </a:endParaRPr>
          </a:p>
        </p:txBody>
      </p:sp>
      <p:sp>
        <p:nvSpPr>
          <p:cNvPr id="6" name="TextBox 6"/>
          <p:cNvSpPr txBox="1"/>
          <p:nvPr/>
        </p:nvSpPr>
        <p:spPr>
          <a:xfrm>
            <a:off x="1468605" y="2793703"/>
            <a:ext cx="14215349" cy="1426334"/>
          </a:xfrm>
          <a:prstGeom prst="rect">
            <a:avLst/>
          </a:prstGeom>
        </p:spPr>
        <p:txBody>
          <a:bodyPr lIns="0" tIns="0" rIns="0" bIns="0" rtlCol="0" anchor="t">
            <a:spAutoFit/>
          </a:bodyPr>
          <a:lstStyle/>
          <a:p>
            <a:pPr algn="l">
              <a:lnSpc>
                <a:spcPts val="5840"/>
              </a:lnSpc>
            </a:pPr>
            <a:r>
              <a:rPr lang="en-US" sz="3225" err="1">
                <a:solidFill>
                  <a:srgbClr val="000000"/>
                </a:solidFill>
                <a:latin typeface="Crimson Pro"/>
                <a:ea typeface="Crimson Pro"/>
                <a:cs typeface="Crimson Pro"/>
                <a:sym typeface="Crimson Pro"/>
              </a:rPr>
              <a:t>Vai trò quan trọng: Mỗi loài duy trì cân bằng sinh học.</a:t>
            </a:r>
            <a:endParaRPr lang="en-US" sz="3225">
              <a:solidFill>
                <a:srgbClr val="000000"/>
              </a:solidFill>
              <a:latin typeface="Crimson Pro"/>
              <a:ea typeface="Crimson Pro"/>
              <a:cs typeface="Crimson Pro"/>
              <a:sym typeface="Crimson Pro"/>
            </a:endParaRPr>
          </a:p>
          <a:p>
            <a:pPr algn="l">
              <a:lnSpc>
                <a:spcPts val="5840"/>
              </a:lnSpc>
            </a:pPr>
            <a:r>
              <a:rPr lang="en-US" sz="3225" err="1">
                <a:solidFill>
                  <a:srgbClr val="000000"/>
                </a:solidFill>
                <a:latin typeface="Crimson Pro"/>
                <a:ea typeface="Crimson Pro"/>
                <a:cs typeface="Crimson Pro"/>
                <a:sym typeface="Crimson Pro"/>
              </a:rPr>
              <a:t>Chuỗi thức ăn: Dơi, nhện, côn trùng, bò sát ổn định số lượng loài và kiểm soát sâu bệnh.</a:t>
            </a:r>
            <a:endParaRPr lang="en-US" sz="3225">
              <a:solidFill>
                <a:srgbClr val="000000"/>
              </a:solidFill>
              <a:latin typeface="Crimson Pro"/>
              <a:ea typeface="Crimson Pro"/>
              <a:cs typeface="Crimson Pro"/>
              <a:sym typeface="Crimson Pro"/>
            </a:endParaRPr>
          </a:p>
        </p:txBody>
      </p:sp>
    </p:spTree>
  </p:cSld>
  <p:clrMapOvr>
    <a:masterClrMapping/>
  </p:clrMapOvr>
  <mc:AlternateContent xmlns:mc="http://schemas.openxmlformats.org/markup-compatibility/2006">
    <mc:Choice xmlns:p15="http://schemas.microsoft.com/office/powerpoint/2012/main" Requires="p15">
      <p:transitio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afterGroup">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fltVal val="0"/>
                                          </p:val>
                                        </p:tav>
                                        <p:tav tm="100000">
                                          <p:val>
                                            <p:strVal val="#ppt_w"/>
                                          </p:val>
                                        </p:tav>
                                      </p:tavLst>
                                    </p:anim>
                                    <p:anim calcmode="lin" valueType="num">
                                      <p:cBhvr>
                                        <p:cTn id="15" dur="1000" fill="hold"/>
                                        <p:tgtEl>
                                          <p:spTgt spid="6"/>
                                        </p:tgtEl>
                                        <p:attrNameLst>
                                          <p:attrName>ppt_h</p:attrName>
                                        </p:attrNameLst>
                                      </p:cBhvr>
                                      <p:tavLst>
                                        <p:tav tm="0">
                                          <p:val>
                                            <p:fltVal val="0"/>
                                          </p:val>
                                        </p:tav>
                                        <p:tav tm="100000">
                                          <p:val>
                                            <p:strVal val="#ppt_h"/>
                                          </p:val>
                                        </p:tav>
                                      </p:tavLst>
                                    </p:anim>
                                    <p:anim calcmode="lin" valueType="num">
                                      <p:cBhvr>
                                        <p:cTn id="16" dur="1000" fill="hold"/>
                                        <p:tgtEl>
                                          <p:spTgt spid="6"/>
                                        </p:tgtEl>
                                        <p:attrNameLst>
                                          <p:attrName>style.rotation</p:attrName>
                                        </p:attrNameLst>
                                      </p:cBhvr>
                                      <p:tavLst>
                                        <p:tav tm="0">
                                          <p:val>
                                            <p:fltVal val="90"/>
                                          </p:val>
                                        </p:tav>
                                        <p:tav tm="100000">
                                          <p:val>
                                            <p:fltVal val="0"/>
                                          </p:val>
                                        </p:tav>
                                      </p:tavLst>
                                    </p:anim>
                                    <p:animEffect transition="in" filter="fade">
                                      <p:cBhvr>
                                        <p:cTn id="17" dur="1000"/>
                                        <p:tgtEl>
                                          <p:spTgt spid="6"/>
                                        </p:tgtEl>
                                      </p:cBhvr>
                                    </p:animEffect>
                                  </p:childTnLst>
                                </p:cTn>
                              </p:par>
                              <p:par>
                                <p:cTn id="18" presetID="31" presetClass="entr" presetSubtype="0" fill="hold" nodeType="with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
                                          </p:val>
                                        </p:tav>
                                        <p:tav tm="100000">
                                          <p:val>
                                            <p:strVal val="#ppt_w"/>
                                          </p:val>
                                        </p:tav>
                                      </p:tavLst>
                                    </p:anim>
                                    <p:anim calcmode="lin" valueType="num">
                                      <p:cBhvr>
                                        <p:cTn id="21" dur="1000" fill="hold"/>
                                        <p:tgtEl>
                                          <p:spTgt spid="2"/>
                                        </p:tgtEl>
                                        <p:attrNameLst>
                                          <p:attrName>ppt_h</p:attrName>
                                        </p:attrNameLst>
                                      </p:cBhvr>
                                      <p:tavLst>
                                        <p:tav tm="0">
                                          <p:val>
                                            <p:fltVal val="0"/>
                                          </p:val>
                                        </p:tav>
                                        <p:tav tm="100000">
                                          <p:val>
                                            <p:strVal val="#ppt_h"/>
                                          </p:val>
                                        </p:tav>
                                      </p:tavLst>
                                    </p:anim>
                                    <p:anim calcmode="lin" valueType="num">
                                      <p:cBhvr>
                                        <p:cTn id="22" dur="1000" fill="hold"/>
                                        <p:tgtEl>
                                          <p:spTgt spid="2"/>
                                        </p:tgtEl>
                                        <p:attrNameLst>
                                          <p:attrName>style.rotation</p:attrName>
                                        </p:attrNameLst>
                                      </p:cBhvr>
                                      <p:tavLst>
                                        <p:tav tm="0">
                                          <p:val>
                                            <p:fltVal val="90"/>
                                          </p:val>
                                        </p:tav>
                                        <p:tav tm="100000">
                                          <p:val>
                                            <p:fltVal val="0"/>
                                          </p:val>
                                        </p:tav>
                                      </p:tavLst>
                                    </p:anim>
                                    <p:animEffect transition="in" filter="fade">
                                      <p:cBhvr>
                                        <p:cTn id="23" dur="1000"/>
                                        <p:tgtEl>
                                          <p:spTgt spid="2"/>
                                        </p:tgtEl>
                                      </p:cBhvr>
                                    </p:animEffect>
                                  </p:childTnLst>
                                </p:cTn>
                              </p:par>
                              <p:par>
                                <p:cTn id="24" presetID="31"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1000" fill="hold"/>
                                        <p:tgtEl>
                                          <p:spTgt spid="3"/>
                                        </p:tgtEl>
                                        <p:attrNameLst>
                                          <p:attrName>ppt_w</p:attrName>
                                        </p:attrNameLst>
                                      </p:cBhvr>
                                      <p:tavLst>
                                        <p:tav tm="0">
                                          <p:val>
                                            <p:fltVal val="0"/>
                                          </p:val>
                                        </p:tav>
                                        <p:tav tm="100000">
                                          <p:val>
                                            <p:strVal val="#ppt_w"/>
                                          </p:val>
                                        </p:tav>
                                      </p:tavLst>
                                    </p:anim>
                                    <p:anim calcmode="lin" valueType="num">
                                      <p:cBhvr>
                                        <p:cTn id="27" dur="1000" fill="hold"/>
                                        <p:tgtEl>
                                          <p:spTgt spid="3"/>
                                        </p:tgtEl>
                                        <p:attrNameLst>
                                          <p:attrName>ppt_h</p:attrName>
                                        </p:attrNameLst>
                                      </p:cBhvr>
                                      <p:tavLst>
                                        <p:tav tm="0">
                                          <p:val>
                                            <p:fltVal val="0"/>
                                          </p:val>
                                        </p:tav>
                                        <p:tav tm="100000">
                                          <p:val>
                                            <p:strVal val="#ppt_h"/>
                                          </p:val>
                                        </p:tav>
                                      </p:tavLst>
                                    </p:anim>
                                    <p:anim calcmode="lin" valueType="num">
                                      <p:cBhvr>
                                        <p:cTn id="28" dur="1000" fill="hold"/>
                                        <p:tgtEl>
                                          <p:spTgt spid="3"/>
                                        </p:tgtEl>
                                        <p:attrNameLst>
                                          <p:attrName>style.rotation</p:attrName>
                                        </p:attrNameLst>
                                      </p:cBhvr>
                                      <p:tavLst>
                                        <p:tav tm="0">
                                          <p:val>
                                            <p:fltVal val="90"/>
                                          </p:val>
                                        </p:tav>
                                        <p:tav tm="100000">
                                          <p:val>
                                            <p:fltVal val="0"/>
                                          </p:val>
                                        </p:tav>
                                      </p:tavLst>
                                    </p:anim>
                                    <p:animEffect transition="in" filter="fade">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1"/>
    </p:bldLst>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EEEFF0"/>
        </a:solidFill>
        <a:effectLst/>
      </p:bgPr>
    </p:bg>
    <p:spTree>
      <p:nvGrpSpPr>
        <p:cNvPr id="1" name=""/>
        <p:cNvGrpSpPr/>
        <p:nvPr/>
      </p:nvGrpSpPr>
      <p:grpSpPr>
        <a:xfrm>
          <a:off x="0" y="0"/>
          <a:ext cx="0" cy="0"/>
        </a:xfrm>
      </p:grpSpPr>
      <p:sp>
        <p:nvSpPr>
          <p:cNvPr id="2" name="Freeform 2"/>
          <p:cNvSpPr/>
          <p:nvPr/>
        </p:nvSpPr>
        <p:spPr>
          <a:xfrm>
            <a:off x="2286000" y="4877344"/>
            <a:ext cx="6050046" cy="4044568"/>
          </a:xfrm>
          <a:custGeom>
            <a:rect l="l" t="t" r="r" b="b"/>
            <a:pathLst>
              <a:path w="6050046" h="4044568">
                <a:moveTo>
                  <a:pt x="0" y="0"/>
                </a:moveTo>
                <a:lnTo>
                  <a:pt x="6050046" y="0"/>
                </a:lnTo>
                <a:lnTo>
                  <a:pt x="6050046" y="4044568"/>
                </a:lnTo>
                <a:lnTo>
                  <a:pt x="0" y="4044568"/>
                </a:lnTo>
                <a:lnTo>
                  <a:pt x="0" y="0"/>
                </a:lnTo>
                <a:close/>
              </a:path>
            </a:pathLst>
          </a:custGeom>
          <a:blipFill>
            <a:blip r:embed="rId2"/>
            <a:stretch>
              <a:fillRect/>
            </a:stretch>
          </a:blipFill>
        </p:spPr>
        <p:txBody>
          <a:bodyPr/>
          <a:lstStyle/>
          <a:p/>
        </p:txBody>
      </p:sp>
      <p:sp>
        <p:nvSpPr>
          <p:cNvPr id="3" name="Freeform 3"/>
          <p:cNvSpPr/>
          <p:nvPr/>
        </p:nvSpPr>
        <p:spPr>
          <a:xfrm>
            <a:off x="9461924" y="4877344"/>
            <a:ext cx="6773303" cy="4044568"/>
          </a:xfrm>
          <a:custGeom>
            <a:rect l="l" t="t" r="r" b="b"/>
            <a:pathLst>
              <a:path w="6773303" h="4044568">
                <a:moveTo>
                  <a:pt x="0" y="0"/>
                </a:moveTo>
                <a:lnTo>
                  <a:pt x="6773302" y="0"/>
                </a:lnTo>
                <a:lnTo>
                  <a:pt x="6773302" y="4044568"/>
                </a:lnTo>
                <a:lnTo>
                  <a:pt x="0" y="4044568"/>
                </a:lnTo>
                <a:lnTo>
                  <a:pt x="0" y="0"/>
                </a:lnTo>
                <a:close/>
              </a:path>
            </a:pathLst>
          </a:custGeom>
          <a:blipFill>
            <a:blip r:embed="rId3"/>
            <a:stretch>
              <a:fillRect/>
            </a:stretch>
          </a:blipFill>
        </p:spPr>
        <p:txBody>
          <a:bodyPr/>
          <a:lstStyle/>
          <a:p/>
        </p:txBody>
      </p:sp>
      <p:sp>
        <p:nvSpPr>
          <p:cNvPr id="4" name="TextBox 4"/>
          <p:cNvSpPr txBox="1"/>
          <p:nvPr/>
        </p:nvSpPr>
        <p:spPr>
          <a:xfrm>
            <a:off x="1052095" y="1343786"/>
            <a:ext cx="7751564" cy="580232"/>
          </a:xfrm>
          <a:prstGeom prst="rect">
            <a:avLst/>
          </a:prstGeom>
        </p:spPr>
        <p:txBody>
          <a:bodyPr lIns="0" tIns="0" rIns="0" bIns="0" rtlCol="0" anchor="t">
            <a:spAutoFit/>
          </a:bodyPr>
          <a:lstStyle/>
          <a:p>
            <a:pPr algn="ctr">
              <a:lnSpc>
                <a:spcPts val="4770"/>
              </a:lnSpc>
              <a:spcBef>
                <a:spcPct val="0"/>
              </a:spcBef>
            </a:pPr>
            <a:r>
              <a:rPr lang="en-US" sz="3405">
                <a:solidFill>
                  <a:srgbClr val="D47E13"/>
                </a:solidFill>
                <a:latin typeface="Crimson Pro"/>
                <a:ea typeface="Crimson Pro"/>
                <a:cs typeface="Crimson Pro"/>
                <a:sym typeface="Crimson Pro"/>
              </a:rPr>
              <a:t>2.3 Mối quan hệ giữa động vật và hệ sinh thái</a:t>
            </a:r>
            <a:endParaRPr lang="en-US" sz="3405">
              <a:solidFill>
                <a:srgbClr val="D47E13"/>
              </a:solidFill>
              <a:latin typeface="Crimson Pro"/>
              <a:ea typeface="Crimson Pro"/>
              <a:cs typeface="Crimson Pro"/>
              <a:sym typeface="Crimson Pro"/>
            </a:endParaRPr>
          </a:p>
        </p:txBody>
      </p:sp>
      <p:sp>
        <p:nvSpPr>
          <p:cNvPr id="5" name="TextBox 5"/>
          <p:cNvSpPr txBox="1"/>
          <p:nvPr/>
        </p:nvSpPr>
        <p:spPr>
          <a:xfrm>
            <a:off x="348018" y="620981"/>
            <a:ext cx="16911282" cy="514475"/>
          </a:xfrm>
          <a:prstGeom prst="rect">
            <a:avLst/>
          </a:prstGeom>
        </p:spPr>
        <p:txBody>
          <a:bodyPr lIns="0" tIns="0" rIns="0" bIns="0" rtlCol="0" anchor="t">
            <a:spAutoFit/>
          </a:bodyPr>
          <a:lstStyle/>
          <a:p>
            <a:pPr marL="0" lvl="0" indent="0" algn="l">
              <a:lnSpc>
                <a:spcPts val="3605"/>
              </a:lnSpc>
            </a:pPr>
            <a:r>
              <a:rPr lang="en-US" sz="4195" b="1">
                <a:solidFill>
                  <a:srgbClr val="000000"/>
                </a:solidFill>
                <a:latin typeface="Crimson Pro Bold"/>
                <a:ea typeface="Crimson Pro Bold"/>
                <a:cs typeface="Crimson Pro Bold"/>
                <a:sym typeface="Crimson Pro Bold"/>
              </a:rPr>
              <a:t>Chương 2: Đặc Điểm Sinh Thái và Đa Dạng Sinh Học Của Động Phong Nha</a:t>
            </a:r>
            <a:endParaRPr lang="en-US" sz="4195" b="1">
              <a:solidFill>
                <a:srgbClr val="000000"/>
              </a:solidFill>
              <a:latin typeface="Crimson Pro Bold"/>
              <a:ea typeface="Crimson Pro Bold"/>
              <a:cs typeface="Crimson Pro Bold"/>
              <a:sym typeface="Crimson Pro Bold"/>
            </a:endParaRPr>
          </a:p>
        </p:txBody>
      </p:sp>
      <p:sp>
        <p:nvSpPr>
          <p:cNvPr id="6" name="TextBox 6"/>
          <p:cNvSpPr txBox="1"/>
          <p:nvPr/>
        </p:nvSpPr>
        <p:spPr>
          <a:xfrm>
            <a:off x="1912368" y="2124043"/>
            <a:ext cx="15106910" cy="2169735"/>
          </a:xfrm>
          <a:prstGeom prst="rect">
            <a:avLst/>
          </a:prstGeom>
        </p:spPr>
        <p:txBody>
          <a:bodyPr lIns="0" tIns="0" rIns="0" bIns="0" rtlCol="0" anchor="t">
            <a:spAutoFit/>
          </a:bodyPr>
          <a:lstStyle/>
          <a:p>
            <a:pPr algn="l">
              <a:lnSpc>
                <a:spcPts val="4310"/>
              </a:lnSpc>
            </a:pPr>
            <a:endParaRPr/>
          </a:p>
          <a:p>
            <a:pPr marL="664210" lvl="1" indent="-332105" algn="l">
              <a:lnSpc>
                <a:spcPts val="4310"/>
              </a:lnSpc>
              <a:buFont typeface="Arial"/>
              <a:buChar char="•"/>
            </a:pPr>
            <a:r>
              <a:rPr lang="en-US" sz="3075" err="1">
                <a:solidFill>
                  <a:srgbClr val="000000"/>
                </a:solidFill>
                <a:latin typeface="Crimson Pro"/>
                <a:ea typeface="Crimson Pro"/>
                <a:cs typeface="Crimson Pro"/>
                <a:sym typeface="Crimson Pro"/>
              </a:rPr>
              <a:t>Phân chia hoạt động: Dơi hoạt động ban đêm, côn trùng ban ngày, giảm cạnh tranh.</a:t>
            </a:r>
            <a:endParaRPr lang="en-US" sz="3075">
              <a:solidFill>
                <a:srgbClr val="000000"/>
              </a:solidFill>
              <a:latin typeface="Crimson Pro"/>
              <a:ea typeface="Crimson Pro"/>
              <a:cs typeface="Crimson Pro"/>
              <a:sym typeface="Crimson Pro"/>
            </a:endParaRPr>
          </a:p>
          <a:p>
            <a:pPr marL="664210" lvl="1" indent="-332105" algn="l">
              <a:lnSpc>
                <a:spcPts val="4310"/>
              </a:lnSpc>
              <a:buFont typeface="Arial"/>
              <a:buChar char="•"/>
            </a:pPr>
            <a:r>
              <a:rPr lang="en-US" sz="3075" err="1">
                <a:solidFill>
                  <a:srgbClr val="000000"/>
                </a:solidFill>
                <a:latin typeface="Crimson Pro"/>
                <a:ea typeface="Crimson Pro"/>
                <a:cs typeface="Crimson Pro"/>
                <a:sym typeface="Crimson Pro"/>
              </a:rPr>
              <a:t>Nhiệt độ, độ ẩm ảnh hưởng đến sự thích nghi; loài điều tiết thân nhiệt sống lâu hơn trong tối.</a:t>
            </a:r>
            <a:endParaRPr lang="en-US" sz="3075">
              <a:solidFill>
                <a:srgbClr val="000000"/>
              </a:solidFill>
              <a:latin typeface="Crimson Pro"/>
              <a:ea typeface="Crimson Pro"/>
              <a:cs typeface="Crimson Pro"/>
              <a:sym typeface="Crimson Pro"/>
            </a:endParaRPr>
          </a:p>
          <a:p>
            <a:pPr marL="664210" lvl="1" indent="-332105" algn="l">
              <a:lnSpc>
                <a:spcPts val="4310"/>
              </a:lnSpc>
              <a:buFont typeface="Arial"/>
              <a:buChar char="•"/>
            </a:pPr>
            <a:r>
              <a:rPr lang="en-US" sz="3075" err="1">
                <a:solidFill>
                  <a:srgbClr val="000000"/>
                </a:solidFill>
                <a:latin typeface="Crimson Pro"/>
                <a:ea typeface="Crimson Pro"/>
                <a:cs typeface="Crimson Pro"/>
                <a:sym typeface="Crimson Pro"/>
              </a:rPr>
              <a:t>Bảo tồn hệ sinh thái: Quan trọng để ngăn ảnh hưởng xấu từ thay đổi sinh thái.</a:t>
            </a:r>
            <a:endParaRPr lang="en-US" sz="3075">
              <a:solidFill>
                <a:srgbClr val="000000"/>
              </a:solidFill>
              <a:latin typeface="Crimson Pro"/>
              <a:ea typeface="Crimson Pro"/>
              <a:cs typeface="Crimson Pro"/>
              <a:sym typeface="Crimson Pro"/>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par>
                                <p:cTn id="13" presetID="21" presetClass="entr" presetSubtype="1"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par>
                                <p:cTn id="16" presetID="21" presetClass="entr" presetSubtype="1"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heel(1)">
                                      <p:cBhvr>
                                        <p:cTn id="18"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1"/>
    </p:bldLst>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Custom</PresentationFormat>
  <Paragraphs>68</Paragraphs>
  <Slides>14</Slides>
  <Notes>0</Notes>
  <TotalTime>0</TotalTime>
  <HiddenSlides>0</HiddenSlides>
  <MMClips>0</MMClips>
  <ScaleCrop>0</ScaleCrop>
  <HeadingPairs>
    <vt:vector baseType="variant" size="6">
      <vt:variant>
        <vt:lpstr>Fonts used</vt:lpstr>
      </vt:variant>
      <vt:variant>
        <vt:i4>10</vt:i4>
      </vt:variant>
      <vt:variant>
        <vt:lpstr>Theme</vt:lpstr>
      </vt:variant>
      <vt:variant>
        <vt:i4>1</vt:i4>
      </vt:variant>
      <vt:variant>
        <vt:lpstr>Slide Titles</vt:lpstr>
      </vt:variant>
      <vt:variant>
        <vt:i4>14</vt:i4>
      </vt:variant>
    </vt:vector>
  </HeadingPairs>
  <TitlesOfParts>
    <vt:vector baseType="lpstr" size="25">
      <vt:lpstr>Arial</vt:lpstr>
      <vt:lpstr>Calibri</vt:lpstr>
      <vt:lpstr>Crimson Pro</vt:lpstr>
      <vt:lpstr>Roca Two Bold</vt:lpstr>
      <vt:lpstr>Open Sans Bold</vt:lpstr>
      <vt:lpstr>Roca Two</vt:lpstr>
      <vt:lpstr>Open Sans</vt:lpstr>
      <vt:lpstr>Crimson Pro Bold</vt:lpstr>
      <vt:lpstr>Agrandir Bold</vt:lpstr>
      <vt:lpstr>Glacial Indifference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Tìm hiểu về Động Phong Nha</dc:title>
  <dc:creator>HP</dc:creator>
  <cp:lastModifiedBy>04 Trần Quỳnh Anh</cp:lastModifiedBy>
  <cp:revision>4</cp:revision>
  <dcterms:created xsi:type="dcterms:W3CDTF">2006-08-16T00:00:00Z</dcterms:created>
  <dcterms:modified xsi:type="dcterms:W3CDTF">2024-12-18T12:57:13Z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36C946928F6544D1A8382A98389811E2_13</vt:lpwstr>
  </property>
  <property fmtid="{D5CDD505-2E9C-101B-9397-08002B2CF9AE}" pid="3" name="KSOProductBuildVer">
    <vt:lpwstr>1033-12.2.0.19307</vt:lpwstr>
  </property>
</Properties>
</file>