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391" r:id="rId7"/>
    <p:sldId id="420" r:id="rId8"/>
    <p:sldId id="421" r:id="rId9"/>
    <p:sldId id="422" r:id="rId10"/>
    <p:sldId id="423" r:id="rId11"/>
    <p:sldId id="424" r:id="rId12"/>
    <p:sldId id="426" r:id="rId13"/>
    <p:sldId id="425" r:id="rId14"/>
    <p:sldId id="430" r:id="rId15"/>
    <p:sldId id="427" r:id="rId16"/>
    <p:sldId id="428" r:id="rId17"/>
    <p:sldId id="429" r:id="rId18"/>
    <p:sldId id="431" r:id="rId19"/>
    <p:sldId id="432" r:id="rId20"/>
    <p:sldId id="4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96327" autoAdjust="0"/>
  </p:normalViewPr>
  <p:slideViewPr>
    <p:cSldViewPr snapToGrid="0">
      <p:cViewPr varScale="1">
        <p:scale>
          <a:sx n="212" d="100"/>
          <a:sy n="212" d="100"/>
        </p:scale>
        <p:origin x="1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5/24/24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1016892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75782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58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712" r:id="rId6"/>
    <p:sldLayoutId id="2147483659" r:id="rId7"/>
    <p:sldLayoutId id="2147483709" r:id="rId8"/>
    <p:sldLayoutId id="2147483708" r:id="rId9"/>
    <p:sldLayoutId id="2147483707" r:id="rId10"/>
    <p:sldLayoutId id="2147483706" r:id="rId11"/>
    <p:sldLayoutId id="2147483705" r:id="rId12"/>
    <p:sldLayoutId id="2147483704" r:id="rId13"/>
    <p:sldLayoutId id="2147483703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572569"/>
            <a:ext cx="5486400" cy="1130749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zh-TW" altLang="en-US" dirty="0"/>
              <a:t>第三堂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A5712C-5515-AE5A-63F0-35C85AD53F50}"/>
              </a:ext>
            </a:extLst>
          </p:cNvPr>
          <p:cNvSpPr txBox="1">
            <a:spLocks/>
          </p:cNvSpPr>
          <p:nvPr/>
        </p:nvSpPr>
        <p:spPr>
          <a:xfrm>
            <a:off x="6309904" y="3958753"/>
            <a:ext cx="5486400" cy="11307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Peter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89E98A-76F2-4727-E87C-044AFBFBFC9D}"/>
              </a:ext>
            </a:extLst>
          </p:cNvPr>
          <p:cNvGrpSpPr/>
          <p:nvPr/>
        </p:nvGrpSpPr>
        <p:grpSpPr>
          <a:xfrm>
            <a:off x="8895249" y="166915"/>
            <a:ext cx="3204873" cy="573461"/>
            <a:chOff x="8987127" y="145039"/>
            <a:chExt cx="3204873" cy="57346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99B37E1-0662-AF06-BA59-08807A76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87127" y="145039"/>
              <a:ext cx="618692" cy="57346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7B61884D-384E-35D2-B0C1-7CC17FB9451F}"/>
                </a:ext>
              </a:extLst>
            </p:cNvPr>
            <p:cNvSpPr txBox="1">
              <a:spLocks/>
            </p:cNvSpPr>
            <p:nvPr/>
          </p:nvSpPr>
          <p:spPr>
            <a:xfrm>
              <a:off x="9727359" y="187006"/>
              <a:ext cx="2464641" cy="489528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b="1" i="0" kern="12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zh-TW" altLang="en-US" sz="3000" dirty="0"/>
                <a:t>香港編程學會</a:t>
              </a:r>
              <a:endParaRPr lang="en-US" sz="3000" dirty="0"/>
            </a:p>
          </p:txBody>
        </p:sp>
      </p:grpSp>
      <p:pic>
        <p:nvPicPr>
          <p:cNvPr id="1026" name="Picture 2" descr="Join the largest learning event in history, December 9-15, 2024">
            <a:extLst>
              <a:ext uri="{FF2B5EF4-FFF2-40B4-BE49-F238E27FC236}">
                <a16:creationId xmlns:a16="http://schemas.microsoft.com/office/drawing/2014/main" id="{F575A8F0-1B49-E870-41AA-F2F0F4B48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970" y="1161989"/>
            <a:ext cx="1344692" cy="134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6755" y="1188312"/>
            <a:ext cx="5162327" cy="351519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3600" dirty="0">
                <a:effectLst/>
              </a:rPr>
              <a:t>for</a:t>
            </a:r>
            <a:r>
              <a:rPr lang="en-HK" sz="3600" dirty="0"/>
              <a:t> (</a:t>
            </a:r>
            <a:r>
              <a:rPr lang="en-HK" sz="3600" dirty="0">
                <a:effectLst/>
              </a:rPr>
              <a:t>int</a:t>
            </a:r>
            <a:r>
              <a:rPr lang="en-HK" sz="3600" dirty="0"/>
              <a:t> </a:t>
            </a:r>
            <a:r>
              <a:rPr lang="en-HK" sz="3600" dirty="0" err="1"/>
              <a:t>i</a:t>
            </a:r>
            <a:r>
              <a:rPr lang="en-HK" sz="3600" dirty="0"/>
              <a:t> = </a:t>
            </a:r>
            <a:r>
              <a:rPr lang="en-HK" sz="3600" dirty="0">
                <a:effectLst/>
              </a:rPr>
              <a:t>3</a:t>
            </a:r>
            <a:r>
              <a:rPr lang="en-HK" sz="3600" dirty="0"/>
              <a:t>; </a:t>
            </a:r>
            <a:r>
              <a:rPr lang="en-HK" sz="3600" dirty="0" err="1"/>
              <a:t>i</a:t>
            </a:r>
            <a:r>
              <a:rPr lang="en-HK" sz="3600" dirty="0"/>
              <a:t> &gt; 0; </a:t>
            </a:r>
            <a:r>
              <a:rPr lang="en-HK" sz="3600" dirty="0" err="1"/>
              <a:t>i</a:t>
            </a:r>
            <a:r>
              <a:rPr lang="en-HK" sz="3600" dirty="0"/>
              <a:t>--) { 	</a:t>
            </a:r>
            <a:r>
              <a:rPr lang="en-HK" sz="3600" dirty="0" err="1"/>
              <a:t>System.out.</a:t>
            </a:r>
            <a:r>
              <a:rPr lang="en-HK" sz="3600" dirty="0" err="1">
                <a:effectLst/>
              </a:rPr>
              <a:t>println</a:t>
            </a:r>
            <a:r>
              <a:rPr lang="en-HK" sz="3600" dirty="0">
                <a:effectLst/>
              </a:rPr>
              <a:t>(</a:t>
            </a:r>
            <a:r>
              <a:rPr lang="en-HK" sz="3600" dirty="0" err="1"/>
              <a:t>i</a:t>
            </a:r>
            <a:r>
              <a:rPr lang="en-HK" sz="3600" dirty="0"/>
              <a:t>);</a:t>
            </a:r>
            <a:br>
              <a:rPr lang="en-HK" sz="3600" dirty="0"/>
            </a:br>
            <a:r>
              <a:rPr lang="en-HK" sz="3600" dirty="0"/>
              <a:t>}</a:t>
            </a:r>
            <a:endParaRPr lang="en-US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76D94C-DDFA-3A30-1F45-F4331977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16677"/>
              </p:ext>
            </p:extLst>
          </p:nvPr>
        </p:nvGraphicFramePr>
        <p:xfrm>
          <a:off x="6786282" y="549337"/>
          <a:ext cx="4915648" cy="55113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6118">
                  <a:extLst>
                    <a:ext uri="{9D8B030D-6E8A-4147-A177-3AD203B41FA5}">
                      <a16:colId xmlns:a16="http://schemas.microsoft.com/office/drawing/2014/main" val="2794670552"/>
                    </a:ext>
                  </a:extLst>
                </a:gridCol>
                <a:gridCol w="1779354">
                  <a:extLst>
                    <a:ext uri="{9D8B030D-6E8A-4147-A177-3AD203B41FA5}">
                      <a16:colId xmlns:a16="http://schemas.microsoft.com/office/drawing/2014/main" val="2307850379"/>
                    </a:ext>
                  </a:extLst>
                </a:gridCol>
                <a:gridCol w="2150176">
                  <a:extLst>
                    <a:ext uri="{9D8B030D-6E8A-4147-A177-3AD203B41FA5}">
                      <a16:colId xmlns:a16="http://schemas.microsoft.com/office/drawing/2014/main" val="2468930953"/>
                    </a:ext>
                  </a:extLst>
                </a:gridCol>
              </a:tblGrid>
              <a:tr h="459279">
                <a:tc>
                  <a:txBody>
                    <a:bodyPr/>
                    <a:lstStyle/>
                    <a:p>
                      <a:r>
                        <a:rPr lang="en-US" dirty="0" err="1"/>
                        <a:t>次序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執行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i的數值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890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1742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dirty="0" err="1"/>
                        <a:t>i</a:t>
                      </a:r>
                      <a:r>
                        <a:rPr lang="en-HK" sz="1800" dirty="0"/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574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715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83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3438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773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8235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63678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51730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340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6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1422928"/>
            <a:ext cx="5444761" cy="3570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en-HK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HK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&lt;=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++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HK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+=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HK" sz="1800" dirty="0">
                <a:solidFill>
                  <a:srgbClr val="267F99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en-HK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System</a:t>
            </a:r>
            <a:r>
              <a:rPr lang="en-HK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HK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</a:t>
            </a:r>
            <a:r>
              <a:rPr lang="en-HK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HK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println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76D94C-DDFA-3A30-1F45-F4331977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77589"/>
              </p:ext>
            </p:extLst>
          </p:nvPr>
        </p:nvGraphicFramePr>
        <p:xfrm>
          <a:off x="6214311" y="549337"/>
          <a:ext cx="5672086" cy="55113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9705">
                  <a:extLst>
                    <a:ext uri="{9D8B030D-6E8A-4147-A177-3AD203B41FA5}">
                      <a16:colId xmlns:a16="http://schemas.microsoft.com/office/drawing/2014/main" val="2794670552"/>
                    </a:ext>
                  </a:extLst>
                </a:gridCol>
                <a:gridCol w="1717455">
                  <a:extLst>
                    <a:ext uri="{9D8B030D-6E8A-4147-A177-3AD203B41FA5}">
                      <a16:colId xmlns:a16="http://schemas.microsoft.com/office/drawing/2014/main" val="2307850379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468930953"/>
                    </a:ext>
                  </a:extLst>
                </a:gridCol>
                <a:gridCol w="1327263">
                  <a:extLst>
                    <a:ext uri="{9D8B030D-6E8A-4147-A177-3AD203B41FA5}">
                      <a16:colId xmlns:a16="http://schemas.microsoft.com/office/drawing/2014/main" val="1515769271"/>
                    </a:ext>
                  </a:extLst>
                </a:gridCol>
                <a:gridCol w="904688">
                  <a:extLst>
                    <a:ext uri="{9D8B030D-6E8A-4147-A177-3AD203B41FA5}">
                      <a16:colId xmlns:a16="http://schemas.microsoft.com/office/drawing/2014/main" val="2252888094"/>
                    </a:ext>
                  </a:extLst>
                </a:gridCol>
              </a:tblGrid>
              <a:tr h="459279">
                <a:tc>
                  <a:txBody>
                    <a:bodyPr/>
                    <a:lstStyle/>
                    <a:p>
                      <a:r>
                        <a:rPr lang="en-US" dirty="0" err="1"/>
                        <a:t>次序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執行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i的數值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x的數值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輪出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890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i</a:t>
                      </a:r>
                      <a:r>
                        <a:rPr lang="en-HK" sz="1800" b="0" dirty="0">
                          <a:solidFill>
                            <a:srgbClr val="3B3B3B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HK" sz="1800" b="0" dirty="0">
                          <a:solidFill>
                            <a:srgbClr val="3B3B3B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HK" sz="1800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1</a:t>
                      </a:r>
                      <a:r>
                        <a:rPr lang="en-HK" sz="1800" b="0" dirty="0">
                          <a:solidFill>
                            <a:srgbClr val="3B3B3B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, </a:t>
                      </a:r>
                      <a:r>
                        <a:rPr lang="en-HK" sz="18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x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HK" sz="1800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1742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&lt;=3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574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i+x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715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i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++</a:t>
                      </a:r>
                      <a:r>
                        <a:rPr lang="en-HK" sz="1800" b="0" dirty="0">
                          <a:solidFill>
                            <a:srgbClr val="3B3B3B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, </a:t>
                      </a:r>
                      <a:r>
                        <a:rPr lang="en-HK" sz="18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x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+=</a:t>
                      </a:r>
                      <a:r>
                        <a:rPr lang="en-HK" sz="1800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83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&lt;=3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3438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</a:t>
                      </a:r>
                      <a:r>
                        <a:rPr lang="en-US" dirty="0" err="1"/>
                        <a:t>i+x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773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i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++</a:t>
                      </a:r>
                      <a:r>
                        <a:rPr lang="en-HK" sz="1800" b="0" dirty="0">
                          <a:solidFill>
                            <a:srgbClr val="3B3B3B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, </a:t>
                      </a:r>
                      <a:r>
                        <a:rPr lang="en-HK" sz="18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x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+=</a:t>
                      </a:r>
                      <a:r>
                        <a:rPr lang="en-HK" sz="1800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8235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&lt;=3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63678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</a:t>
                      </a:r>
                      <a:r>
                        <a:rPr lang="en-US" dirty="0" err="1"/>
                        <a:t>i+x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51730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i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++</a:t>
                      </a:r>
                      <a:r>
                        <a:rPr lang="en-HK" sz="1800" b="0" dirty="0">
                          <a:solidFill>
                            <a:srgbClr val="3B3B3B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, </a:t>
                      </a:r>
                      <a:r>
                        <a:rPr lang="en-HK" sz="18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x</a:t>
                      </a:r>
                      <a:r>
                        <a:rPr lang="en-HK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+=</a:t>
                      </a:r>
                      <a:r>
                        <a:rPr lang="en-HK" sz="1800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  <a:latin typeface="Menlo" panose="020B0609030804020204" pitchFamily="49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340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&lt;=3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66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73337" y="1423840"/>
            <a:ext cx="8981699" cy="41249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7200" dirty="0">
                <a:effectLst/>
              </a:rPr>
              <a:t>1 2 3 4 5 6 7 8 9 10</a:t>
            </a:r>
            <a:endParaRPr lang="en-US" sz="8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7537F-D615-DCA0-3086-C66345E04F49}"/>
              </a:ext>
            </a:extLst>
          </p:cNvPr>
          <p:cNvSpPr/>
          <p:nvPr/>
        </p:nvSpPr>
        <p:spPr>
          <a:xfrm>
            <a:off x="4869873" y="2660073"/>
            <a:ext cx="644236" cy="7065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73337" y="1423840"/>
            <a:ext cx="8981699" cy="41249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7200" dirty="0">
                <a:effectLst/>
              </a:rPr>
              <a:t>1 2 3 4 5 6 7 8 9 10</a:t>
            </a:r>
            <a:endParaRPr lang="en-US" sz="8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7537F-D615-DCA0-3086-C66345E04F49}"/>
              </a:ext>
            </a:extLst>
          </p:cNvPr>
          <p:cNvSpPr/>
          <p:nvPr/>
        </p:nvSpPr>
        <p:spPr>
          <a:xfrm>
            <a:off x="4869873" y="2660073"/>
            <a:ext cx="644236" cy="7065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55A90-EC5F-0450-CE23-298696096268}"/>
              </a:ext>
            </a:extLst>
          </p:cNvPr>
          <p:cNvSpPr/>
          <p:nvPr/>
        </p:nvSpPr>
        <p:spPr>
          <a:xfrm>
            <a:off x="7218218" y="2660073"/>
            <a:ext cx="644236" cy="7065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69127" y="2029691"/>
            <a:ext cx="7142018" cy="3089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7200" dirty="0">
                <a:effectLst/>
              </a:rPr>
              <a:t>1 2 3 4 7 8 9 10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1603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1422928"/>
            <a:ext cx="5444761" cy="3570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en-HK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HK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&lt;=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9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+=3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HK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+=</a:t>
            </a:r>
            <a:r>
              <a:rPr lang="en-HK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4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HK" sz="1800" dirty="0">
                <a:solidFill>
                  <a:srgbClr val="267F99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</a:t>
            </a:r>
            <a:r>
              <a:rPr lang="en-HK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System</a:t>
            </a:r>
            <a:r>
              <a:rPr lang="en-HK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HK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</a:t>
            </a:r>
            <a:r>
              <a:rPr lang="en-HK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HK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println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HK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HK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*</a:t>
            </a:r>
            <a:r>
              <a:rPr lang="en-HK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</a:t>
            </a: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HK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76D94C-DDFA-3A30-1F45-F4331977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05543"/>
              </p:ext>
            </p:extLst>
          </p:nvPr>
        </p:nvGraphicFramePr>
        <p:xfrm>
          <a:off x="6214311" y="549337"/>
          <a:ext cx="5672086" cy="55113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9705">
                  <a:extLst>
                    <a:ext uri="{9D8B030D-6E8A-4147-A177-3AD203B41FA5}">
                      <a16:colId xmlns:a16="http://schemas.microsoft.com/office/drawing/2014/main" val="2794670552"/>
                    </a:ext>
                  </a:extLst>
                </a:gridCol>
                <a:gridCol w="1717455">
                  <a:extLst>
                    <a:ext uri="{9D8B030D-6E8A-4147-A177-3AD203B41FA5}">
                      <a16:colId xmlns:a16="http://schemas.microsoft.com/office/drawing/2014/main" val="2307850379"/>
                    </a:ext>
                  </a:extLst>
                </a:gridCol>
                <a:gridCol w="1072975">
                  <a:extLst>
                    <a:ext uri="{9D8B030D-6E8A-4147-A177-3AD203B41FA5}">
                      <a16:colId xmlns:a16="http://schemas.microsoft.com/office/drawing/2014/main" val="2468930953"/>
                    </a:ext>
                  </a:extLst>
                </a:gridCol>
                <a:gridCol w="1327263">
                  <a:extLst>
                    <a:ext uri="{9D8B030D-6E8A-4147-A177-3AD203B41FA5}">
                      <a16:colId xmlns:a16="http://schemas.microsoft.com/office/drawing/2014/main" val="1515769271"/>
                    </a:ext>
                  </a:extLst>
                </a:gridCol>
                <a:gridCol w="904688">
                  <a:extLst>
                    <a:ext uri="{9D8B030D-6E8A-4147-A177-3AD203B41FA5}">
                      <a16:colId xmlns:a16="http://schemas.microsoft.com/office/drawing/2014/main" val="2252888094"/>
                    </a:ext>
                  </a:extLst>
                </a:gridCol>
              </a:tblGrid>
              <a:tr h="459279">
                <a:tc>
                  <a:txBody>
                    <a:bodyPr/>
                    <a:lstStyle/>
                    <a:p>
                      <a:r>
                        <a:rPr lang="en-US" dirty="0" err="1"/>
                        <a:t>次序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執行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i的數值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x的數值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輪出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890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1742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574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715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83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3438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773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8235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63678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51730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340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5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93190" y="1271870"/>
            <a:ext cx="7142018" cy="19046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7200" dirty="0"/>
              <a:t>1 2 4 8 16</a:t>
            </a:r>
            <a:endParaRPr lang="en-US" sz="8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7B0ED2-817B-D916-AC02-204B5266E896}"/>
              </a:ext>
            </a:extLst>
          </p:cNvPr>
          <p:cNvSpPr txBox="1">
            <a:spLocks/>
          </p:cNvSpPr>
          <p:nvPr/>
        </p:nvSpPr>
        <p:spPr>
          <a:xfrm>
            <a:off x="2460221" y="3361354"/>
            <a:ext cx="7142018" cy="1904635"/>
          </a:xfrm>
          <a:prstGeom prst="rect">
            <a:avLst/>
          </a:prstGeom>
        </p:spPr>
        <p:txBody>
          <a:bodyPr vert="horz" lIns="0" tIns="228600" rIns="0" bIns="0" rtlCol="0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HK" sz="7200" dirty="0"/>
              <a:t>32 16 8 4 2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388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sz="4000" dirty="0"/>
              <a:t>Peter</a:t>
            </a:r>
          </a:p>
          <a:p>
            <a:r>
              <a:rPr lang="en-US" sz="4000" dirty="0"/>
              <a:t>96554595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2E13EC-6E5A-6B3F-B917-D34167756C1B}"/>
              </a:ext>
            </a:extLst>
          </p:cNvPr>
          <p:cNvGrpSpPr/>
          <p:nvPr/>
        </p:nvGrpSpPr>
        <p:grpSpPr>
          <a:xfrm>
            <a:off x="339077" y="232229"/>
            <a:ext cx="3204873" cy="573461"/>
            <a:chOff x="8987127" y="145039"/>
            <a:chExt cx="3204873" cy="57346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39328B3-0710-9F81-16FF-ED097FA6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87127" y="145039"/>
              <a:ext cx="618692" cy="57346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93EC005-5AF0-7F44-0950-F730990D564B}"/>
                </a:ext>
              </a:extLst>
            </p:cNvPr>
            <p:cNvSpPr txBox="1">
              <a:spLocks/>
            </p:cNvSpPr>
            <p:nvPr/>
          </p:nvSpPr>
          <p:spPr>
            <a:xfrm>
              <a:off x="9727359" y="187006"/>
              <a:ext cx="2464641" cy="489528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b="1" i="0" kern="12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zh-TW" altLang="en-US" sz="3000" dirty="0"/>
                <a:t>香港編程學會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12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pPr lvl="1"/>
            <a:r>
              <a:rPr lang="en-US" sz="4400" dirty="0"/>
              <a:t>For-loop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9B5BC5-F1A0-4E5F-E5DA-3003FF6BD7F9}"/>
              </a:ext>
            </a:extLst>
          </p:cNvPr>
          <p:cNvGrpSpPr/>
          <p:nvPr/>
        </p:nvGrpSpPr>
        <p:grpSpPr>
          <a:xfrm>
            <a:off x="8763996" y="6138953"/>
            <a:ext cx="3204873" cy="573461"/>
            <a:chOff x="8987127" y="145039"/>
            <a:chExt cx="3204873" cy="57346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2E4A975-0B7C-2B0A-C6D2-503D3A052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87127" y="145039"/>
              <a:ext cx="618692" cy="57346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CE3C53A2-50A2-3211-3E49-A00FAACE30AE}"/>
                </a:ext>
              </a:extLst>
            </p:cNvPr>
            <p:cNvSpPr txBox="1">
              <a:spLocks/>
            </p:cNvSpPr>
            <p:nvPr/>
          </p:nvSpPr>
          <p:spPr>
            <a:xfrm>
              <a:off x="9727359" y="187006"/>
              <a:ext cx="2464641" cy="489528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b="1" i="0" kern="12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zh-TW" altLang="en-US" sz="3000"/>
                <a:t>香港編程學會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For Loop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AAEF5C-DCE0-DA79-9D26-5116173C05EF}"/>
              </a:ext>
            </a:extLst>
          </p:cNvPr>
          <p:cNvGrpSpPr/>
          <p:nvPr/>
        </p:nvGrpSpPr>
        <p:grpSpPr>
          <a:xfrm>
            <a:off x="8895249" y="166915"/>
            <a:ext cx="3204873" cy="573461"/>
            <a:chOff x="8987127" y="145039"/>
            <a:chExt cx="3204873" cy="57346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75E5A61-C809-4E3C-F7A3-C2A327854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87127" y="145039"/>
              <a:ext cx="618692" cy="57346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FEB771B-9247-C5CE-2AE3-B2E502F4F079}"/>
                </a:ext>
              </a:extLst>
            </p:cNvPr>
            <p:cNvSpPr txBox="1">
              <a:spLocks/>
            </p:cNvSpPr>
            <p:nvPr/>
          </p:nvSpPr>
          <p:spPr>
            <a:xfrm>
              <a:off x="9727359" y="187006"/>
              <a:ext cx="2464641" cy="489528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b="1" i="0" kern="12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zh-TW" altLang="en-US" sz="3000" dirty="0"/>
                <a:t>香港編程學會</a:t>
              </a:r>
              <a:endParaRPr lang="en-US" sz="3000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E8D839-4E46-4C31-FB47-4BF6BD348D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112817"/>
            <a:ext cx="7810500" cy="426222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TW" altLang="en-US" sz="3600" dirty="0"/>
              <a:t>在計算機科學中，</a:t>
            </a:r>
            <a:r>
              <a:rPr lang="en-US" sz="3600" dirty="0"/>
              <a:t>for </a:t>
            </a:r>
            <a:r>
              <a:rPr lang="zh-TW" altLang="en-US" sz="3600" dirty="0"/>
              <a:t>迴圈是一種控制流語句，用於指定迭代</a:t>
            </a:r>
            <a:endParaRPr lang="en-US" altLang="zh-TW" sz="3600" dirty="0"/>
          </a:p>
          <a:p>
            <a:pPr>
              <a:lnSpc>
                <a:spcPct val="170000"/>
              </a:lnSpc>
            </a:pPr>
            <a:r>
              <a:rPr lang="zh-TW" altLang="en-US" sz="3600" dirty="0"/>
              <a:t>具體來說，</a:t>
            </a:r>
            <a:r>
              <a:rPr lang="en-US" sz="3600" dirty="0"/>
              <a:t>for </a:t>
            </a:r>
            <a:r>
              <a:rPr lang="zh-TW" altLang="en-US" sz="3600" dirty="0"/>
              <a:t>迴圈的功能是重複執行一段程式碼，直到滿足某個條件為止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68027" y="2353726"/>
            <a:ext cx="7810500" cy="26575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HK" sz="4400" dirty="0">
                <a:effectLst/>
              </a:rPr>
              <a:t>for</a:t>
            </a:r>
            <a:r>
              <a:rPr lang="en-HK" sz="4400" dirty="0"/>
              <a:t> (</a:t>
            </a:r>
            <a:r>
              <a:rPr lang="zh-TW" altLang="en-US" sz="4400" dirty="0"/>
              <a:t>初始化</a:t>
            </a:r>
            <a:r>
              <a:rPr lang="en-US" altLang="zh-TW" sz="4400" dirty="0"/>
              <a:t>; </a:t>
            </a:r>
            <a:r>
              <a:rPr lang="zh-TW" altLang="en-US" sz="4400" dirty="0"/>
              <a:t>比較條件</a:t>
            </a:r>
            <a:r>
              <a:rPr lang="en-US" altLang="zh-TW" sz="4400" dirty="0"/>
              <a:t>; </a:t>
            </a:r>
            <a:r>
              <a:rPr lang="zh-TW" altLang="en-US" sz="4400" dirty="0"/>
              <a:t>增量</a:t>
            </a:r>
            <a:r>
              <a:rPr lang="en-US" altLang="zh-TW" sz="4400" dirty="0"/>
              <a:t>/</a:t>
            </a:r>
            <a:r>
              <a:rPr lang="zh-TW" altLang="en-US" sz="4400" dirty="0"/>
              <a:t>减量</a:t>
            </a:r>
            <a:r>
              <a:rPr lang="en-US" altLang="zh-TW" sz="4400" dirty="0"/>
              <a:t>) {</a:t>
            </a:r>
          </a:p>
          <a:p>
            <a:pPr marL="0" indent="0">
              <a:buNone/>
            </a:pPr>
            <a:r>
              <a:rPr lang="en-US" altLang="zh-TW" sz="4400" dirty="0"/>
              <a:t>       </a:t>
            </a:r>
            <a:r>
              <a:rPr lang="en-US" altLang="zh-TW" sz="4400" dirty="0">
                <a:effectLst/>
              </a:rPr>
              <a:t>// </a:t>
            </a:r>
            <a:r>
              <a:rPr lang="zh-TW" altLang="en-US" sz="4400" dirty="0">
                <a:effectLst/>
              </a:rPr>
              <a:t>要重复执行的代码</a:t>
            </a:r>
            <a:r>
              <a:rPr lang="zh-TW" altLang="en-US" sz="4400" dirty="0"/>
              <a:t> 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21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67274" y="3537067"/>
            <a:ext cx="7810500" cy="2657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4400" dirty="0">
                <a:effectLst/>
              </a:rPr>
              <a:t>for</a:t>
            </a:r>
            <a:r>
              <a:rPr lang="en-HK" sz="4400" dirty="0"/>
              <a:t> (</a:t>
            </a:r>
            <a:r>
              <a:rPr lang="zh-TW" altLang="en-US" sz="4400" dirty="0"/>
              <a:t>初始化</a:t>
            </a:r>
            <a:r>
              <a:rPr lang="en-US" altLang="zh-TW" sz="4400" dirty="0"/>
              <a:t>; </a:t>
            </a:r>
            <a:r>
              <a:rPr lang="zh-TW" altLang="en-US" sz="4400" dirty="0"/>
              <a:t>条件</a:t>
            </a:r>
            <a:r>
              <a:rPr lang="en-US" altLang="zh-TW" sz="4400" dirty="0"/>
              <a:t>; </a:t>
            </a:r>
            <a:r>
              <a:rPr lang="zh-TW" altLang="en-US" sz="4400" dirty="0"/>
              <a:t>增量</a:t>
            </a:r>
            <a:r>
              <a:rPr lang="en-US" altLang="zh-TW" sz="4400" dirty="0"/>
              <a:t>/</a:t>
            </a:r>
            <a:r>
              <a:rPr lang="zh-TW" altLang="en-US" sz="4400" dirty="0"/>
              <a:t>减量</a:t>
            </a:r>
            <a:r>
              <a:rPr lang="en-US" altLang="zh-TW" sz="4400" dirty="0"/>
              <a:t>) {</a:t>
            </a:r>
          </a:p>
          <a:p>
            <a:pPr marL="0" indent="0">
              <a:buNone/>
            </a:pPr>
            <a:r>
              <a:rPr lang="en-US" altLang="zh-TW" sz="4400" dirty="0"/>
              <a:t>       </a:t>
            </a:r>
            <a:r>
              <a:rPr lang="en-US" altLang="zh-TW" sz="4400" dirty="0">
                <a:effectLst/>
              </a:rPr>
              <a:t>// </a:t>
            </a:r>
            <a:r>
              <a:rPr lang="zh-TW" altLang="en-US" sz="4400" dirty="0">
                <a:effectLst/>
              </a:rPr>
              <a:t>要重复执行的代码</a:t>
            </a:r>
            <a:r>
              <a:rPr lang="zh-TW" altLang="en-US" sz="4400" dirty="0"/>
              <a:t> 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}</a:t>
            </a:r>
            <a:endParaRPr lang="en-US" sz="44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15165C6-E189-70ED-C01F-F8B0C27635BF}"/>
              </a:ext>
            </a:extLst>
          </p:cNvPr>
          <p:cNvSpPr/>
          <p:nvPr/>
        </p:nvSpPr>
        <p:spPr>
          <a:xfrm>
            <a:off x="4359089" y="2763533"/>
            <a:ext cx="654424" cy="779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B82E9-422D-8759-11C1-7FA6CC29419F}"/>
              </a:ext>
            </a:extLst>
          </p:cNvPr>
          <p:cNvSpPr txBox="1"/>
          <p:nvPr/>
        </p:nvSpPr>
        <p:spPr>
          <a:xfrm>
            <a:off x="3592606" y="1970807"/>
            <a:ext cx="21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執行一次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7E01A1B-DB29-3B10-A671-B37096068542}"/>
              </a:ext>
            </a:extLst>
          </p:cNvPr>
          <p:cNvSpPr/>
          <p:nvPr/>
        </p:nvSpPr>
        <p:spPr>
          <a:xfrm>
            <a:off x="6096000" y="1787023"/>
            <a:ext cx="654424" cy="1750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62DDAF5-ECB4-C763-97F2-6106707182AB}"/>
              </a:ext>
            </a:extLst>
          </p:cNvPr>
          <p:cNvSpPr/>
          <p:nvPr/>
        </p:nvSpPr>
        <p:spPr>
          <a:xfrm>
            <a:off x="8238565" y="2757136"/>
            <a:ext cx="654424" cy="779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252A3-A61A-6B5B-1E39-31EEC8B576D5}"/>
              </a:ext>
            </a:extLst>
          </p:cNvPr>
          <p:cNvSpPr txBox="1"/>
          <p:nvPr/>
        </p:nvSpPr>
        <p:spPr>
          <a:xfrm>
            <a:off x="5275728" y="1046095"/>
            <a:ext cx="21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執行N次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6B45A-D9EE-E169-6FE0-39051A35A6E5}"/>
              </a:ext>
            </a:extLst>
          </p:cNvPr>
          <p:cNvSpPr txBox="1"/>
          <p:nvPr/>
        </p:nvSpPr>
        <p:spPr>
          <a:xfrm>
            <a:off x="7382434" y="1970807"/>
            <a:ext cx="21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執行N次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2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79015" y="2174432"/>
            <a:ext cx="7810500" cy="36436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4000" dirty="0">
                <a:effectLst/>
              </a:rPr>
              <a:t>for</a:t>
            </a:r>
            <a:r>
              <a:rPr lang="en-HK" sz="4000" dirty="0"/>
              <a:t> (</a:t>
            </a:r>
            <a:r>
              <a:rPr lang="en-HK" sz="4000" dirty="0">
                <a:effectLst/>
              </a:rPr>
              <a:t>int</a:t>
            </a:r>
            <a:r>
              <a:rPr lang="en-HK" sz="4000" dirty="0"/>
              <a:t> </a:t>
            </a:r>
            <a:r>
              <a:rPr lang="en-HK" sz="4000" dirty="0" err="1"/>
              <a:t>i</a:t>
            </a:r>
            <a:r>
              <a:rPr lang="en-HK" sz="4000" dirty="0"/>
              <a:t> = </a:t>
            </a:r>
            <a:r>
              <a:rPr lang="en-HK" sz="4000" dirty="0">
                <a:effectLst/>
              </a:rPr>
              <a:t>0</a:t>
            </a:r>
            <a:r>
              <a:rPr lang="en-HK" sz="4000" dirty="0"/>
              <a:t>; </a:t>
            </a:r>
            <a:r>
              <a:rPr lang="en-HK" sz="4000" dirty="0" err="1"/>
              <a:t>i</a:t>
            </a:r>
            <a:r>
              <a:rPr lang="en-HK" sz="4000" dirty="0"/>
              <a:t> &lt; </a:t>
            </a:r>
            <a:r>
              <a:rPr lang="en-HK" sz="4000" dirty="0">
                <a:effectLst/>
              </a:rPr>
              <a:t>5</a:t>
            </a:r>
            <a:r>
              <a:rPr lang="en-HK" sz="4000" dirty="0"/>
              <a:t>; </a:t>
            </a:r>
            <a:r>
              <a:rPr lang="en-HK" sz="4000" dirty="0" err="1"/>
              <a:t>i</a:t>
            </a:r>
            <a:r>
              <a:rPr lang="en-HK" sz="4000" dirty="0"/>
              <a:t>++) { 	</a:t>
            </a:r>
            <a:r>
              <a:rPr lang="en-HK" sz="4000" dirty="0" err="1"/>
              <a:t>System.out.</a:t>
            </a:r>
            <a:r>
              <a:rPr lang="en-HK" sz="4000" dirty="0" err="1">
                <a:effectLst/>
              </a:rPr>
              <a:t>println</a:t>
            </a:r>
            <a:r>
              <a:rPr lang="en-HK" sz="4000" dirty="0">
                <a:effectLst/>
              </a:rPr>
              <a:t>(</a:t>
            </a:r>
            <a:r>
              <a:rPr lang="en-HK" sz="4000" dirty="0" err="1"/>
              <a:t>i</a:t>
            </a:r>
            <a:r>
              <a:rPr lang="en-HK" sz="4000" dirty="0"/>
              <a:t>);</a:t>
            </a:r>
            <a:br>
              <a:rPr lang="en-HK" sz="4000" dirty="0"/>
            </a:br>
            <a:r>
              <a:rPr lang="en-HK" sz="4000" dirty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38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2684" y="2945394"/>
            <a:ext cx="6103622" cy="351519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3600" dirty="0">
                <a:effectLst/>
              </a:rPr>
              <a:t>for</a:t>
            </a:r>
            <a:r>
              <a:rPr lang="en-HK" sz="3600" dirty="0"/>
              <a:t> (</a:t>
            </a:r>
            <a:r>
              <a:rPr lang="en-HK" sz="3600" dirty="0">
                <a:effectLst/>
              </a:rPr>
              <a:t>int</a:t>
            </a:r>
            <a:r>
              <a:rPr lang="en-HK" sz="3600" dirty="0"/>
              <a:t> </a:t>
            </a:r>
            <a:r>
              <a:rPr lang="en-HK" sz="3600" dirty="0" err="1"/>
              <a:t>i</a:t>
            </a:r>
            <a:r>
              <a:rPr lang="en-HK" sz="3600" dirty="0"/>
              <a:t> = </a:t>
            </a:r>
            <a:r>
              <a:rPr lang="en-HK" sz="3600" dirty="0">
                <a:effectLst/>
              </a:rPr>
              <a:t>0</a:t>
            </a:r>
            <a:r>
              <a:rPr lang="en-HK" sz="3600" dirty="0"/>
              <a:t>; </a:t>
            </a:r>
            <a:r>
              <a:rPr lang="en-HK" sz="3600" dirty="0" err="1"/>
              <a:t>i</a:t>
            </a:r>
            <a:r>
              <a:rPr lang="en-HK" sz="3600" dirty="0"/>
              <a:t> &lt; </a:t>
            </a:r>
            <a:r>
              <a:rPr lang="en-HK" sz="3600" dirty="0">
                <a:effectLst/>
              </a:rPr>
              <a:t>5</a:t>
            </a:r>
            <a:r>
              <a:rPr lang="en-HK" sz="3600" dirty="0"/>
              <a:t>; </a:t>
            </a:r>
            <a:r>
              <a:rPr lang="en-HK" sz="3600" dirty="0" err="1"/>
              <a:t>i</a:t>
            </a:r>
            <a:r>
              <a:rPr lang="en-HK" sz="3600" dirty="0"/>
              <a:t>++) { 	</a:t>
            </a:r>
            <a:r>
              <a:rPr lang="en-HK" sz="3600" dirty="0" err="1"/>
              <a:t>System.out.</a:t>
            </a:r>
            <a:r>
              <a:rPr lang="en-HK" sz="3600" dirty="0" err="1">
                <a:effectLst/>
              </a:rPr>
              <a:t>println</a:t>
            </a:r>
            <a:r>
              <a:rPr lang="en-HK" sz="3600" dirty="0" err="1"/>
              <a:t>i</a:t>
            </a:r>
            <a:r>
              <a:rPr lang="en-HK" sz="3600" dirty="0"/>
              <a:t>);</a:t>
            </a:r>
            <a:br>
              <a:rPr lang="en-HK" sz="3600" dirty="0"/>
            </a:br>
            <a:r>
              <a:rPr lang="en-HK" sz="3600" dirty="0"/>
              <a:t>}</a:t>
            </a:r>
            <a:endParaRPr lang="en-US" sz="40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5592AAC2-16FA-C6B5-74F0-B38FA3FC5AD0}"/>
              </a:ext>
            </a:extLst>
          </p:cNvPr>
          <p:cNvSpPr/>
          <p:nvPr/>
        </p:nvSpPr>
        <p:spPr>
          <a:xfrm rot="20489523">
            <a:off x="4910675" y="2075107"/>
            <a:ext cx="654424" cy="1460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3737F-9E91-8F46-0EC6-0FC256F87F38}"/>
              </a:ext>
            </a:extLst>
          </p:cNvPr>
          <p:cNvSpPr txBox="1"/>
          <p:nvPr/>
        </p:nvSpPr>
        <p:spPr>
          <a:xfrm>
            <a:off x="3592606" y="1379136"/>
            <a:ext cx="21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執行一次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0BAF6A1-BA26-07D3-30A8-CCBA09D85205}"/>
              </a:ext>
            </a:extLst>
          </p:cNvPr>
          <p:cNvSpPr/>
          <p:nvPr/>
        </p:nvSpPr>
        <p:spPr>
          <a:xfrm>
            <a:off x="6096000" y="1195352"/>
            <a:ext cx="654424" cy="1750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4B4790E-207A-4E25-000D-714E15ADE584}"/>
              </a:ext>
            </a:extLst>
          </p:cNvPr>
          <p:cNvSpPr/>
          <p:nvPr/>
        </p:nvSpPr>
        <p:spPr>
          <a:xfrm rot="1614528">
            <a:off x="8148916" y="2121885"/>
            <a:ext cx="654424" cy="1523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C1FC4-1763-5EB3-F82B-8DF2B4BA23F7}"/>
              </a:ext>
            </a:extLst>
          </p:cNvPr>
          <p:cNvSpPr txBox="1"/>
          <p:nvPr/>
        </p:nvSpPr>
        <p:spPr>
          <a:xfrm>
            <a:off x="5275728" y="454424"/>
            <a:ext cx="21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執行N次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0F4E8-827B-C8A6-42FA-F38FF4CE358C}"/>
              </a:ext>
            </a:extLst>
          </p:cNvPr>
          <p:cNvSpPr txBox="1"/>
          <p:nvPr/>
        </p:nvSpPr>
        <p:spPr>
          <a:xfrm>
            <a:off x="7839494" y="1381289"/>
            <a:ext cx="21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執行N次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3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6755" y="1188312"/>
            <a:ext cx="5162327" cy="351519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3600" dirty="0">
                <a:effectLst/>
              </a:rPr>
              <a:t>for</a:t>
            </a:r>
            <a:r>
              <a:rPr lang="en-HK" sz="3600" dirty="0"/>
              <a:t> (</a:t>
            </a:r>
            <a:r>
              <a:rPr lang="en-HK" sz="3600" dirty="0">
                <a:effectLst/>
              </a:rPr>
              <a:t>int</a:t>
            </a:r>
            <a:r>
              <a:rPr lang="en-HK" sz="3600" dirty="0"/>
              <a:t> </a:t>
            </a:r>
            <a:r>
              <a:rPr lang="en-HK" sz="3600" dirty="0" err="1"/>
              <a:t>i</a:t>
            </a:r>
            <a:r>
              <a:rPr lang="en-HK" sz="3600" dirty="0"/>
              <a:t> = </a:t>
            </a:r>
            <a:r>
              <a:rPr lang="en-HK" sz="3600" dirty="0">
                <a:effectLst/>
              </a:rPr>
              <a:t>0</a:t>
            </a:r>
            <a:r>
              <a:rPr lang="en-HK" sz="3600" dirty="0"/>
              <a:t>; </a:t>
            </a:r>
            <a:r>
              <a:rPr lang="en-HK" sz="3600" dirty="0" err="1"/>
              <a:t>i</a:t>
            </a:r>
            <a:r>
              <a:rPr lang="en-HK" sz="3600" dirty="0"/>
              <a:t> &lt; 5; </a:t>
            </a:r>
            <a:r>
              <a:rPr lang="en-HK" sz="3600" dirty="0" err="1"/>
              <a:t>i</a:t>
            </a:r>
            <a:r>
              <a:rPr lang="en-HK" sz="3600" dirty="0"/>
              <a:t>+=2) { 	</a:t>
            </a:r>
            <a:r>
              <a:rPr lang="en-HK" sz="3600" dirty="0" err="1"/>
              <a:t>System.out.</a:t>
            </a:r>
            <a:r>
              <a:rPr lang="en-HK" sz="3600" dirty="0" err="1">
                <a:effectLst/>
              </a:rPr>
              <a:t>println</a:t>
            </a:r>
            <a:r>
              <a:rPr lang="en-HK" sz="3600" dirty="0">
                <a:effectLst/>
              </a:rPr>
              <a:t>(</a:t>
            </a:r>
            <a:r>
              <a:rPr lang="en-HK" sz="3600" dirty="0" err="1"/>
              <a:t>i</a:t>
            </a:r>
            <a:r>
              <a:rPr lang="en-HK" sz="3600" dirty="0"/>
              <a:t>);</a:t>
            </a:r>
            <a:br>
              <a:rPr lang="en-HK" sz="3600" dirty="0"/>
            </a:br>
            <a:r>
              <a:rPr lang="en-HK" sz="3600" dirty="0"/>
              <a:t>}</a:t>
            </a:r>
            <a:endParaRPr lang="en-US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76D94C-DDFA-3A30-1F45-F4331977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24399"/>
              </p:ext>
            </p:extLst>
          </p:nvPr>
        </p:nvGraphicFramePr>
        <p:xfrm>
          <a:off x="6605776" y="415090"/>
          <a:ext cx="5162327" cy="588021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35604">
                  <a:extLst>
                    <a:ext uri="{9D8B030D-6E8A-4147-A177-3AD203B41FA5}">
                      <a16:colId xmlns:a16="http://schemas.microsoft.com/office/drawing/2014/main" val="2794670552"/>
                    </a:ext>
                  </a:extLst>
                </a:gridCol>
                <a:gridCol w="1868646">
                  <a:extLst>
                    <a:ext uri="{9D8B030D-6E8A-4147-A177-3AD203B41FA5}">
                      <a16:colId xmlns:a16="http://schemas.microsoft.com/office/drawing/2014/main" val="2307850379"/>
                    </a:ext>
                  </a:extLst>
                </a:gridCol>
                <a:gridCol w="2258077">
                  <a:extLst>
                    <a:ext uri="{9D8B030D-6E8A-4147-A177-3AD203B41FA5}">
                      <a16:colId xmlns:a16="http://schemas.microsoft.com/office/drawing/2014/main" val="2468930953"/>
                    </a:ext>
                  </a:extLst>
                </a:gridCol>
              </a:tblGrid>
              <a:tr h="490018">
                <a:tc>
                  <a:txBody>
                    <a:bodyPr/>
                    <a:lstStyle/>
                    <a:p>
                      <a:r>
                        <a:rPr lang="en-US" dirty="0" err="1"/>
                        <a:t>次序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執行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i的數值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8904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17424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比i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5749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715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+=2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839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比i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34381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7731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+=2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82359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比i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63678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51730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+=2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3401"/>
                  </a:ext>
                </a:extLst>
              </a:tr>
              <a:tr h="49001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比i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4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487-66A5-4A02-D5C8-6392B3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loop例子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0990-CF24-8D4B-28A4-179049046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6755" y="1188312"/>
            <a:ext cx="5162327" cy="351519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HK" sz="3600" dirty="0">
                <a:effectLst/>
              </a:rPr>
              <a:t>for</a:t>
            </a:r>
            <a:r>
              <a:rPr lang="en-HK" sz="3600" dirty="0"/>
              <a:t> (</a:t>
            </a:r>
            <a:r>
              <a:rPr lang="en-HK" sz="3600" dirty="0">
                <a:effectLst/>
              </a:rPr>
              <a:t>int</a:t>
            </a:r>
            <a:r>
              <a:rPr lang="en-HK" sz="3600" dirty="0"/>
              <a:t> </a:t>
            </a:r>
            <a:r>
              <a:rPr lang="en-HK" sz="3600" dirty="0" err="1"/>
              <a:t>i</a:t>
            </a:r>
            <a:r>
              <a:rPr lang="en-HK" sz="3600" dirty="0"/>
              <a:t> = </a:t>
            </a:r>
            <a:r>
              <a:rPr lang="en-HK" sz="3600" dirty="0">
                <a:effectLst/>
              </a:rPr>
              <a:t>0</a:t>
            </a:r>
            <a:r>
              <a:rPr lang="en-HK" sz="3600" dirty="0"/>
              <a:t>; </a:t>
            </a:r>
            <a:r>
              <a:rPr lang="en-HK" sz="3600" dirty="0" err="1"/>
              <a:t>i</a:t>
            </a:r>
            <a:r>
              <a:rPr lang="en-HK" sz="3600" dirty="0"/>
              <a:t> &lt; 3; </a:t>
            </a:r>
            <a:r>
              <a:rPr lang="en-HK" sz="3600" dirty="0" err="1"/>
              <a:t>i</a:t>
            </a:r>
            <a:r>
              <a:rPr lang="en-HK" sz="3600" dirty="0"/>
              <a:t>++) { 	</a:t>
            </a:r>
            <a:r>
              <a:rPr lang="en-HK" sz="3600" dirty="0" err="1"/>
              <a:t>System.out.</a:t>
            </a:r>
            <a:r>
              <a:rPr lang="en-HK" sz="3600" dirty="0" err="1">
                <a:effectLst/>
              </a:rPr>
              <a:t>println</a:t>
            </a:r>
            <a:r>
              <a:rPr lang="en-HK" sz="3600" dirty="0">
                <a:effectLst/>
              </a:rPr>
              <a:t>(</a:t>
            </a:r>
            <a:r>
              <a:rPr lang="en-HK" sz="3600" dirty="0" err="1"/>
              <a:t>i</a:t>
            </a:r>
            <a:r>
              <a:rPr lang="en-HK" sz="3600" dirty="0"/>
              <a:t>);</a:t>
            </a:r>
            <a:br>
              <a:rPr lang="en-HK" sz="3600" dirty="0"/>
            </a:br>
            <a:r>
              <a:rPr lang="en-HK" sz="3600" dirty="0"/>
              <a:t>}</a:t>
            </a:r>
            <a:endParaRPr lang="en-US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76D94C-DDFA-3A30-1F45-F4331977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42825"/>
              </p:ext>
            </p:extLst>
          </p:nvPr>
        </p:nvGraphicFramePr>
        <p:xfrm>
          <a:off x="6786282" y="549337"/>
          <a:ext cx="4915648" cy="55113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6118">
                  <a:extLst>
                    <a:ext uri="{9D8B030D-6E8A-4147-A177-3AD203B41FA5}">
                      <a16:colId xmlns:a16="http://schemas.microsoft.com/office/drawing/2014/main" val="2794670552"/>
                    </a:ext>
                  </a:extLst>
                </a:gridCol>
                <a:gridCol w="1779354">
                  <a:extLst>
                    <a:ext uri="{9D8B030D-6E8A-4147-A177-3AD203B41FA5}">
                      <a16:colId xmlns:a16="http://schemas.microsoft.com/office/drawing/2014/main" val="2307850379"/>
                    </a:ext>
                  </a:extLst>
                </a:gridCol>
                <a:gridCol w="2150176">
                  <a:extLst>
                    <a:ext uri="{9D8B030D-6E8A-4147-A177-3AD203B41FA5}">
                      <a16:colId xmlns:a16="http://schemas.microsoft.com/office/drawing/2014/main" val="2468930953"/>
                    </a:ext>
                  </a:extLst>
                </a:gridCol>
              </a:tblGrid>
              <a:tr h="459279">
                <a:tc>
                  <a:txBody>
                    <a:bodyPr/>
                    <a:lstStyle/>
                    <a:p>
                      <a:r>
                        <a:rPr lang="en-US" dirty="0" err="1"/>
                        <a:t>次序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執行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i的數值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890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dirty="0" err="1"/>
                        <a:t>i</a:t>
                      </a:r>
                      <a:r>
                        <a:rPr lang="en-HK" sz="1800" dirty="0"/>
                        <a:t> = </a:t>
                      </a:r>
                      <a:r>
                        <a:rPr lang="en-HK" sz="1800" dirty="0">
                          <a:effectLst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17424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dirty="0" err="1"/>
                        <a:t>i</a:t>
                      </a:r>
                      <a:r>
                        <a:rPr lang="en-HK" sz="1800" dirty="0"/>
                        <a:t> &lt;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574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715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83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 err="1"/>
                        <a:t>i</a:t>
                      </a:r>
                      <a:r>
                        <a:rPr lang="en-HK" sz="1800" dirty="0"/>
                        <a:t> &lt;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3438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773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82359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 err="1"/>
                        <a:t>i</a:t>
                      </a:r>
                      <a:r>
                        <a:rPr lang="en-HK" sz="1800" dirty="0"/>
                        <a:t> &lt;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63678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51730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3401"/>
                  </a:ext>
                </a:extLst>
              </a:tr>
              <a:tr h="4592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 err="1"/>
                        <a:t>i</a:t>
                      </a:r>
                      <a:r>
                        <a:rPr lang="en-HK" sz="1800" dirty="0"/>
                        <a:t> &lt;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7542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{0228B9BD-68A6-4A1F-9A2B-9F66DF95AF0C}tf78853419_win32</Template>
  <TotalTime>240</TotalTime>
  <Words>683</Words>
  <Application>Microsoft Macintosh PowerPoint</Application>
  <PresentationFormat>Widescreen</PresentationFormat>
  <Paragraphs>224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Menlo</vt:lpstr>
      <vt:lpstr>Custom</vt:lpstr>
      <vt:lpstr>Java第三堂</vt:lpstr>
      <vt:lpstr>Agenda</vt:lpstr>
      <vt:lpstr>什麼是For Loop</vt:lpstr>
      <vt:lpstr>For loop結構</vt:lpstr>
      <vt:lpstr>For loop結構</vt:lpstr>
      <vt:lpstr>For loop例子</vt:lpstr>
      <vt:lpstr>For loop例子</vt:lpstr>
      <vt:lpstr>For loop例子</vt:lpstr>
      <vt:lpstr>For loop例子</vt:lpstr>
      <vt:lpstr>For loop例子</vt:lpstr>
      <vt:lpstr>For loop例子</vt:lpstr>
      <vt:lpstr>For loop例子</vt:lpstr>
      <vt:lpstr>For loop例子</vt:lpstr>
      <vt:lpstr>For loop例子</vt:lpstr>
      <vt:lpstr>功課</vt:lpstr>
      <vt:lpstr>功課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Java第一堂</dc:title>
  <dc:creator>Peter Quantr</dc:creator>
  <cp:lastModifiedBy>Peter Cheung</cp:lastModifiedBy>
  <cp:revision>43</cp:revision>
  <dcterms:created xsi:type="dcterms:W3CDTF">2024-05-10T11:32:53Z</dcterms:created>
  <dcterms:modified xsi:type="dcterms:W3CDTF">2024-05-24T13:43:04Z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