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9" r:id="rId5"/>
    <p:sldMasterId id="2147483657" r:id="rId6"/>
    <p:sldMasterId id="2147483653" r:id="rId7"/>
  </p:sldMasterIdLst>
  <p:notesMasterIdLst>
    <p:notesMasterId r:id="rId9"/>
  </p:notesMasterIdLst>
  <p:handoutMasterIdLst>
    <p:handoutMasterId r:id="rId10"/>
  </p:handoutMasterIdLst>
  <p:sldIdLst>
    <p:sldId id="257" r:id="rId8"/>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8C70FE-F207-4580-B55D-9ADA821D80F4}" v="813" dt="2023-12-07T22:40:02.011"/>
    <p1510:client id="{216A868A-AC8F-44D5-9757-C226DCB5F273}" v="149" dt="2023-12-07T23:41:52.234"/>
    <p1510:client id="{51F82A77-17A8-8677-2190-216BE64F09E0}" v="1035" dt="2023-12-07T22:36:53.945"/>
    <p1510:client id="{DB455106-C31C-B6D9-37B0-824A320F7E49}" v="5756" dt="2023-12-07T22:29:09.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59"/>
        <p:guide orient="horz" pos="144"/>
        <p:guide orient="horz" pos="10080"/>
        <p:guide orient="horz"/>
        <p:guide pos="387"/>
        <p:guide pos="1804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455317"/>
            <a:ext cx="6704542"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3030603"/>
            <a:ext cx="6699250" cy="450228"/>
          </a:xfrm>
          <a:prstGeom prst="rect">
            <a:avLst/>
          </a:prstGeom>
          <a:noFill/>
        </p:spPr>
        <p:txBody>
          <a:bodyPr lIns="52249" tIns="52249" rIns="52249" bIns="52249" anchor="t" anchorCtr="0">
            <a:spAutoFit/>
          </a:bodyPr>
          <a:lstStyle>
            <a:lvl1pPr marL="0" indent="0" algn="ctr">
              <a:buNone/>
              <a:defRPr sz="2240" b="1" u="sng" baseline="0">
                <a:solidFill>
                  <a:schemeClr val="tx1"/>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650199"/>
            <a:ext cx="6700308"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455317"/>
            <a:ext cx="6699249"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3030603"/>
            <a:ext cx="6699250" cy="450228"/>
          </a:xfrm>
          <a:prstGeom prst="rect">
            <a:avLst/>
          </a:prstGeom>
          <a:noFill/>
        </p:spPr>
        <p:txBody>
          <a:bodyPr lIns="52249" tIns="52249" rIns="52249" bIns="52249" anchor="t" anchorCtr="0">
            <a:spAutoFit/>
          </a:bodyPr>
          <a:lstStyle>
            <a:lvl1pPr marL="0" indent="0" algn="ctr">
              <a:buNone/>
              <a:defRPr sz="2240" b="1" u="sng" baseline="0">
                <a:solidFill>
                  <a:schemeClr val="tx1"/>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455317"/>
            <a:ext cx="6699249"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3030603"/>
            <a:ext cx="6705600" cy="450228"/>
          </a:xfrm>
          <a:prstGeom prst="rect">
            <a:avLst/>
          </a:prstGeom>
          <a:noFill/>
        </p:spPr>
        <p:txBody>
          <a:bodyPr lIns="52249" tIns="52249" rIns="52249" bIns="52249" anchor="t" anchorCtr="0">
            <a:spAutoFit/>
          </a:bodyPr>
          <a:lstStyle>
            <a:lvl1pPr marL="0" indent="0" algn="ctr">
              <a:buNone/>
              <a:defRPr sz="2240" b="1" u="sng" baseline="0">
                <a:solidFill>
                  <a:schemeClr val="tx1"/>
                </a:solidFill>
              </a:defRPr>
            </a:lvl1pPr>
          </a:lstStyle>
          <a:p>
            <a:pPr lvl="0"/>
            <a:r>
              <a:rPr lang="en-US"/>
              <a:t>(click to edit)  RESULTS</a:t>
            </a:r>
          </a:p>
        </p:txBody>
      </p:sp>
      <p:sp>
        <p:nvSpPr>
          <p:cNvPr id="25" name="Text Placeholder 5"/>
          <p:cNvSpPr>
            <a:spLocks noGrp="1"/>
          </p:cNvSpPr>
          <p:nvPr>
            <p:ph type="body" sz="quarter" idx="25" hasCustomPrompt="1"/>
          </p:nvPr>
        </p:nvSpPr>
        <p:spPr>
          <a:xfrm>
            <a:off x="21947716" y="3030603"/>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455317"/>
            <a:ext cx="6698012"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680311"/>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8141695"/>
            <a:ext cx="6701366"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3383643"/>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824708"/>
            <a:ext cx="6701366"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8091451"/>
            <a:ext cx="6704542"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3906520" y="1558180"/>
            <a:ext cx="21447761" cy="552011"/>
          </a:xfrm>
          <a:prstGeom prst="rect">
            <a:avLst/>
          </a:prstGeom>
        </p:spPr>
        <p:txBody>
          <a:bodyPr anchor="t" anchorCtr="0">
            <a:spAutoFit/>
          </a:bodyPr>
          <a:lstStyle>
            <a:lvl1pPr marL="0" indent="0" algn="ctr">
              <a:buFontTx/>
              <a:buNone/>
              <a:defRPr sz="2987"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77" name="Text Placeholder 76"/>
          <p:cNvSpPr>
            <a:spLocks noGrp="1"/>
          </p:cNvSpPr>
          <p:nvPr>
            <p:ph type="body" sz="quarter" idx="184" hasCustomPrompt="1"/>
          </p:nvPr>
        </p:nvSpPr>
        <p:spPr>
          <a:xfrm>
            <a:off x="3906520" y="2025782"/>
            <a:ext cx="21447761" cy="420564"/>
          </a:xfrm>
          <a:prstGeom prst="rect">
            <a:avLst/>
          </a:prstGeom>
        </p:spPr>
        <p:txBody>
          <a:bodyPr anchor="t" anchorCtr="0">
            <a:spAutoFit/>
          </a:bodyPr>
          <a:lstStyle>
            <a:lvl1pPr marL="0" indent="0" algn="ctr">
              <a:buFontTx/>
              <a:buNone/>
              <a:defRPr sz="2133">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78" name="Text Placeholder 76"/>
          <p:cNvSpPr>
            <a:spLocks noGrp="1"/>
          </p:cNvSpPr>
          <p:nvPr>
            <p:ph type="body" sz="quarter" idx="185" hasCustomPrompt="1"/>
          </p:nvPr>
        </p:nvSpPr>
        <p:spPr>
          <a:xfrm>
            <a:off x="3906520" y="525446"/>
            <a:ext cx="21447761" cy="880241"/>
          </a:xfrm>
          <a:prstGeom prst="rect">
            <a:avLst/>
          </a:prstGeom>
        </p:spPr>
        <p:txBody>
          <a:bodyPr anchor="t" anchorCtr="0">
            <a:spAutoFit/>
          </a:bodyPr>
          <a:lstStyle>
            <a:lvl1pPr marL="0" indent="0" algn="ctr">
              <a:buFontTx/>
              <a:buNone/>
              <a:defRPr sz="5120"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455317"/>
            <a:ext cx="6704542"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3030603"/>
            <a:ext cx="6699250" cy="450228"/>
          </a:xfrm>
          <a:prstGeom prst="rect">
            <a:avLst/>
          </a:prstGeom>
          <a:noFill/>
        </p:spPr>
        <p:txBody>
          <a:bodyPr lIns="52249" tIns="52249" rIns="52249" bIns="52249" anchor="t" anchorCtr="0">
            <a:spAutoFit/>
          </a:bodyPr>
          <a:lstStyle>
            <a:lvl1pPr marL="0" indent="0" algn="ctr">
              <a:buNone/>
              <a:defRPr sz="2240" b="1" u="sng" baseline="0">
                <a:solidFill>
                  <a:schemeClr val="tx1"/>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650199"/>
            <a:ext cx="6700308"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455317"/>
            <a:ext cx="6699249"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3030603"/>
            <a:ext cx="6699250" cy="450228"/>
          </a:xfrm>
          <a:prstGeom prst="rect">
            <a:avLst/>
          </a:prstGeom>
          <a:noFill/>
        </p:spPr>
        <p:txBody>
          <a:bodyPr lIns="52249" tIns="52249" rIns="52249" bIns="52249" anchor="t" anchorCtr="0">
            <a:spAutoFit/>
          </a:bodyPr>
          <a:lstStyle>
            <a:lvl1pPr marL="0" indent="0" algn="ctr">
              <a:buNone/>
              <a:defRPr sz="2240" b="1" u="sng" baseline="0">
                <a:solidFill>
                  <a:schemeClr val="tx1"/>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455317"/>
            <a:ext cx="6699249"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3030603"/>
            <a:ext cx="6705600" cy="450228"/>
          </a:xfrm>
          <a:prstGeom prst="rect">
            <a:avLst/>
          </a:prstGeom>
          <a:noFill/>
        </p:spPr>
        <p:txBody>
          <a:bodyPr lIns="52249" tIns="52249" rIns="52249" bIns="52249" anchor="t" anchorCtr="0">
            <a:spAutoFit/>
          </a:bodyPr>
          <a:lstStyle>
            <a:lvl1pPr marL="0" indent="0" algn="ctr">
              <a:buNone/>
              <a:defRPr sz="2240" b="1" u="sng" baseline="0">
                <a:solidFill>
                  <a:schemeClr val="tx1"/>
                </a:solidFill>
              </a:defRPr>
            </a:lvl1pPr>
          </a:lstStyle>
          <a:p>
            <a:pPr lvl="0"/>
            <a:r>
              <a:rPr lang="en-US"/>
              <a:t>(click to edit)  RESULTS</a:t>
            </a:r>
          </a:p>
        </p:txBody>
      </p:sp>
      <p:sp>
        <p:nvSpPr>
          <p:cNvPr id="25" name="Text Placeholder 5"/>
          <p:cNvSpPr>
            <a:spLocks noGrp="1"/>
          </p:cNvSpPr>
          <p:nvPr>
            <p:ph type="body" sz="quarter" idx="25" hasCustomPrompt="1"/>
          </p:nvPr>
        </p:nvSpPr>
        <p:spPr>
          <a:xfrm>
            <a:off x="21947716" y="3030603"/>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455317"/>
            <a:ext cx="6698012"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680311"/>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8141695"/>
            <a:ext cx="6701366"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3383643"/>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824708"/>
            <a:ext cx="6701366"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8091451"/>
            <a:ext cx="6704542"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3906520" y="1558180"/>
            <a:ext cx="21447761" cy="552011"/>
          </a:xfrm>
          <a:prstGeom prst="rect">
            <a:avLst/>
          </a:prstGeom>
        </p:spPr>
        <p:txBody>
          <a:bodyPr anchor="t" anchorCtr="0">
            <a:spAutoFit/>
          </a:bodyPr>
          <a:lstStyle>
            <a:lvl1pPr marL="0" indent="0" algn="ctr">
              <a:buFontTx/>
              <a:buNone/>
              <a:defRPr sz="2987"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77" name="Text Placeholder 76"/>
          <p:cNvSpPr>
            <a:spLocks noGrp="1"/>
          </p:cNvSpPr>
          <p:nvPr>
            <p:ph type="body" sz="quarter" idx="184" hasCustomPrompt="1"/>
          </p:nvPr>
        </p:nvSpPr>
        <p:spPr>
          <a:xfrm>
            <a:off x="3906520" y="2025782"/>
            <a:ext cx="21447761" cy="420564"/>
          </a:xfrm>
          <a:prstGeom prst="rect">
            <a:avLst/>
          </a:prstGeom>
        </p:spPr>
        <p:txBody>
          <a:bodyPr anchor="t" anchorCtr="0">
            <a:spAutoFit/>
          </a:bodyPr>
          <a:lstStyle>
            <a:lvl1pPr marL="0" indent="0" algn="ctr">
              <a:buFontTx/>
              <a:buNone/>
              <a:defRPr sz="2133">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78" name="Text Placeholder 76"/>
          <p:cNvSpPr>
            <a:spLocks noGrp="1"/>
          </p:cNvSpPr>
          <p:nvPr>
            <p:ph type="body" sz="quarter" idx="185" hasCustomPrompt="1"/>
          </p:nvPr>
        </p:nvSpPr>
        <p:spPr>
          <a:xfrm>
            <a:off x="3906520" y="525446"/>
            <a:ext cx="21447761" cy="880241"/>
          </a:xfrm>
          <a:prstGeom prst="rect">
            <a:avLst/>
          </a:prstGeom>
        </p:spPr>
        <p:txBody>
          <a:bodyPr anchor="t" anchorCtr="0">
            <a:spAutoFit/>
          </a:bodyPr>
          <a:lstStyle>
            <a:lvl1pPr marL="0" indent="0" algn="ctr">
              <a:buFontTx/>
              <a:buNone/>
              <a:defRPr sz="5120"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118314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465933"/>
            <a:ext cx="9060851"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3024868"/>
            <a:ext cx="9048751"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14892" y="9438496"/>
            <a:ext cx="9061909"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0" name="Text Placeholder 5"/>
          <p:cNvSpPr>
            <a:spLocks noGrp="1"/>
          </p:cNvSpPr>
          <p:nvPr>
            <p:ph type="body" sz="quarter" idx="20" hasCustomPrompt="1"/>
          </p:nvPr>
        </p:nvSpPr>
        <p:spPr>
          <a:xfrm>
            <a:off x="628053" y="9013485"/>
            <a:ext cx="9048750"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0102850" y="11136118"/>
            <a:ext cx="9047690"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0102850" y="10678702"/>
            <a:ext cx="9047690"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0108143" y="3490222"/>
            <a:ext cx="9047690"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0102850" y="3024868"/>
            <a:ext cx="9052983"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add)  RESULTS</a:t>
            </a:r>
          </a:p>
        </p:txBody>
      </p:sp>
      <p:sp>
        <p:nvSpPr>
          <p:cNvPr id="25" name="Text Placeholder 5"/>
          <p:cNvSpPr>
            <a:spLocks noGrp="1"/>
          </p:cNvSpPr>
          <p:nvPr>
            <p:ph type="body" sz="quarter" idx="25" hasCustomPrompt="1"/>
          </p:nvPr>
        </p:nvSpPr>
        <p:spPr>
          <a:xfrm>
            <a:off x="19597159" y="3024868"/>
            <a:ext cx="9050686"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19597159" y="3465933"/>
            <a:ext cx="9050686"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19597159" y="8997431"/>
            <a:ext cx="9050686"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19593805" y="9458816"/>
            <a:ext cx="9054041"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19597159" y="13231699"/>
            <a:ext cx="9050686"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19597160" y="13693084"/>
            <a:ext cx="9054041"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34" name="Text Placeholder 76"/>
          <p:cNvSpPr>
            <a:spLocks noGrp="1"/>
          </p:cNvSpPr>
          <p:nvPr>
            <p:ph type="body" sz="quarter" idx="150" hasCustomPrompt="1"/>
          </p:nvPr>
        </p:nvSpPr>
        <p:spPr>
          <a:xfrm>
            <a:off x="3906520" y="1534117"/>
            <a:ext cx="21447761" cy="552011"/>
          </a:xfrm>
          <a:prstGeom prst="rect">
            <a:avLst/>
          </a:prstGeom>
        </p:spPr>
        <p:txBody>
          <a:bodyPr anchor="t" anchorCtr="0">
            <a:spAutoFit/>
          </a:bodyPr>
          <a:lstStyle>
            <a:lvl1pPr marL="0" indent="0" algn="ctr">
              <a:buFontTx/>
              <a:buNone/>
              <a:defRPr sz="2987"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5" name="Text Placeholder 76"/>
          <p:cNvSpPr>
            <a:spLocks noGrp="1"/>
          </p:cNvSpPr>
          <p:nvPr>
            <p:ph type="body" sz="quarter" idx="184" hasCustomPrompt="1"/>
          </p:nvPr>
        </p:nvSpPr>
        <p:spPr>
          <a:xfrm>
            <a:off x="3906520" y="2001719"/>
            <a:ext cx="21447761" cy="420564"/>
          </a:xfrm>
          <a:prstGeom prst="rect">
            <a:avLst/>
          </a:prstGeom>
        </p:spPr>
        <p:txBody>
          <a:bodyPr anchor="t" anchorCtr="0">
            <a:spAutoFit/>
          </a:bodyPr>
          <a:lstStyle>
            <a:lvl1pPr marL="0" indent="0" algn="ctr">
              <a:buFontTx/>
              <a:buNone/>
              <a:defRPr sz="2133">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6" name="Text Placeholder 76"/>
          <p:cNvSpPr>
            <a:spLocks noGrp="1"/>
          </p:cNvSpPr>
          <p:nvPr>
            <p:ph type="body" sz="quarter" idx="185" hasCustomPrompt="1"/>
          </p:nvPr>
        </p:nvSpPr>
        <p:spPr>
          <a:xfrm>
            <a:off x="3906520" y="525446"/>
            <a:ext cx="21447761" cy="880241"/>
          </a:xfrm>
          <a:prstGeom prst="rect">
            <a:avLst/>
          </a:prstGeom>
        </p:spPr>
        <p:txBody>
          <a:bodyPr anchor="t" anchorCtr="0">
            <a:spAutoFit/>
          </a:bodyPr>
          <a:lstStyle>
            <a:lvl1pPr marL="0" indent="0" algn="ctr">
              <a:buFontTx/>
              <a:buNone/>
              <a:defRPr sz="5120"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400619"/>
            <a:ext cx="6704542"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608842" y="2959554"/>
            <a:ext cx="6699250" cy="450228"/>
          </a:xfrm>
          <a:prstGeom prst="rect">
            <a:avLst/>
          </a:prstGeom>
          <a:noFill/>
        </p:spPr>
        <p:txBody>
          <a:bodyPr lIns="52249" tIns="52249" rIns="52249" bIns="52249" anchor="t" anchorCtr="0">
            <a:spAutoFit/>
          </a:bodyPr>
          <a:lstStyle>
            <a:lvl1pPr marL="0" indent="0" algn="ctr">
              <a:buNone/>
              <a:defRPr sz="2240" b="1" u="sng" baseline="0">
                <a:solidFill>
                  <a:schemeClr val="tx1"/>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05666" y="7878272"/>
            <a:ext cx="6705600"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608313" y="7432941"/>
            <a:ext cx="6700308"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7724776" y="3416970"/>
            <a:ext cx="13813365"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724776" y="2959554"/>
            <a:ext cx="13813366"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(header)  MATERIALS &amp; METHODS</a:t>
            </a:r>
          </a:p>
        </p:txBody>
      </p:sp>
      <p:sp>
        <p:nvSpPr>
          <p:cNvPr id="23" name="Text Placeholder 3"/>
          <p:cNvSpPr>
            <a:spLocks noGrp="1"/>
          </p:cNvSpPr>
          <p:nvPr>
            <p:ph type="body" sz="quarter" idx="23" hasCustomPrompt="1"/>
          </p:nvPr>
        </p:nvSpPr>
        <p:spPr>
          <a:xfrm>
            <a:off x="7724776" y="11325442"/>
            <a:ext cx="13813366"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724776" y="10864057"/>
            <a:ext cx="13813366"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add)  RESULTS</a:t>
            </a:r>
          </a:p>
        </p:txBody>
      </p:sp>
      <p:sp>
        <p:nvSpPr>
          <p:cNvPr id="25" name="Text Placeholder 5"/>
          <p:cNvSpPr>
            <a:spLocks noGrp="1"/>
          </p:cNvSpPr>
          <p:nvPr>
            <p:ph type="body" sz="quarter" idx="25" hasCustomPrompt="1"/>
          </p:nvPr>
        </p:nvSpPr>
        <p:spPr>
          <a:xfrm>
            <a:off x="21973955" y="2959554"/>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1973955" y="3420939"/>
            <a:ext cx="6698012"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1973955" y="7463053"/>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1972279" y="7924438"/>
            <a:ext cx="6701366"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1973955" y="13166385"/>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tx1"/>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1972279" y="13627770"/>
            <a:ext cx="6701366" cy="493538"/>
          </a:xfrm>
          <a:prstGeom prst="rect">
            <a:avLst/>
          </a:prstGeom>
        </p:spPr>
        <p:txBody>
          <a:bodyPr wrap="square" lIns="130622" tIns="130622" rIns="130622" bIns="130622" anchor="t" anchorCtr="0">
            <a:spAutoFit/>
          </a:bodyPr>
          <a:lstStyle>
            <a:lvl1pPr marL="0" indent="0">
              <a:buNone/>
              <a:defRPr sz="1493">
                <a:solidFill>
                  <a:schemeClr val="tx1"/>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34" name="Text Placeholder 76"/>
          <p:cNvSpPr>
            <a:spLocks noGrp="1"/>
          </p:cNvSpPr>
          <p:nvPr>
            <p:ph type="body" sz="quarter" idx="150" hasCustomPrompt="1"/>
          </p:nvPr>
        </p:nvSpPr>
        <p:spPr>
          <a:xfrm>
            <a:off x="3906520" y="1461928"/>
            <a:ext cx="21447761" cy="552011"/>
          </a:xfrm>
          <a:prstGeom prst="rect">
            <a:avLst/>
          </a:prstGeom>
        </p:spPr>
        <p:txBody>
          <a:bodyPr anchor="t" anchorCtr="0">
            <a:spAutoFit/>
          </a:bodyPr>
          <a:lstStyle>
            <a:lvl1pPr marL="0" indent="0" algn="ctr">
              <a:buFontTx/>
              <a:buNone/>
              <a:defRPr sz="2987"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5" name="Text Placeholder 76"/>
          <p:cNvSpPr>
            <a:spLocks noGrp="1"/>
          </p:cNvSpPr>
          <p:nvPr>
            <p:ph type="body" sz="quarter" idx="184" hasCustomPrompt="1"/>
          </p:nvPr>
        </p:nvSpPr>
        <p:spPr>
          <a:xfrm>
            <a:off x="3906520" y="1929530"/>
            <a:ext cx="21447761" cy="420564"/>
          </a:xfrm>
          <a:prstGeom prst="rect">
            <a:avLst/>
          </a:prstGeom>
        </p:spPr>
        <p:txBody>
          <a:bodyPr anchor="t" anchorCtr="0">
            <a:spAutoFit/>
          </a:bodyPr>
          <a:lstStyle>
            <a:lvl1pPr marL="0" indent="0" algn="ctr">
              <a:buFontTx/>
              <a:buNone/>
              <a:defRPr sz="2133">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6" name="Text Placeholder 76"/>
          <p:cNvSpPr>
            <a:spLocks noGrp="1"/>
          </p:cNvSpPr>
          <p:nvPr>
            <p:ph type="body" sz="quarter" idx="185" hasCustomPrompt="1"/>
          </p:nvPr>
        </p:nvSpPr>
        <p:spPr>
          <a:xfrm>
            <a:off x="3906520" y="525446"/>
            <a:ext cx="21447761" cy="880241"/>
          </a:xfrm>
          <a:prstGeom prst="rect">
            <a:avLst/>
          </a:prstGeom>
        </p:spPr>
        <p:txBody>
          <a:bodyPr anchor="t" anchorCtr="0">
            <a:spAutoFit/>
          </a:bodyPr>
          <a:lstStyle>
            <a:lvl1pPr marL="0" indent="0" algn="ctr">
              <a:buFontTx/>
              <a:buNone/>
              <a:defRPr sz="5120"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 name="Rounded Rectangle 42"/>
          <p:cNvSpPr/>
          <p:nvPr userDrawn="1"/>
        </p:nvSpPr>
        <p:spPr>
          <a:xfrm>
            <a:off x="631644" y="3060823"/>
            <a:ext cx="6729422"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4" name="Rounded Rectangle 43"/>
          <p:cNvSpPr/>
          <p:nvPr userDrawn="1"/>
        </p:nvSpPr>
        <p:spPr>
          <a:xfrm>
            <a:off x="7723999" y="3060823"/>
            <a:ext cx="6729422"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4" name="Rounded Rectangle 63"/>
          <p:cNvSpPr/>
          <p:nvPr userDrawn="1"/>
        </p:nvSpPr>
        <p:spPr>
          <a:xfrm>
            <a:off x="14856928" y="3060823"/>
            <a:ext cx="6729422"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ounded Rectangle 68"/>
          <p:cNvSpPr/>
          <p:nvPr userDrawn="1"/>
        </p:nvSpPr>
        <p:spPr>
          <a:xfrm>
            <a:off x="21924979" y="3060823"/>
            <a:ext cx="6729422"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pSp>
        <p:nvGrpSpPr>
          <p:cNvPr id="78" name="Group 77"/>
          <p:cNvGrpSpPr/>
          <p:nvPr userDrawn="1"/>
        </p:nvGrpSpPr>
        <p:grpSpPr>
          <a:xfrm rot="10800000">
            <a:off x="-10294" y="15537514"/>
            <a:ext cx="29290880" cy="939075"/>
            <a:chOff x="-14192" y="1382"/>
            <a:chExt cx="27451941" cy="4572641"/>
          </a:xfrm>
        </p:grpSpPr>
        <p:sp>
          <p:nvSpPr>
            <p:cNvPr id="79"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ln>
                  <a:noFill/>
                </a:ln>
                <a:solidFill>
                  <a:schemeClr val="accent1"/>
                </a:solidFill>
              </a:endParaRPr>
            </a:p>
          </p:txBody>
        </p:sp>
      </p:grpSp>
      <p:sp>
        <p:nvSpPr>
          <p:cNvPr id="87" name="Text Box 14"/>
          <p:cNvSpPr txBox="1">
            <a:spLocks noChangeArrowheads="1"/>
          </p:cNvSpPr>
          <p:nvPr userDrawn="1"/>
        </p:nvSpPr>
        <p:spPr bwMode="auto">
          <a:xfrm>
            <a:off x="631644" y="15925671"/>
            <a:ext cx="2682240" cy="374831"/>
          </a:xfrm>
          <a:prstGeom prst="rect">
            <a:avLst/>
          </a:prstGeom>
          <a:noFill/>
          <a:ln w="9525">
            <a:noFill/>
            <a:miter lim="800000"/>
            <a:headEnd/>
            <a:tailEnd/>
          </a:ln>
          <a:effectLst/>
        </p:spPr>
        <p:txBody>
          <a:bodyPr lIns="97347" tIns="48665" rIns="97347" bIns="48665">
            <a:spAutoFit/>
          </a:bodyPr>
          <a:lstStyle/>
          <a:p>
            <a:pPr eaLnBrk="0" hangingPunct="0">
              <a:lnSpc>
                <a:spcPct val="65000"/>
              </a:lnSpc>
              <a:spcBef>
                <a:spcPct val="50000"/>
              </a:spcBef>
              <a:defRPr/>
            </a:pPr>
            <a:r>
              <a:rPr lang="en-US" sz="64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73" b="1">
                <a:solidFill>
                  <a:schemeClr val="bg1">
                    <a:lumMod val="75000"/>
                  </a:schemeClr>
                </a:solidFill>
                <a:latin typeface="Arial" charset="0"/>
              </a:rPr>
              <a:t>www.PosterPresentations.com</a:t>
            </a:r>
          </a:p>
        </p:txBody>
      </p:sp>
      <p:grpSp>
        <p:nvGrpSpPr>
          <p:cNvPr id="18" name="Group 17">
            <a:extLst>
              <a:ext uri="{FF2B5EF4-FFF2-40B4-BE49-F238E27FC236}">
                <a16:creationId xmlns:a16="http://schemas.microsoft.com/office/drawing/2014/main" id="{AAF6957C-6388-7548-A602-CDD546DD69C7}"/>
              </a:ext>
            </a:extLst>
          </p:cNvPr>
          <p:cNvGrpSpPr/>
          <p:nvPr userDrawn="1"/>
        </p:nvGrpSpPr>
        <p:grpSpPr>
          <a:xfrm>
            <a:off x="-46191" y="11288"/>
            <a:ext cx="29306991" cy="2611597"/>
            <a:chOff x="-43304" y="11286"/>
            <a:chExt cx="43905392" cy="4120075"/>
          </a:xfrm>
        </p:grpSpPr>
        <p:sp>
          <p:nvSpPr>
            <p:cNvPr id="19" name="Rectangle 18">
              <a:extLst>
                <a:ext uri="{FF2B5EF4-FFF2-40B4-BE49-F238E27FC236}">
                  <a16:creationId xmlns:a16="http://schemas.microsoft.com/office/drawing/2014/main" id="{2D01F63D-EF19-EE4F-9701-8CE2B656458B}"/>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pSp>
          <p:nvGrpSpPr>
            <p:cNvPr id="20" name="Group 19">
              <a:extLst>
                <a:ext uri="{FF2B5EF4-FFF2-40B4-BE49-F238E27FC236}">
                  <a16:creationId xmlns:a16="http://schemas.microsoft.com/office/drawing/2014/main" id="{5DDFFFE0-DF46-CC45-A1E4-BDDCE21DE885}"/>
                </a:ext>
              </a:extLst>
            </p:cNvPr>
            <p:cNvGrpSpPr/>
            <p:nvPr userDrawn="1"/>
          </p:nvGrpSpPr>
          <p:grpSpPr>
            <a:xfrm>
              <a:off x="-43304" y="11286"/>
              <a:ext cx="43905392" cy="4036528"/>
              <a:chOff x="-14192" y="1382"/>
              <a:chExt cx="27451941" cy="4572641"/>
            </a:xfrm>
          </p:grpSpPr>
          <p:sp>
            <p:nvSpPr>
              <p:cNvPr id="21" name="Rectangle 16">
                <a:extLst>
                  <a:ext uri="{FF2B5EF4-FFF2-40B4-BE49-F238E27FC236}">
                    <a16:creationId xmlns:a16="http://schemas.microsoft.com/office/drawing/2014/main" id="{34D75AB7-6D7E-6B4B-930D-5D416003DCEC}"/>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22" name="Rectangle 16">
                <a:extLst>
                  <a:ext uri="{FF2B5EF4-FFF2-40B4-BE49-F238E27FC236}">
                    <a16:creationId xmlns:a16="http://schemas.microsoft.com/office/drawing/2014/main" id="{3AF589CF-28F7-8148-972A-952078804889}"/>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23" name="Rectangle 15">
                <a:extLst>
                  <a:ext uri="{FF2B5EF4-FFF2-40B4-BE49-F238E27FC236}">
                    <a16:creationId xmlns:a16="http://schemas.microsoft.com/office/drawing/2014/main" id="{541DE537-8010-044D-AA82-5CE5281ADA42}"/>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ln>
                    <a:noFill/>
                  </a:ln>
                  <a:solidFill>
                    <a:schemeClr val="accent1"/>
                  </a:solidFill>
                </a:endParaRPr>
              </a:p>
            </p:txBody>
          </p:sp>
        </p:grpSp>
      </p:grpSp>
      <p:graphicFrame>
        <p:nvGraphicFramePr>
          <p:cNvPr id="24" name="Table 23">
            <a:extLst>
              <a:ext uri="{FF2B5EF4-FFF2-40B4-BE49-F238E27FC236}">
                <a16:creationId xmlns:a16="http://schemas.microsoft.com/office/drawing/2014/main" id="{CD58A450-84C3-B04E-A377-113E19806DA1}"/>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a:solidFill>
                            <a:srgbClr val="1F3A4E"/>
                          </a:solidFill>
                          <a:latin typeface="Arial Black" panose="020B0A04020102020204" pitchFamily="34" charset="0"/>
                        </a:rPr>
                        <a:t>QUICK START GUIDE</a:t>
                      </a:r>
                      <a:br>
                        <a:rPr lang="en-US" sz="1900" b="0" spc="600">
                          <a:solidFill>
                            <a:srgbClr val="1F3A4E"/>
                          </a:solidFill>
                          <a:latin typeface="Arial Black" panose="020B0A04020102020204" pitchFamily="34" charset="0"/>
                        </a:rPr>
                      </a:br>
                      <a:r>
                        <a:rPr lang="en-US" sz="1400" b="1" spc="0">
                          <a:solidFill>
                            <a:srgbClr val="FF0000"/>
                          </a:solidFill>
                          <a:latin typeface="Trebuchet MS" pitchFamily="34" charset="0"/>
                        </a:rPr>
                        <a:t>(THIS SIDEBAR WILL NOT PRINT)</a:t>
                      </a:r>
                      <a:endParaRPr lang="en-US" sz="1900" b="1" spc="600">
                        <a:solidFill>
                          <a:schemeClr val="bg1"/>
                        </a:solidFill>
                        <a:latin typeface="Trebuchet MS" pitchFamily="34" charset="0"/>
                      </a:endParaRPr>
                    </a:p>
                  </a:txBody>
                  <a:tcPr marL="71080" marR="71080" marT="35540" marB="35540">
                    <a:solidFill>
                      <a:srgbClr val="FFC000"/>
                    </a:solidFill>
                  </a:tcPr>
                </a:tc>
                <a:tc hMerge="1">
                  <a:txBody>
                    <a:bodyPr/>
                    <a:lstStyle/>
                    <a:p>
                      <a:endParaRPr lang="en-US"/>
                    </a:p>
                  </a:txBody>
                  <a:tcPr/>
                </a:tc>
                <a:extLst>
                  <a:ext uri="{0D108BD9-81ED-4DB2-BD59-A6C34878D82A}">
                    <a16:rowId xmlns:a16="http://schemas.microsoft.com/office/drawing/2014/main" val="10000"/>
                  </a:ext>
                </a:extLst>
              </a:tr>
              <a:tr h="2116496">
                <a:tc gridSpan="2">
                  <a:txBody>
                    <a:bodyPr/>
                    <a:lstStyle/>
                    <a:p>
                      <a:pPr defTabSz="3765639"/>
                      <a:r>
                        <a:rPr lang="en-US" sz="1000" i="0">
                          <a:solidFill>
                            <a:srgbClr val="D9D9D9"/>
                          </a:solidFill>
                          <a:latin typeface="Arial"/>
                          <a:cs typeface="Arial"/>
                        </a:rPr>
                        <a:t>This PowerPoint template produces a </a:t>
                      </a:r>
                      <a:r>
                        <a:rPr lang="en-US" sz="1200" i="0">
                          <a:solidFill>
                            <a:srgbClr val="FFC000"/>
                          </a:solidFill>
                          <a:latin typeface="Arial"/>
                          <a:cs typeface="Arial"/>
                        </a:rPr>
                        <a:t>wide screen size (16:9 Ratio) virtual </a:t>
                      </a:r>
                      <a:r>
                        <a:rPr lang="en-US" sz="1000" i="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a:solidFill>
                          <a:srgbClr val="D9D9D9"/>
                        </a:solidFill>
                        <a:latin typeface="Arial"/>
                        <a:cs typeface="Arial"/>
                      </a:endParaRPr>
                    </a:p>
                    <a:p>
                      <a:pPr defTabSz="3765639"/>
                      <a:r>
                        <a:rPr lang="en-US" sz="1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err="1">
                          <a:solidFill>
                            <a:srgbClr val="FFC000"/>
                          </a:solidFill>
                          <a:latin typeface="Arial"/>
                          <a:cs typeface="Arial"/>
                        </a:rPr>
                        <a:t>PosterPresentations.com</a:t>
                      </a:r>
                      <a:r>
                        <a:rPr lang="en-US" sz="1000" i="0">
                          <a:solidFill>
                            <a:srgbClr val="D9D9D9"/>
                          </a:solidFill>
                          <a:latin typeface="Arial"/>
                          <a:cs typeface="Arial"/>
                        </a:rPr>
                        <a:t> and click on the  </a:t>
                      </a:r>
                      <a:r>
                        <a:rPr lang="en-US" sz="1000" i="0">
                          <a:solidFill>
                            <a:srgbClr val="FFC000"/>
                          </a:solidFill>
                          <a:latin typeface="Arial"/>
                          <a:cs typeface="Arial"/>
                        </a:rPr>
                        <a:t>HELP DESK</a:t>
                      </a:r>
                      <a:r>
                        <a:rPr lang="en-US" sz="1000" i="0" baseline="0">
                          <a:solidFill>
                            <a:srgbClr val="D9D9D9"/>
                          </a:solidFill>
                          <a:latin typeface="Arial"/>
                          <a:cs typeface="Arial"/>
                        </a:rPr>
                        <a:t> </a:t>
                      </a:r>
                      <a:r>
                        <a:rPr lang="en-US" sz="1000" i="0">
                          <a:solidFill>
                            <a:srgbClr val="D9D9D9"/>
                          </a:solidFill>
                          <a:latin typeface="Arial"/>
                          <a:cs typeface="Arial"/>
                        </a:rPr>
                        <a:t>tab.</a:t>
                      </a:r>
                    </a:p>
                    <a:p>
                      <a:pPr defTabSz="3765639"/>
                      <a:endParaRPr lang="en-US" sz="1000" i="0">
                        <a:solidFill>
                          <a:srgbClr val="D9D9D9"/>
                        </a:solidFill>
                        <a:latin typeface="Arial"/>
                        <a:cs typeface="Arial"/>
                      </a:endParaRPr>
                    </a:p>
                    <a:p>
                      <a:pPr defTabSz="3765639"/>
                      <a:r>
                        <a:rPr lang="en-US" sz="1000" i="0">
                          <a:solidFill>
                            <a:srgbClr val="D9D9D9"/>
                          </a:solidFill>
                          <a:latin typeface="Arial"/>
                          <a:cs typeface="Arial"/>
                        </a:rPr>
                        <a:t>To print your poster using our same-day professional printing service, go online to </a:t>
                      </a:r>
                      <a:r>
                        <a:rPr lang="en-US" sz="1000" i="0" err="1">
                          <a:solidFill>
                            <a:srgbClr val="FFC000"/>
                          </a:solidFill>
                          <a:latin typeface="Arial"/>
                          <a:cs typeface="Arial"/>
                        </a:rPr>
                        <a:t>PosterPresentations.com</a:t>
                      </a:r>
                      <a:r>
                        <a:rPr lang="en-US" sz="1000" i="0">
                          <a:solidFill>
                            <a:srgbClr val="D9D9D9"/>
                          </a:solidFill>
                          <a:latin typeface="Arial"/>
                          <a:cs typeface="Arial"/>
                        </a:rPr>
                        <a:t> and click on "</a:t>
                      </a:r>
                      <a:r>
                        <a:rPr lang="en-US" sz="1000" i="0">
                          <a:solidFill>
                            <a:srgbClr val="FFC000"/>
                          </a:solidFill>
                          <a:latin typeface="Arial"/>
                          <a:cs typeface="Arial"/>
                        </a:rPr>
                        <a:t>Order your poster</a:t>
                      </a:r>
                      <a:r>
                        <a:rPr lang="en-US" sz="1000" i="0">
                          <a:solidFill>
                            <a:srgbClr val="D9D9D9"/>
                          </a:solidFill>
                          <a:latin typeface="Arial"/>
                          <a:cs typeface="Arial"/>
                        </a:rPr>
                        <a:t>".</a:t>
                      </a:r>
                      <a:endParaRPr lang="en-US" sz="1000" b="1">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a:solidFill>
                            <a:schemeClr val="bg1"/>
                          </a:solidFill>
                          <a:latin typeface="Arial" panose="020B0604020202020204" pitchFamily="34" charset="0"/>
                          <a:cs typeface="Arial" panose="020B0604020202020204" pitchFamily="34" charset="0"/>
                        </a:rPr>
                        <a:t>This is a template for a </a:t>
                      </a:r>
                    </a:p>
                    <a:p>
                      <a:pPr algn="ctr"/>
                      <a:r>
                        <a:rPr lang="en-US" sz="1200">
                          <a:solidFill>
                            <a:schemeClr val="bg1"/>
                          </a:solidFill>
                          <a:latin typeface="Arial" panose="020B0604020202020204" pitchFamily="34" charset="0"/>
                          <a:cs typeface="Arial" panose="020B0604020202020204" pitchFamily="34" charset="0"/>
                        </a:rPr>
                        <a:t>presentation poster</a:t>
                      </a:r>
                      <a:br>
                        <a:rPr lang="en-US" sz="1200">
                          <a:solidFill>
                            <a:schemeClr val="bg1"/>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Virtual</a:t>
                      </a:r>
                      <a:br>
                        <a:rPr lang="en-US" sz="2000" b="1">
                          <a:solidFill>
                            <a:srgbClr val="FFC000"/>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Wide Screen</a:t>
                      </a:r>
                      <a:br>
                        <a:rPr lang="en-US" sz="2000" b="1">
                          <a:solidFill>
                            <a:srgbClr val="FFC000"/>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(16:9 Ratio)</a:t>
                      </a:r>
                      <a:br>
                        <a:rPr lang="en-US" sz="1200">
                          <a:solidFill>
                            <a:schemeClr val="bg1"/>
                          </a:solidFill>
                          <a:latin typeface="Arial" panose="020B0604020202020204" pitchFamily="34" charset="0"/>
                          <a:cs typeface="Arial" panose="020B0604020202020204" pitchFamily="34" charset="0"/>
                        </a:rPr>
                      </a:br>
                      <a:endParaRPr lang="en-US" sz="120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a:solidFill>
                            <a:srgbClr val="FFC000"/>
                          </a:solidFill>
                          <a:latin typeface="Arial" panose="020B0604020202020204" pitchFamily="34" charset="0"/>
                          <a:cs typeface="Arial" panose="020B0604020202020204" pitchFamily="34" charset="0"/>
                        </a:rPr>
                        <a:t>Important: Check the template size</a:t>
                      </a:r>
                      <a:br>
                        <a:rPr lang="en-US" sz="1000" b="0" baseline="0">
                          <a:solidFill>
                            <a:srgbClr val="FFC000"/>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27 tall x 48 wide</a:t>
                      </a:r>
                      <a:br>
                        <a:rPr lang="en-US" sz="1000" b="0" baseline="0">
                          <a:solidFill>
                            <a:srgbClr val="FFC000"/>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a:solidFill>
                            <a:srgbClr val="FFC000"/>
                          </a:solidFill>
                          <a:latin typeface="Arial" panose="020B0604020202020204" pitchFamily="34" charset="0"/>
                          <a:cs typeface="Arial" panose="020B0604020202020204" pitchFamily="34" charset="0"/>
                        </a:rPr>
                        <a:t>How to </a:t>
                      </a:r>
                      <a:r>
                        <a:rPr lang="en-US" sz="2000" b="1" baseline="0">
                          <a:solidFill>
                            <a:srgbClr val="FFC000"/>
                          </a:solidFill>
                          <a:latin typeface="Arial" panose="020B0604020202020204" pitchFamily="34" charset="0"/>
                          <a:cs typeface="Arial" panose="020B0604020202020204" pitchFamily="34" charset="0"/>
                        </a:rPr>
                        <a:t>Zoom in </a:t>
                      </a:r>
                      <a:r>
                        <a:rPr lang="en-US" sz="1200" b="1" baseline="0">
                          <a:solidFill>
                            <a:srgbClr val="FFC000"/>
                          </a:solidFill>
                          <a:latin typeface="Arial" panose="020B0604020202020204" pitchFamily="34" charset="0"/>
                          <a:cs typeface="Arial" panose="020B0604020202020204" pitchFamily="34" charset="0"/>
                        </a:rPr>
                        <a:t>and </a:t>
                      </a:r>
                      <a:r>
                        <a:rPr lang="en-US" sz="900" b="1" baseline="0">
                          <a:solidFill>
                            <a:srgbClr val="FFC000"/>
                          </a:solidFill>
                          <a:latin typeface="Arial" panose="020B0604020202020204" pitchFamily="34" charset="0"/>
                          <a:cs typeface="Arial" panose="020B0604020202020204" pitchFamily="34" charset="0"/>
                        </a:rPr>
                        <a:t>out</a:t>
                      </a:r>
                      <a:endParaRPr lang="en-US" sz="1200" b="1" baseline="0">
                        <a:solidFill>
                          <a:srgbClr val="FFC000"/>
                        </a:solidFill>
                        <a:latin typeface="Arial" panose="020B0604020202020204" pitchFamily="34" charset="0"/>
                        <a:cs typeface="Arial" panose="020B0604020202020204" pitchFamily="34" charset="0"/>
                      </a:endParaRPr>
                    </a:p>
                    <a:p>
                      <a:pPr algn="l"/>
                      <a:r>
                        <a:rPr lang="en-US" sz="1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1. </a:t>
                      </a:r>
                      <a:r>
                        <a:rPr lang="en-US" sz="1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2. </a:t>
                      </a:r>
                      <a:r>
                        <a:rPr lang="en-US" sz="1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a:solidFill>
                            <a:srgbClr val="FFC000"/>
                          </a:solidFill>
                          <a:latin typeface="Arial" panose="020B0604020202020204" pitchFamily="34" charset="0"/>
                          <a:cs typeface="Arial" panose="020B0604020202020204" pitchFamily="34" charset="0"/>
                        </a:rPr>
                        <a:t>Ruler and Guides</a:t>
                      </a:r>
                      <a:br>
                        <a:rPr lang="en-US" sz="1000" b="0" baseline="0">
                          <a:solidFill>
                            <a:srgbClr val="FFC000"/>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a:solidFill>
                            <a:srgbClr val="FFC000"/>
                          </a:solidFill>
                          <a:latin typeface="Arial" panose="020B0604020202020204" pitchFamily="34" charset="0"/>
                          <a:cs typeface="Arial" panose="020B0604020202020204" pitchFamily="34" charset="0"/>
                        </a:rPr>
                        <a:t>Headers and text containers</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a:t>
                      </a:r>
                      <a:r>
                        <a:rPr lang="en-US" sz="1000" b="0" baseline="0">
                          <a:solidFill>
                            <a:schemeClr val="bg1"/>
                          </a:solidFill>
                          <a:latin typeface="Arial" panose="020B0604020202020204" pitchFamily="34" charset="0"/>
                          <a:cs typeface="Arial" panose="020B0604020202020204" pitchFamily="34" charset="0"/>
                        </a:rPr>
                        <a:t> </a:t>
                      </a:r>
                      <a:r>
                        <a:rPr lang="en-US" sz="1000" b="0" baseline="0">
                          <a:solidFill>
                            <a:srgbClr val="D9D9D9"/>
                          </a:solidFill>
                          <a:latin typeface="Arial" panose="020B0604020202020204" pitchFamily="34" charset="0"/>
                          <a:cs typeface="Arial" panose="020B0604020202020204" pitchFamily="34" charset="0"/>
                        </a:rPr>
                        <a:t>Click inside a section header to add its text. </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a:t>
                      </a:r>
                      <a:r>
                        <a:rPr lang="en-US" sz="1000" b="0" baseline="0">
                          <a:solidFill>
                            <a:schemeClr val="bg1"/>
                          </a:solidFill>
                          <a:latin typeface="Arial" panose="020B0604020202020204" pitchFamily="34" charset="0"/>
                          <a:cs typeface="Arial" panose="020B0604020202020204" pitchFamily="34" charset="0"/>
                        </a:rPr>
                        <a:t> </a:t>
                      </a:r>
                      <a:r>
                        <a:rPr lang="en-US" sz="1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a:t>
                      </a:r>
                      <a:r>
                        <a:rPr lang="en-US" sz="1000" b="0" baseline="0">
                          <a:solidFill>
                            <a:schemeClr val="bg1"/>
                          </a:solidFill>
                          <a:latin typeface="Arial" panose="020B0604020202020204" pitchFamily="34" charset="0"/>
                          <a:cs typeface="Arial" panose="020B0604020202020204" pitchFamily="34" charset="0"/>
                        </a:rPr>
                        <a:t> </a:t>
                      </a:r>
                      <a:r>
                        <a:rPr lang="en-US" sz="1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a:solidFill>
                            <a:srgbClr val="FFC000"/>
                          </a:solidFill>
                          <a:latin typeface="Arial" panose="020B0604020202020204" pitchFamily="34" charset="0"/>
                          <a:cs typeface="Arial" panose="020B0604020202020204" pitchFamily="34" charset="0"/>
                        </a:rPr>
                        <a:t>Adding content to the poster</a:t>
                      </a:r>
                    </a:p>
                    <a:p>
                      <a:r>
                        <a:rPr lang="en-US" sz="1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5" name="Table 24">
            <a:extLst>
              <a:ext uri="{FF2B5EF4-FFF2-40B4-BE49-F238E27FC236}">
                <a16:creationId xmlns:a16="http://schemas.microsoft.com/office/drawing/2014/main" id="{1C0E2759-B746-0E4E-BECE-2A0A923A2CA6}"/>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a:solidFill>
                            <a:srgbClr val="1F3A4E"/>
                          </a:solidFill>
                          <a:latin typeface="Arial Black" panose="020B0A04020102020204" pitchFamily="34" charset="0"/>
                        </a:rPr>
                        <a:t>QUICK START GUIDE</a:t>
                      </a:r>
                      <a:br>
                        <a:rPr lang="en-US" sz="2100" b="0" spc="600">
                          <a:solidFill>
                            <a:srgbClr val="1F3A4E"/>
                          </a:solidFill>
                          <a:latin typeface="Arial Black" panose="020B0A04020102020204" pitchFamily="34" charset="0"/>
                        </a:rPr>
                      </a:br>
                      <a:r>
                        <a:rPr lang="en-US" sz="1700" b="1" spc="0">
                          <a:solidFill>
                            <a:srgbClr val="FF0000"/>
                          </a:solidFill>
                          <a:latin typeface="Trebuchet MS" pitchFamily="34" charset="0"/>
                        </a:rPr>
                        <a:t>(THIS SIDEBAR WILL NOT PRINT)</a:t>
                      </a:r>
                      <a:endParaRPr lang="en-US" sz="2100" b="1" spc="60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a:solidFill>
                          <a:srgbClr val="FFC000"/>
                        </a:solidFill>
                      </a:endParaRPr>
                    </a:p>
                    <a:p>
                      <a:pPr marL="0" indent="0" algn="l" defTabSz="114300"/>
                      <a:endParaRPr lang="en-US" sz="1300" b="0" baseline="0">
                        <a:solidFill>
                          <a:srgbClr val="D9D9D9"/>
                        </a:solidFill>
                        <a:latin typeface="Arial" panose="020B0604020202020204" pitchFamily="34" charset="0"/>
                        <a:cs typeface="Arial" panose="020B0604020202020204" pitchFamily="34" charset="0"/>
                      </a:endParaRPr>
                    </a:p>
                    <a:p>
                      <a:pPr marL="0" indent="0" algn="l" defTabSz="114300"/>
                      <a:r>
                        <a:rPr lang="en-US" sz="13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a:solidFill>
                          <a:srgbClr val="D9D9D9"/>
                        </a:solidFill>
                        <a:latin typeface="Arial" panose="020B0604020202020204" pitchFamily="34" charset="0"/>
                        <a:cs typeface="Arial" panose="020B0604020202020204" pitchFamily="34" charset="0"/>
                      </a:endParaRPr>
                    </a:p>
                    <a:p>
                      <a:pPr marL="0" indent="0" algn="l" defTabSz="114300"/>
                      <a:r>
                        <a:rPr lang="en-US" sz="13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a:solidFill>
                            <a:srgbClr val="FFC000"/>
                          </a:solidFill>
                          <a:latin typeface="Arial" panose="020B0604020202020204" pitchFamily="34" charset="0"/>
                          <a:cs typeface="Arial" panose="020B0604020202020204" pitchFamily="34" charset="0"/>
                        </a:rPr>
                        <a:t>How to change the column layout configuration</a:t>
                      </a:r>
                    </a:p>
                    <a:p>
                      <a:r>
                        <a:rPr lang="en-US" sz="13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a:solidFill>
                            <a:srgbClr val="D9D9D9"/>
                          </a:solidFill>
                          <a:latin typeface="Arial" panose="020B0604020202020204" pitchFamily="34" charset="0"/>
                          <a:cs typeface="Arial" panose="020B0604020202020204" pitchFamily="34" charset="0"/>
                        </a:rPr>
                        <a:t>You can see a tutorial here: </a:t>
                      </a:r>
                      <a:r>
                        <a:rPr lang="en-US" sz="1300" u="sng">
                          <a:solidFill>
                            <a:srgbClr val="FFC000"/>
                          </a:solidFill>
                          <a:latin typeface="Arial" panose="020B0604020202020204" pitchFamily="34" charset="0"/>
                          <a:cs typeface="Arial" panose="020B0604020202020204" pitchFamily="34" charset="0"/>
                        </a:rPr>
                        <a:t>https://</a:t>
                      </a:r>
                      <a:r>
                        <a:rPr lang="en-US" sz="1300" u="sng" err="1">
                          <a:solidFill>
                            <a:srgbClr val="FFC000"/>
                          </a:solidFill>
                          <a:latin typeface="Arial" panose="020B0604020202020204" pitchFamily="34" charset="0"/>
                          <a:cs typeface="Arial" panose="020B0604020202020204" pitchFamily="34" charset="0"/>
                        </a:rPr>
                        <a:t>www.posterpresentations.com</a:t>
                      </a:r>
                      <a:r>
                        <a:rPr lang="en-US" sz="1300" u="sng">
                          <a:solidFill>
                            <a:srgbClr val="FFC000"/>
                          </a:solidFill>
                          <a:latin typeface="Arial" panose="020B0604020202020204" pitchFamily="34" charset="0"/>
                          <a:cs typeface="Arial" panose="020B0604020202020204" pitchFamily="34" charset="0"/>
                        </a:rPr>
                        <a:t>/how-to-change-the-column-</a:t>
                      </a:r>
                      <a:r>
                        <a:rPr lang="en-US" sz="1300" u="sng" err="1">
                          <a:solidFill>
                            <a:srgbClr val="FFC000"/>
                          </a:solidFill>
                          <a:latin typeface="Arial" panose="020B0604020202020204" pitchFamily="34" charset="0"/>
                          <a:cs typeface="Arial" panose="020B0604020202020204" pitchFamily="34" charset="0"/>
                        </a:rPr>
                        <a:t>configuration.html</a:t>
                      </a:r>
                      <a:endParaRPr lang="en-US" sz="4400" u="sng">
                        <a:solidFill>
                          <a:srgbClr val="FFC000"/>
                        </a:solidFill>
                      </a:endParaRPr>
                    </a:p>
                  </a:txBody>
                  <a:tcPr marL="190527" marR="95264" marT="142896" marB="47632">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a:solidFill>
                            <a:srgbClr val="FFC000"/>
                          </a:solidFill>
                          <a:latin typeface="Arial" panose="020B0604020202020204" pitchFamily="34" charset="0"/>
                          <a:cs typeface="Arial" panose="020B0604020202020204" pitchFamily="34" charset="0"/>
                        </a:rPr>
                        <a:t>How to</a:t>
                      </a:r>
                      <a:r>
                        <a:rPr lang="en-US" sz="1500" b="1" baseline="0">
                          <a:solidFill>
                            <a:srgbClr val="FFC000"/>
                          </a:solidFill>
                          <a:latin typeface="Arial" panose="020B0604020202020204" pitchFamily="34" charset="0"/>
                          <a:cs typeface="Arial" panose="020B0604020202020204" pitchFamily="34" charset="0"/>
                        </a:rPr>
                        <a:t> preview your poster prior to presenting</a:t>
                      </a:r>
                      <a:endParaRPr lang="en-US" sz="1500" b="1">
                        <a:solidFill>
                          <a:srgbClr val="FFC000"/>
                        </a:solidFill>
                        <a:latin typeface="Arial" panose="020B0604020202020204" pitchFamily="34" charset="0"/>
                        <a:cs typeface="Arial" panose="020B0604020202020204" pitchFamily="34" charset="0"/>
                      </a:endParaRPr>
                    </a:p>
                    <a:p>
                      <a:r>
                        <a:rPr lang="en-US" sz="1300">
                          <a:solidFill>
                            <a:srgbClr val="D9D9D9"/>
                          </a:solidFill>
                          <a:latin typeface="Arial" panose="020B0604020202020204" pitchFamily="34" charset="0"/>
                          <a:cs typeface="Arial" panose="020B0604020202020204" pitchFamily="34" charset="0"/>
                        </a:rPr>
                        <a:t>You can preview your poster at any time by pressing the </a:t>
                      </a:r>
                      <a:r>
                        <a:rPr lang="en-US" sz="1300">
                          <a:solidFill>
                            <a:srgbClr val="FFC000"/>
                          </a:solidFill>
                          <a:latin typeface="Arial" panose="020B0604020202020204" pitchFamily="34" charset="0"/>
                          <a:cs typeface="Arial" panose="020B0604020202020204" pitchFamily="34" charset="0"/>
                        </a:rPr>
                        <a:t>F5 key</a:t>
                      </a:r>
                      <a:r>
                        <a:rPr lang="en-US" sz="13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a:solidFill>
                            <a:srgbClr val="FFC000"/>
                          </a:solidFill>
                          <a:latin typeface="Arial" panose="020B0604020202020204" pitchFamily="34" charset="0"/>
                          <a:cs typeface="Arial" panose="020B0604020202020204" pitchFamily="34" charset="0"/>
                        </a:rPr>
                        <a:t>ESC key </a:t>
                      </a:r>
                      <a:r>
                        <a:rPr lang="en-US" sz="130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a:solidFill>
                            <a:srgbClr val="D9D9D9"/>
                          </a:solidFill>
                          <a:latin typeface="Arial" panose="020B0604020202020204" pitchFamily="34" charset="0"/>
                          <a:cs typeface="Arial" panose="020B0604020202020204" pitchFamily="34" charset="0"/>
                        </a:rPr>
                        <a:t>F5</a:t>
                      </a:r>
                      <a:r>
                        <a:rPr lang="en-US" sz="1300" baseline="0">
                          <a:solidFill>
                            <a:srgbClr val="D9D9D9"/>
                          </a:solidFill>
                          <a:latin typeface="Arial" panose="020B0604020202020204" pitchFamily="34" charset="0"/>
                          <a:cs typeface="Arial" panose="020B0604020202020204" pitchFamily="34" charset="0"/>
                        </a:rPr>
                        <a:t> </a:t>
                      </a:r>
                      <a:endParaRPr lang="en-US"/>
                    </a:p>
                  </a:txBody>
                  <a:tcPr marL="106881" marR="53440" marT="70140" marB="23380" anchor="ctr">
                    <a:solidFill>
                      <a:schemeClr val="tx1">
                        <a:lumMod val="95000"/>
                        <a:lumOff val="5000"/>
                      </a:schemeClr>
                    </a:solidFill>
                  </a:tcPr>
                </a:tc>
                <a:tc>
                  <a:txBody>
                    <a:bodyPr/>
                    <a:lstStyle/>
                    <a:p>
                      <a:r>
                        <a:rPr lang="en-US" sz="5900" b="1">
                          <a:solidFill>
                            <a:srgbClr val="D9D9D9"/>
                          </a:solidFill>
                          <a:latin typeface="Arial" panose="020B0604020202020204" pitchFamily="34" charset="0"/>
                          <a:cs typeface="Arial" panose="020B0604020202020204" pitchFamily="34" charset="0"/>
                        </a:rPr>
                        <a:t>F5</a:t>
                      </a:r>
                      <a:r>
                        <a:rPr lang="en-US" sz="1300" baseline="0">
                          <a:solidFill>
                            <a:srgbClr val="D9D9D9"/>
                          </a:solidFill>
                          <a:latin typeface="Arial" panose="020B0604020202020204" pitchFamily="34" charset="0"/>
                          <a:cs typeface="Arial" panose="020B0604020202020204" pitchFamily="34" charset="0"/>
                        </a:rPr>
                        <a:t> </a:t>
                      </a:r>
                      <a:endParaRPr lang="en-US"/>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a:solidFill>
                            <a:srgbClr val="D9D9D9"/>
                          </a:solidFill>
                          <a:latin typeface="Arial"/>
                          <a:cs typeface="Arial"/>
                        </a:rPr>
                        <a:t>Submit your poster and add it to the Research Poster Virtual Library.</a:t>
                      </a:r>
                      <a:br>
                        <a:rPr lang="en-US" sz="1400" b="1" noProof="0">
                          <a:solidFill>
                            <a:srgbClr val="D9D9D9"/>
                          </a:solidFill>
                          <a:latin typeface="Arial"/>
                          <a:cs typeface="Arial"/>
                        </a:rPr>
                      </a:br>
                      <a:br>
                        <a:rPr lang="en-US" sz="1400" b="1" noProof="0">
                          <a:solidFill>
                            <a:srgbClr val="D9D9D9"/>
                          </a:solidFill>
                          <a:latin typeface="Arial"/>
                          <a:cs typeface="Arial"/>
                        </a:rPr>
                      </a:br>
                      <a:r>
                        <a:rPr lang="en-US" sz="1400" b="1" noProof="0">
                          <a:solidFill>
                            <a:schemeClr val="accent4"/>
                          </a:solidFill>
                          <a:latin typeface="Arial"/>
                          <a:cs typeface="Arial"/>
                        </a:rPr>
                        <a:t>Continuous</a:t>
                      </a:r>
                      <a:r>
                        <a:rPr lang="en-US" sz="1400" b="1" noProof="0">
                          <a:solidFill>
                            <a:srgbClr val="D9D9D9"/>
                          </a:solidFill>
                          <a:latin typeface="Arial"/>
                          <a:cs typeface="Arial"/>
                        </a:rPr>
                        <a:t> </a:t>
                      </a:r>
                      <a:r>
                        <a:rPr lang="en-US" sz="1400" b="1" noProof="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a:solidFill>
                            <a:srgbClr val="D9D9D9"/>
                          </a:solidFill>
                          <a:latin typeface="Arial"/>
                          <a:cs typeface="Arial"/>
                        </a:rPr>
                        <a:t>Published posters can easily be presented at virtual conferences. Perfect solution for organizers of meetings and conferences.</a:t>
                      </a:r>
                      <a:br>
                        <a:rPr lang="en-US" sz="1400" b="1" noProof="0">
                          <a:solidFill>
                            <a:srgbClr val="D9D9D9"/>
                          </a:solidFill>
                          <a:latin typeface="Arial"/>
                          <a:cs typeface="Arial"/>
                        </a:rPr>
                      </a:br>
                      <a:endParaRPr lang="en-US" sz="1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a:solidFill>
                            <a:schemeClr val="bg1">
                              <a:lumMod val="85000"/>
                            </a:schemeClr>
                          </a:solidFill>
                          <a:latin typeface="Arial"/>
                          <a:cs typeface="Arial"/>
                        </a:rPr>
                        <a:t>© 2020</a:t>
                      </a:r>
                      <a:r>
                        <a:rPr lang="en-US" sz="1000" baseline="0">
                          <a:solidFill>
                            <a:schemeClr val="bg1">
                              <a:lumMod val="85000"/>
                            </a:schemeClr>
                          </a:solidFill>
                          <a:latin typeface="Arial"/>
                          <a:cs typeface="Arial"/>
                        </a:rPr>
                        <a:t> </a:t>
                      </a:r>
                      <a:r>
                        <a:rPr lang="en-US" sz="1000" err="1">
                          <a:solidFill>
                            <a:schemeClr val="bg1">
                              <a:lumMod val="85000"/>
                            </a:schemeClr>
                          </a:solidFill>
                          <a:latin typeface="Arial"/>
                          <a:cs typeface="Arial"/>
                        </a:rPr>
                        <a:t>PosterPresentations.com</a:t>
                      </a:r>
                      <a:br>
                        <a:rPr lang="en-US" sz="1000">
                          <a:solidFill>
                            <a:schemeClr val="bg1">
                              <a:lumMod val="85000"/>
                            </a:schemeClr>
                          </a:solidFill>
                          <a:latin typeface="Arial"/>
                          <a:cs typeface="Arial"/>
                        </a:rPr>
                      </a:br>
                      <a:r>
                        <a:rPr lang="en-US" sz="1000">
                          <a:solidFill>
                            <a:schemeClr val="bg1">
                              <a:lumMod val="85000"/>
                            </a:schemeClr>
                          </a:solidFill>
                          <a:latin typeface="Arial"/>
                          <a:cs typeface="Arial"/>
                        </a:rPr>
                        <a:t>2117 Fourth Street ,</a:t>
                      </a:r>
                      <a:r>
                        <a:rPr lang="en-US" sz="1000" baseline="0">
                          <a:solidFill>
                            <a:schemeClr val="bg1">
                              <a:lumMod val="85000"/>
                            </a:schemeClr>
                          </a:solidFill>
                          <a:latin typeface="Arial"/>
                          <a:cs typeface="Arial"/>
                        </a:rPr>
                        <a:t> STE C        </a:t>
                      </a:r>
                    </a:p>
                    <a:p>
                      <a:pPr>
                        <a:lnSpc>
                          <a:spcPct val="100000"/>
                        </a:lnSpc>
                      </a:pPr>
                      <a:r>
                        <a:rPr lang="en-US" sz="1000" baseline="0">
                          <a:solidFill>
                            <a:schemeClr val="bg1">
                              <a:lumMod val="85000"/>
                            </a:schemeClr>
                          </a:solidFill>
                          <a:latin typeface="Arial"/>
                          <a:cs typeface="Arial"/>
                        </a:rPr>
                        <a:t>Berkeley CA 94710 USA</a:t>
                      </a:r>
                      <a:endParaRPr lang="en-US" sz="100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a:solidFill>
                            <a:srgbClr val="D0D0D0"/>
                          </a:solidFill>
                          <a:latin typeface="Arial"/>
                          <a:cs typeface="Arial"/>
                        </a:rPr>
                        <a:t>For poster-making tutorials</a:t>
                      </a:r>
                      <a:r>
                        <a:rPr lang="en-US" sz="13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a:solidFill>
                            <a:srgbClr val="FFC000"/>
                          </a:solidFill>
                          <a:latin typeface="Arial"/>
                          <a:cs typeface="Arial"/>
                        </a:rPr>
                        <a:t>https://</a:t>
                      </a:r>
                      <a:r>
                        <a:rPr lang="en-US" sz="900" b="1" err="1">
                          <a:solidFill>
                            <a:srgbClr val="FFC000"/>
                          </a:solidFill>
                          <a:latin typeface="Arial"/>
                          <a:cs typeface="Arial"/>
                        </a:rPr>
                        <a:t>www.posterpresentations.com</a:t>
                      </a:r>
                      <a:r>
                        <a:rPr lang="en-US" sz="900" b="1">
                          <a:solidFill>
                            <a:srgbClr val="FFC000"/>
                          </a:solidFill>
                          <a:latin typeface="Arial"/>
                          <a:cs typeface="Arial"/>
                        </a:rPr>
                        <a:t>/</a:t>
                      </a:r>
                      <a:r>
                        <a:rPr lang="en-US" sz="900" b="1" err="1">
                          <a:solidFill>
                            <a:srgbClr val="FFC000"/>
                          </a:solidFill>
                          <a:latin typeface="Arial"/>
                          <a:cs typeface="Arial"/>
                        </a:rPr>
                        <a:t>helpdesk.html</a:t>
                      </a:r>
                      <a:endParaRPr lang="en-US" sz="90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 name="Rounded Rectangle 42"/>
          <p:cNvSpPr/>
          <p:nvPr userDrawn="1"/>
        </p:nvSpPr>
        <p:spPr>
          <a:xfrm>
            <a:off x="631644" y="3060823"/>
            <a:ext cx="6729422"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4" name="Rounded Rectangle 43"/>
          <p:cNvSpPr/>
          <p:nvPr userDrawn="1"/>
        </p:nvSpPr>
        <p:spPr>
          <a:xfrm>
            <a:off x="7723999" y="3060823"/>
            <a:ext cx="6729422"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4" name="Rounded Rectangle 63"/>
          <p:cNvSpPr/>
          <p:nvPr userDrawn="1"/>
        </p:nvSpPr>
        <p:spPr>
          <a:xfrm>
            <a:off x="14856928" y="3060823"/>
            <a:ext cx="6729422"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ounded Rectangle 68"/>
          <p:cNvSpPr/>
          <p:nvPr userDrawn="1"/>
        </p:nvSpPr>
        <p:spPr>
          <a:xfrm>
            <a:off x="21924979" y="3060823"/>
            <a:ext cx="6729422"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pSp>
        <p:nvGrpSpPr>
          <p:cNvPr id="78" name="Group 77"/>
          <p:cNvGrpSpPr/>
          <p:nvPr userDrawn="1"/>
        </p:nvGrpSpPr>
        <p:grpSpPr>
          <a:xfrm rot="10800000">
            <a:off x="-10294" y="15537514"/>
            <a:ext cx="29290880" cy="939075"/>
            <a:chOff x="-14192" y="1382"/>
            <a:chExt cx="27451941" cy="4572641"/>
          </a:xfrm>
        </p:grpSpPr>
        <p:sp>
          <p:nvSpPr>
            <p:cNvPr id="79"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ln>
                  <a:noFill/>
                </a:ln>
                <a:solidFill>
                  <a:schemeClr val="accent1"/>
                </a:solidFill>
              </a:endParaRPr>
            </a:p>
          </p:txBody>
        </p:sp>
      </p:grpSp>
      <p:sp>
        <p:nvSpPr>
          <p:cNvPr id="87" name="Text Box 14"/>
          <p:cNvSpPr txBox="1">
            <a:spLocks noChangeArrowheads="1"/>
          </p:cNvSpPr>
          <p:nvPr userDrawn="1"/>
        </p:nvSpPr>
        <p:spPr bwMode="auto">
          <a:xfrm>
            <a:off x="631644" y="15925671"/>
            <a:ext cx="2682240" cy="374831"/>
          </a:xfrm>
          <a:prstGeom prst="rect">
            <a:avLst/>
          </a:prstGeom>
          <a:noFill/>
          <a:ln w="9525">
            <a:noFill/>
            <a:miter lim="800000"/>
            <a:headEnd/>
            <a:tailEnd/>
          </a:ln>
          <a:effectLst/>
        </p:spPr>
        <p:txBody>
          <a:bodyPr lIns="97347" tIns="48665" rIns="97347" bIns="48665">
            <a:spAutoFit/>
          </a:bodyPr>
          <a:lstStyle/>
          <a:p>
            <a:pPr eaLnBrk="0" hangingPunct="0">
              <a:lnSpc>
                <a:spcPct val="65000"/>
              </a:lnSpc>
              <a:spcBef>
                <a:spcPct val="50000"/>
              </a:spcBef>
              <a:defRPr/>
            </a:pPr>
            <a:r>
              <a:rPr lang="en-US" sz="64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73" b="1">
                <a:solidFill>
                  <a:schemeClr val="bg1">
                    <a:lumMod val="75000"/>
                  </a:schemeClr>
                </a:solidFill>
                <a:latin typeface="Arial" charset="0"/>
              </a:rPr>
              <a:t>www.PosterPresentations.com</a:t>
            </a:r>
          </a:p>
        </p:txBody>
      </p:sp>
      <p:grpSp>
        <p:nvGrpSpPr>
          <p:cNvPr id="21" name="Group 20">
            <a:extLst>
              <a:ext uri="{FF2B5EF4-FFF2-40B4-BE49-F238E27FC236}">
                <a16:creationId xmlns:a16="http://schemas.microsoft.com/office/drawing/2014/main" id="{0EC8E1D4-94FC-2D43-9057-8D3BF4B4C0BC}"/>
              </a:ext>
            </a:extLst>
          </p:cNvPr>
          <p:cNvGrpSpPr/>
          <p:nvPr userDrawn="1"/>
        </p:nvGrpSpPr>
        <p:grpSpPr>
          <a:xfrm>
            <a:off x="-46191" y="11288"/>
            <a:ext cx="29306991" cy="2611597"/>
            <a:chOff x="-43304" y="11286"/>
            <a:chExt cx="43905392" cy="4120075"/>
          </a:xfrm>
        </p:grpSpPr>
        <p:sp>
          <p:nvSpPr>
            <p:cNvPr id="22" name="Rectangle 21">
              <a:extLst>
                <a:ext uri="{FF2B5EF4-FFF2-40B4-BE49-F238E27FC236}">
                  <a16:creationId xmlns:a16="http://schemas.microsoft.com/office/drawing/2014/main" id="{F6F0FDFA-5192-2E48-8EF4-CC5EAAB9E3BC}"/>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pSp>
          <p:nvGrpSpPr>
            <p:cNvPr id="23" name="Group 22">
              <a:extLst>
                <a:ext uri="{FF2B5EF4-FFF2-40B4-BE49-F238E27FC236}">
                  <a16:creationId xmlns:a16="http://schemas.microsoft.com/office/drawing/2014/main" id="{B3EAF022-5A4E-AE4C-B829-176CB0002C93}"/>
                </a:ext>
              </a:extLst>
            </p:cNvPr>
            <p:cNvGrpSpPr/>
            <p:nvPr userDrawn="1"/>
          </p:nvGrpSpPr>
          <p:grpSpPr>
            <a:xfrm>
              <a:off x="-43304" y="11286"/>
              <a:ext cx="43905392" cy="4036528"/>
              <a:chOff x="-14192" y="1382"/>
              <a:chExt cx="27451941" cy="4572641"/>
            </a:xfrm>
          </p:grpSpPr>
          <p:sp>
            <p:nvSpPr>
              <p:cNvPr id="24" name="Rectangle 16">
                <a:extLst>
                  <a:ext uri="{FF2B5EF4-FFF2-40B4-BE49-F238E27FC236}">
                    <a16:creationId xmlns:a16="http://schemas.microsoft.com/office/drawing/2014/main" id="{D55FC2A3-DE78-2A4D-980B-A08668A1A4B4}"/>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25" name="Rectangle 16">
                <a:extLst>
                  <a:ext uri="{FF2B5EF4-FFF2-40B4-BE49-F238E27FC236}">
                    <a16:creationId xmlns:a16="http://schemas.microsoft.com/office/drawing/2014/main" id="{84420EF1-727E-194B-8AD0-D5761AE02D68}"/>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26" name="Rectangle 15">
                <a:extLst>
                  <a:ext uri="{FF2B5EF4-FFF2-40B4-BE49-F238E27FC236}">
                    <a16:creationId xmlns:a16="http://schemas.microsoft.com/office/drawing/2014/main" id="{CAEF8073-63F1-ED4D-8FAA-8EA5590CE8F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ln>
                    <a:noFill/>
                  </a:ln>
                  <a:solidFill>
                    <a:schemeClr val="accent1"/>
                  </a:solidFill>
                </a:endParaRPr>
              </a:p>
            </p:txBody>
          </p:sp>
        </p:grpSp>
      </p:grpSp>
    </p:spTree>
    <p:extLst>
      <p:ext uri="{BB962C8B-B14F-4D97-AF65-F5344CB8AC3E}">
        <p14:creationId xmlns:p14="http://schemas.microsoft.com/office/powerpoint/2010/main" val="172280489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 name="Rounded Rectangle 51"/>
          <p:cNvSpPr/>
          <p:nvPr userDrawn="1"/>
        </p:nvSpPr>
        <p:spPr>
          <a:xfrm>
            <a:off x="631644" y="3003674"/>
            <a:ext cx="9036458" cy="1236526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0108287" y="3003674"/>
            <a:ext cx="9036458" cy="1236526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Rounded Rectangle 53"/>
          <p:cNvSpPr/>
          <p:nvPr userDrawn="1"/>
        </p:nvSpPr>
        <p:spPr>
          <a:xfrm>
            <a:off x="19584930" y="3003674"/>
            <a:ext cx="9036458" cy="1236526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pSp>
        <p:nvGrpSpPr>
          <p:cNvPr id="98" name="Group 97"/>
          <p:cNvGrpSpPr/>
          <p:nvPr userDrawn="1"/>
        </p:nvGrpSpPr>
        <p:grpSpPr>
          <a:xfrm rot="10800000">
            <a:off x="-10294" y="15537514"/>
            <a:ext cx="29290880" cy="939075"/>
            <a:chOff x="-14192" y="1382"/>
            <a:chExt cx="27451941" cy="4572641"/>
          </a:xfrm>
        </p:grpSpPr>
        <p:sp>
          <p:nvSpPr>
            <p:cNvPr id="99"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10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10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ln>
                  <a:noFill/>
                </a:ln>
                <a:solidFill>
                  <a:schemeClr val="accent1"/>
                </a:solidFill>
              </a:endParaRPr>
            </a:p>
          </p:txBody>
        </p:sp>
      </p:grpSp>
      <p:sp>
        <p:nvSpPr>
          <p:cNvPr id="43" name="Text Box 14"/>
          <p:cNvSpPr txBox="1">
            <a:spLocks noChangeArrowheads="1"/>
          </p:cNvSpPr>
          <p:nvPr userDrawn="1"/>
        </p:nvSpPr>
        <p:spPr bwMode="auto">
          <a:xfrm>
            <a:off x="631644" y="15925671"/>
            <a:ext cx="2682240" cy="374831"/>
          </a:xfrm>
          <a:prstGeom prst="rect">
            <a:avLst/>
          </a:prstGeom>
          <a:noFill/>
          <a:ln w="9525">
            <a:noFill/>
            <a:miter lim="800000"/>
            <a:headEnd/>
            <a:tailEnd/>
          </a:ln>
          <a:effectLst/>
        </p:spPr>
        <p:txBody>
          <a:bodyPr lIns="97347" tIns="48665" rIns="97347" bIns="48665">
            <a:spAutoFit/>
          </a:bodyPr>
          <a:lstStyle/>
          <a:p>
            <a:pPr eaLnBrk="0" hangingPunct="0">
              <a:lnSpc>
                <a:spcPct val="65000"/>
              </a:lnSpc>
              <a:spcBef>
                <a:spcPct val="50000"/>
              </a:spcBef>
              <a:defRPr/>
            </a:pPr>
            <a:r>
              <a:rPr lang="en-US" sz="64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73" b="1">
                <a:solidFill>
                  <a:schemeClr val="bg1">
                    <a:lumMod val="75000"/>
                  </a:schemeClr>
                </a:solidFill>
                <a:latin typeface="Arial" charset="0"/>
              </a:rPr>
              <a:t>www.PosterPresentations.com</a:t>
            </a:r>
          </a:p>
        </p:txBody>
      </p:sp>
      <p:grpSp>
        <p:nvGrpSpPr>
          <p:cNvPr id="23" name="Group 22">
            <a:extLst>
              <a:ext uri="{FF2B5EF4-FFF2-40B4-BE49-F238E27FC236}">
                <a16:creationId xmlns:a16="http://schemas.microsoft.com/office/drawing/2014/main" id="{1CD42C1A-2F8A-4D49-BCCE-8FB988E47183}"/>
              </a:ext>
            </a:extLst>
          </p:cNvPr>
          <p:cNvGrpSpPr/>
          <p:nvPr userDrawn="1"/>
        </p:nvGrpSpPr>
        <p:grpSpPr>
          <a:xfrm>
            <a:off x="-46191" y="11288"/>
            <a:ext cx="29306991" cy="2611597"/>
            <a:chOff x="-43304" y="11286"/>
            <a:chExt cx="43905392" cy="4120075"/>
          </a:xfrm>
        </p:grpSpPr>
        <p:sp>
          <p:nvSpPr>
            <p:cNvPr id="24" name="Rectangle 23">
              <a:extLst>
                <a:ext uri="{FF2B5EF4-FFF2-40B4-BE49-F238E27FC236}">
                  <a16:creationId xmlns:a16="http://schemas.microsoft.com/office/drawing/2014/main" id="{35727F0C-E5CA-7E41-B9DD-F8599907DFF2}"/>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pSp>
          <p:nvGrpSpPr>
            <p:cNvPr id="25" name="Group 24">
              <a:extLst>
                <a:ext uri="{FF2B5EF4-FFF2-40B4-BE49-F238E27FC236}">
                  <a16:creationId xmlns:a16="http://schemas.microsoft.com/office/drawing/2014/main" id="{8AF4897F-D6C6-5741-BCF7-7CA70D05A7A5}"/>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id="{F7662C5D-1246-9748-ACB4-9C2B93F444A4}"/>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27" name="Rectangle 16">
                <a:extLst>
                  <a:ext uri="{FF2B5EF4-FFF2-40B4-BE49-F238E27FC236}">
                    <a16:creationId xmlns:a16="http://schemas.microsoft.com/office/drawing/2014/main" id="{485C12BB-DA65-4847-BBEB-40C23F87E5B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28" name="Rectangle 15">
                <a:extLst>
                  <a:ext uri="{FF2B5EF4-FFF2-40B4-BE49-F238E27FC236}">
                    <a16:creationId xmlns:a16="http://schemas.microsoft.com/office/drawing/2014/main" id="{44562FFE-3F26-6E4A-93F5-E53D6CB7EE3A}"/>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ln>
                    <a:noFill/>
                  </a:ln>
                  <a:solidFill>
                    <a:schemeClr val="accent1"/>
                  </a:solidFill>
                </a:endParaRPr>
              </a:p>
            </p:txBody>
          </p:sp>
        </p:grpSp>
      </p:grpSp>
      <p:graphicFrame>
        <p:nvGraphicFramePr>
          <p:cNvPr id="18" name="Table 17">
            <a:extLst>
              <a:ext uri="{FF2B5EF4-FFF2-40B4-BE49-F238E27FC236}">
                <a16:creationId xmlns:a16="http://schemas.microsoft.com/office/drawing/2014/main" id="{AE36E69B-E33D-5140-BBEA-B97176859D2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a:solidFill>
                            <a:srgbClr val="1F3A4E"/>
                          </a:solidFill>
                          <a:latin typeface="Arial Black" panose="020B0A04020102020204" pitchFamily="34" charset="0"/>
                        </a:rPr>
                        <a:t>QUICK START GUIDE</a:t>
                      </a:r>
                      <a:br>
                        <a:rPr lang="en-US" sz="1900" b="0" spc="600">
                          <a:solidFill>
                            <a:srgbClr val="1F3A4E"/>
                          </a:solidFill>
                          <a:latin typeface="Arial Black" panose="020B0A04020102020204" pitchFamily="34" charset="0"/>
                        </a:rPr>
                      </a:br>
                      <a:r>
                        <a:rPr lang="en-US" sz="1400" b="1" spc="0">
                          <a:solidFill>
                            <a:srgbClr val="FF0000"/>
                          </a:solidFill>
                          <a:latin typeface="Trebuchet MS" pitchFamily="34" charset="0"/>
                        </a:rPr>
                        <a:t>(THIS SIDEBAR WILL NOT PRINT)</a:t>
                      </a:r>
                      <a:endParaRPr lang="en-US" sz="1900" b="1" spc="600">
                        <a:solidFill>
                          <a:schemeClr val="bg1"/>
                        </a:solidFill>
                        <a:latin typeface="Trebuchet MS" pitchFamily="34" charset="0"/>
                      </a:endParaRPr>
                    </a:p>
                  </a:txBody>
                  <a:tcPr marL="71080" marR="71080" marT="35540" marB="35540">
                    <a:solidFill>
                      <a:srgbClr val="FFC000"/>
                    </a:solidFill>
                  </a:tcPr>
                </a:tc>
                <a:tc hMerge="1">
                  <a:txBody>
                    <a:bodyPr/>
                    <a:lstStyle/>
                    <a:p>
                      <a:endParaRPr lang="en-US"/>
                    </a:p>
                  </a:txBody>
                  <a:tcPr/>
                </a:tc>
                <a:extLst>
                  <a:ext uri="{0D108BD9-81ED-4DB2-BD59-A6C34878D82A}">
                    <a16:rowId xmlns:a16="http://schemas.microsoft.com/office/drawing/2014/main" val="10000"/>
                  </a:ext>
                </a:extLst>
              </a:tr>
              <a:tr h="2116496">
                <a:tc gridSpan="2">
                  <a:txBody>
                    <a:bodyPr/>
                    <a:lstStyle/>
                    <a:p>
                      <a:pPr defTabSz="3765639"/>
                      <a:r>
                        <a:rPr lang="en-US" sz="1000" i="0">
                          <a:solidFill>
                            <a:srgbClr val="D9D9D9"/>
                          </a:solidFill>
                          <a:latin typeface="Arial"/>
                          <a:cs typeface="Arial"/>
                        </a:rPr>
                        <a:t>This PowerPoint template produces a </a:t>
                      </a:r>
                      <a:r>
                        <a:rPr lang="en-US" sz="1200" i="0">
                          <a:solidFill>
                            <a:srgbClr val="FFC000"/>
                          </a:solidFill>
                          <a:latin typeface="Arial"/>
                          <a:cs typeface="Arial"/>
                        </a:rPr>
                        <a:t>wide screen size (16:9 Ratio) virtual </a:t>
                      </a:r>
                      <a:r>
                        <a:rPr lang="en-US" sz="1000" i="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a:solidFill>
                          <a:srgbClr val="D9D9D9"/>
                        </a:solidFill>
                        <a:latin typeface="Arial"/>
                        <a:cs typeface="Arial"/>
                      </a:endParaRPr>
                    </a:p>
                    <a:p>
                      <a:pPr defTabSz="3765639"/>
                      <a:r>
                        <a:rPr lang="en-US" sz="1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err="1">
                          <a:solidFill>
                            <a:srgbClr val="FFC000"/>
                          </a:solidFill>
                          <a:latin typeface="Arial"/>
                          <a:cs typeface="Arial"/>
                        </a:rPr>
                        <a:t>PosterPresentations.com</a:t>
                      </a:r>
                      <a:r>
                        <a:rPr lang="en-US" sz="1000" i="0">
                          <a:solidFill>
                            <a:srgbClr val="D9D9D9"/>
                          </a:solidFill>
                          <a:latin typeface="Arial"/>
                          <a:cs typeface="Arial"/>
                        </a:rPr>
                        <a:t> and click on the  </a:t>
                      </a:r>
                      <a:r>
                        <a:rPr lang="en-US" sz="1000" i="0">
                          <a:solidFill>
                            <a:srgbClr val="FFC000"/>
                          </a:solidFill>
                          <a:latin typeface="Arial"/>
                          <a:cs typeface="Arial"/>
                        </a:rPr>
                        <a:t>HELP DESK</a:t>
                      </a:r>
                      <a:r>
                        <a:rPr lang="en-US" sz="1000" i="0" baseline="0">
                          <a:solidFill>
                            <a:srgbClr val="D9D9D9"/>
                          </a:solidFill>
                          <a:latin typeface="Arial"/>
                          <a:cs typeface="Arial"/>
                        </a:rPr>
                        <a:t> </a:t>
                      </a:r>
                      <a:r>
                        <a:rPr lang="en-US" sz="1000" i="0">
                          <a:solidFill>
                            <a:srgbClr val="D9D9D9"/>
                          </a:solidFill>
                          <a:latin typeface="Arial"/>
                          <a:cs typeface="Arial"/>
                        </a:rPr>
                        <a:t>tab.</a:t>
                      </a:r>
                    </a:p>
                    <a:p>
                      <a:pPr defTabSz="3765639"/>
                      <a:endParaRPr lang="en-US" sz="1000" i="0">
                        <a:solidFill>
                          <a:srgbClr val="D9D9D9"/>
                        </a:solidFill>
                        <a:latin typeface="Arial"/>
                        <a:cs typeface="Arial"/>
                      </a:endParaRPr>
                    </a:p>
                    <a:p>
                      <a:pPr defTabSz="3765639"/>
                      <a:r>
                        <a:rPr lang="en-US" sz="1000" i="0">
                          <a:solidFill>
                            <a:srgbClr val="D9D9D9"/>
                          </a:solidFill>
                          <a:latin typeface="Arial"/>
                          <a:cs typeface="Arial"/>
                        </a:rPr>
                        <a:t>To print your poster using our same-day professional printing service, go online to </a:t>
                      </a:r>
                      <a:r>
                        <a:rPr lang="en-US" sz="1000" i="0" err="1">
                          <a:solidFill>
                            <a:srgbClr val="FFC000"/>
                          </a:solidFill>
                          <a:latin typeface="Arial"/>
                          <a:cs typeface="Arial"/>
                        </a:rPr>
                        <a:t>PosterPresentations.com</a:t>
                      </a:r>
                      <a:r>
                        <a:rPr lang="en-US" sz="1000" i="0">
                          <a:solidFill>
                            <a:srgbClr val="D9D9D9"/>
                          </a:solidFill>
                          <a:latin typeface="Arial"/>
                          <a:cs typeface="Arial"/>
                        </a:rPr>
                        <a:t> and click on "</a:t>
                      </a:r>
                      <a:r>
                        <a:rPr lang="en-US" sz="1000" i="0">
                          <a:solidFill>
                            <a:srgbClr val="FFC000"/>
                          </a:solidFill>
                          <a:latin typeface="Arial"/>
                          <a:cs typeface="Arial"/>
                        </a:rPr>
                        <a:t>Order your poster</a:t>
                      </a:r>
                      <a:r>
                        <a:rPr lang="en-US" sz="1000" i="0">
                          <a:solidFill>
                            <a:srgbClr val="D9D9D9"/>
                          </a:solidFill>
                          <a:latin typeface="Arial"/>
                          <a:cs typeface="Arial"/>
                        </a:rPr>
                        <a:t>".</a:t>
                      </a:r>
                      <a:endParaRPr lang="en-US" sz="1000" b="1">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a:solidFill>
                            <a:schemeClr val="bg1"/>
                          </a:solidFill>
                          <a:latin typeface="Arial" panose="020B0604020202020204" pitchFamily="34" charset="0"/>
                          <a:cs typeface="Arial" panose="020B0604020202020204" pitchFamily="34" charset="0"/>
                        </a:rPr>
                        <a:t>This is a template for a </a:t>
                      </a:r>
                    </a:p>
                    <a:p>
                      <a:pPr algn="ctr"/>
                      <a:r>
                        <a:rPr lang="en-US" sz="1200">
                          <a:solidFill>
                            <a:schemeClr val="bg1"/>
                          </a:solidFill>
                          <a:latin typeface="Arial" panose="020B0604020202020204" pitchFamily="34" charset="0"/>
                          <a:cs typeface="Arial" panose="020B0604020202020204" pitchFamily="34" charset="0"/>
                        </a:rPr>
                        <a:t>presentation poster</a:t>
                      </a:r>
                      <a:br>
                        <a:rPr lang="en-US" sz="1200">
                          <a:solidFill>
                            <a:schemeClr val="bg1"/>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Virtual</a:t>
                      </a:r>
                      <a:br>
                        <a:rPr lang="en-US" sz="2000" b="1">
                          <a:solidFill>
                            <a:srgbClr val="FFC000"/>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Wide Screen</a:t>
                      </a:r>
                      <a:br>
                        <a:rPr lang="en-US" sz="2000" b="1">
                          <a:solidFill>
                            <a:srgbClr val="FFC000"/>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(16:9 Ratio)</a:t>
                      </a:r>
                      <a:br>
                        <a:rPr lang="en-US" sz="1200">
                          <a:solidFill>
                            <a:schemeClr val="bg1"/>
                          </a:solidFill>
                          <a:latin typeface="Arial" panose="020B0604020202020204" pitchFamily="34" charset="0"/>
                          <a:cs typeface="Arial" panose="020B0604020202020204" pitchFamily="34" charset="0"/>
                        </a:rPr>
                      </a:br>
                      <a:endParaRPr lang="en-US" sz="120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a:solidFill>
                            <a:srgbClr val="FFC000"/>
                          </a:solidFill>
                          <a:latin typeface="Arial" panose="020B0604020202020204" pitchFamily="34" charset="0"/>
                          <a:cs typeface="Arial" panose="020B0604020202020204" pitchFamily="34" charset="0"/>
                        </a:rPr>
                        <a:t>Important: Check the template size</a:t>
                      </a:r>
                      <a:br>
                        <a:rPr lang="en-US" sz="1000" b="0" baseline="0">
                          <a:solidFill>
                            <a:srgbClr val="FFC000"/>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27 tall x 48 wide</a:t>
                      </a:r>
                      <a:br>
                        <a:rPr lang="en-US" sz="1000" b="0" baseline="0">
                          <a:solidFill>
                            <a:srgbClr val="FFC000"/>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a:solidFill>
                            <a:srgbClr val="FFC000"/>
                          </a:solidFill>
                          <a:latin typeface="Arial" panose="020B0604020202020204" pitchFamily="34" charset="0"/>
                          <a:cs typeface="Arial" panose="020B0604020202020204" pitchFamily="34" charset="0"/>
                        </a:rPr>
                        <a:t>How to </a:t>
                      </a:r>
                      <a:r>
                        <a:rPr lang="en-US" sz="2000" b="1" baseline="0">
                          <a:solidFill>
                            <a:srgbClr val="FFC000"/>
                          </a:solidFill>
                          <a:latin typeface="Arial" panose="020B0604020202020204" pitchFamily="34" charset="0"/>
                          <a:cs typeface="Arial" panose="020B0604020202020204" pitchFamily="34" charset="0"/>
                        </a:rPr>
                        <a:t>Zoom in </a:t>
                      </a:r>
                      <a:r>
                        <a:rPr lang="en-US" sz="1200" b="1" baseline="0">
                          <a:solidFill>
                            <a:srgbClr val="FFC000"/>
                          </a:solidFill>
                          <a:latin typeface="Arial" panose="020B0604020202020204" pitchFamily="34" charset="0"/>
                          <a:cs typeface="Arial" panose="020B0604020202020204" pitchFamily="34" charset="0"/>
                        </a:rPr>
                        <a:t>and </a:t>
                      </a:r>
                      <a:r>
                        <a:rPr lang="en-US" sz="900" b="1" baseline="0">
                          <a:solidFill>
                            <a:srgbClr val="FFC000"/>
                          </a:solidFill>
                          <a:latin typeface="Arial" panose="020B0604020202020204" pitchFamily="34" charset="0"/>
                          <a:cs typeface="Arial" panose="020B0604020202020204" pitchFamily="34" charset="0"/>
                        </a:rPr>
                        <a:t>out</a:t>
                      </a:r>
                      <a:endParaRPr lang="en-US" sz="1200" b="1" baseline="0">
                        <a:solidFill>
                          <a:srgbClr val="FFC000"/>
                        </a:solidFill>
                        <a:latin typeface="Arial" panose="020B0604020202020204" pitchFamily="34" charset="0"/>
                        <a:cs typeface="Arial" panose="020B0604020202020204" pitchFamily="34" charset="0"/>
                      </a:endParaRPr>
                    </a:p>
                    <a:p>
                      <a:pPr algn="l"/>
                      <a:r>
                        <a:rPr lang="en-US" sz="1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1. </a:t>
                      </a:r>
                      <a:r>
                        <a:rPr lang="en-US" sz="1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2. </a:t>
                      </a:r>
                      <a:r>
                        <a:rPr lang="en-US" sz="1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a:solidFill>
                            <a:srgbClr val="FFC000"/>
                          </a:solidFill>
                          <a:latin typeface="Arial" panose="020B0604020202020204" pitchFamily="34" charset="0"/>
                          <a:cs typeface="Arial" panose="020B0604020202020204" pitchFamily="34" charset="0"/>
                        </a:rPr>
                        <a:t>Ruler and Guides</a:t>
                      </a:r>
                      <a:br>
                        <a:rPr lang="en-US" sz="1000" b="0" baseline="0">
                          <a:solidFill>
                            <a:srgbClr val="FFC000"/>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a:solidFill>
                            <a:srgbClr val="FFC000"/>
                          </a:solidFill>
                          <a:latin typeface="Arial" panose="020B0604020202020204" pitchFamily="34" charset="0"/>
                          <a:cs typeface="Arial" panose="020B0604020202020204" pitchFamily="34" charset="0"/>
                        </a:rPr>
                        <a:t>Headers and text containers</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a:t>
                      </a:r>
                      <a:r>
                        <a:rPr lang="en-US" sz="1000" b="0" baseline="0">
                          <a:solidFill>
                            <a:schemeClr val="bg1"/>
                          </a:solidFill>
                          <a:latin typeface="Arial" panose="020B0604020202020204" pitchFamily="34" charset="0"/>
                          <a:cs typeface="Arial" panose="020B0604020202020204" pitchFamily="34" charset="0"/>
                        </a:rPr>
                        <a:t> </a:t>
                      </a:r>
                      <a:r>
                        <a:rPr lang="en-US" sz="1000" b="0" baseline="0">
                          <a:solidFill>
                            <a:srgbClr val="D9D9D9"/>
                          </a:solidFill>
                          <a:latin typeface="Arial" panose="020B0604020202020204" pitchFamily="34" charset="0"/>
                          <a:cs typeface="Arial" panose="020B0604020202020204" pitchFamily="34" charset="0"/>
                        </a:rPr>
                        <a:t>Click inside a section header to add its text. </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a:t>
                      </a:r>
                      <a:r>
                        <a:rPr lang="en-US" sz="1000" b="0" baseline="0">
                          <a:solidFill>
                            <a:schemeClr val="bg1"/>
                          </a:solidFill>
                          <a:latin typeface="Arial" panose="020B0604020202020204" pitchFamily="34" charset="0"/>
                          <a:cs typeface="Arial" panose="020B0604020202020204" pitchFamily="34" charset="0"/>
                        </a:rPr>
                        <a:t> </a:t>
                      </a:r>
                      <a:r>
                        <a:rPr lang="en-US" sz="1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a:t>
                      </a:r>
                      <a:r>
                        <a:rPr lang="en-US" sz="1000" b="0" baseline="0">
                          <a:solidFill>
                            <a:schemeClr val="bg1"/>
                          </a:solidFill>
                          <a:latin typeface="Arial" panose="020B0604020202020204" pitchFamily="34" charset="0"/>
                          <a:cs typeface="Arial" panose="020B0604020202020204" pitchFamily="34" charset="0"/>
                        </a:rPr>
                        <a:t> </a:t>
                      </a:r>
                      <a:r>
                        <a:rPr lang="en-US" sz="1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a:solidFill>
                            <a:srgbClr val="FFC000"/>
                          </a:solidFill>
                          <a:latin typeface="Arial" panose="020B0604020202020204" pitchFamily="34" charset="0"/>
                          <a:cs typeface="Arial" panose="020B0604020202020204" pitchFamily="34" charset="0"/>
                        </a:rPr>
                        <a:t>Adding content to the poster</a:t>
                      </a:r>
                    </a:p>
                    <a:p>
                      <a:r>
                        <a:rPr lang="en-US" sz="1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DE09EC49-7015-8B4A-80A8-724C4FC1986E}"/>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a:solidFill>
                            <a:srgbClr val="1F3A4E"/>
                          </a:solidFill>
                          <a:latin typeface="Arial Black" panose="020B0A04020102020204" pitchFamily="34" charset="0"/>
                        </a:rPr>
                        <a:t>QUICK START GUIDE</a:t>
                      </a:r>
                      <a:br>
                        <a:rPr lang="en-US" sz="2100" b="0" spc="600">
                          <a:solidFill>
                            <a:srgbClr val="1F3A4E"/>
                          </a:solidFill>
                          <a:latin typeface="Arial Black" panose="020B0A04020102020204" pitchFamily="34" charset="0"/>
                        </a:rPr>
                      </a:br>
                      <a:r>
                        <a:rPr lang="en-US" sz="1700" b="1" spc="0">
                          <a:solidFill>
                            <a:srgbClr val="FF0000"/>
                          </a:solidFill>
                          <a:latin typeface="Trebuchet MS" pitchFamily="34" charset="0"/>
                        </a:rPr>
                        <a:t>(THIS SIDEBAR WILL NOT PRINT)</a:t>
                      </a:r>
                      <a:endParaRPr lang="en-US" sz="2100" b="1" spc="60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a:solidFill>
                          <a:srgbClr val="FFC000"/>
                        </a:solidFill>
                      </a:endParaRPr>
                    </a:p>
                    <a:p>
                      <a:pPr marL="0" indent="0" algn="l" defTabSz="114300"/>
                      <a:endParaRPr lang="en-US" sz="1300" b="0" baseline="0">
                        <a:solidFill>
                          <a:srgbClr val="D9D9D9"/>
                        </a:solidFill>
                        <a:latin typeface="Arial" panose="020B0604020202020204" pitchFamily="34" charset="0"/>
                        <a:cs typeface="Arial" panose="020B0604020202020204" pitchFamily="34" charset="0"/>
                      </a:endParaRPr>
                    </a:p>
                    <a:p>
                      <a:pPr marL="0" indent="0" algn="l" defTabSz="114300"/>
                      <a:r>
                        <a:rPr lang="en-US" sz="13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a:solidFill>
                          <a:srgbClr val="D9D9D9"/>
                        </a:solidFill>
                        <a:latin typeface="Arial" panose="020B0604020202020204" pitchFamily="34" charset="0"/>
                        <a:cs typeface="Arial" panose="020B0604020202020204" pitchFamily="34" charset="0"/>
                      </a:endParaRPr>
                    </a:p>
                    <a:p>
                      <a:pPr marL="0" indent="0" algn="l" defTabSz="114300"/>
                      <a:r>
                        <a:rPr lang="en-US" sz="13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a:solidFill>
                            <a:srgbClr val="FFC000"/>
                          </a:solidFill>
                          <a:latin typeface="Arial" panose="020B0604020202020204" pitchFamily="34" charset="0"/>
                          <a:cs typeface="Arial" panose="020B0604020202020204" pitchFamily="34" charset="0"/>
                        </a:rPr>
                        <a:t>How to change the column layout configuration</a:t>
                      </a:r>
                    </a:p>
                    <a:p>
                      <a:r>
                        <a:rPr lang="en-US" sz="13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a:solidFill>
                            <a:srgbClr val="D9D9D9"/>
                          </a:solidFill>
                          <a:latin typeface="Arial" panose="020B0604020202020204" pitchFamily="34" charset="0"/>
                          <a:cs typeface="Arial" panose="020B0604020202020204" pitchFamily="34" charset="0"/>
                        </a:rPr>
                        <a:t>You can see a tutorial here: </a:t>
                      </a:r>
                      <a:r>
                        <a:rPr lang="en-US" sz="1300" u="sng">
                          <a:solidFill>
                            <a:srgbClr val="FFC000"/>
                          </a:solidFill>
                          <a:latin typeface="Arial" panose="020B0604020202020204" pitchFamily="34" charset="0"/>
                          <a:cs typeface="Arial" panose="020B0604020202020204" pitchFamily="34" charset="0"/>
                        </a:rPr>
                        <a:t>https://</a:t>
                      </a:r>
                      <a:r>
                        <a:rPr lang="en-US" sz="1300" u="sng" err="1">
                          <a:solidFill>
                            <a:srgbClr val="FFC000"/>
                          </a:solidFill>
                          <a:latin typeface="Arial" panose="020B0604020202020204" pitchFamily="34" charset="0"/>
                          <a:cs typeface="Arial" panose="020B0604020202020204" pitchFamily="34" charset="0"/>
                        </a:rPr>
                        <a:t>www.posterpresentations.com</a:t>
                      </a:r>
                      <a:r>
                        <a:rPr lang="en-US" sz="1300" u="sng">
                          <a:solidFill>
                            <a:srgbClr val="FFC000"/>
                          </a:solidFill>
                          <a:latin typeface="Arial" panose="020B0604020202020204" pitchFamily="34" charset="0"/>
                          <a:cs typeface="Arial" panose="020B0604020202020204" pitchFamily="34" charset="0"/>
                        </a:rPr>
                        <a:t>/how-to-change-the-column-</a:t>
                      </a:r>
                      <a:r>
                        <a:rPr lang="en-US" sz="1300" u="sng" err="1">
                          <a:solidFill>
                            <a:srgbClr val="FFC000"/>
                          </a:solidFill>
                          <a:latin typeface="Arial" panose="020B0604020202020204" pitchFamily="34" charset="0"/>
                          <a:cs typeface="Arial" panose="020B0604020202020204" pitchFamily="34" charset="0"/>
                        </a:rPr>
                        <a:t>configuration.html</a:t>
                      </a:r>
                      <a:endParaRPr lang="en-US" sz="4400" u="sng">
                        <a:solidFill>
                          <a:srgbClr val="FFC000"/>
                        </a:solidFill>
                      </a:endParaRPr>
                    </a:p>
                  </a:txBody>
                  <a:tcPr marL="190527" marR="95264" marT="142896" marB="47632">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a:solidFill>
                            <a:srgbClr val="FFC000"/>
                          </a:solidFill>
                          <a:latin typeface="Arial" panose="020B0604020202020204" pitchFamily="34" charset="0"/>
                          <a:cs typeface="Arial" panose="020B0604020202020204" pitchFamily="34" charset="0"/>
                        </a:rPr>
                        <a:t>How to</a:t>
                      </a:r>
                      <a:r>
                        <a:rPr lang="en-US" sz="1500" b="1" baseline="0">
                          <a:solidFill>
                            <a:srgbClr val="FFC000"/>
                          </a:solidFill>
                          <a:latin typeface="Arial" panose="020B0604020202020204" pitchFamily="34" charset="0"/>
                          <a:cs typeface="Arial" panose="020B0604020202020204" pitchFamily="34" charset="0"/>
                        </a:rPr>
                        <a:t> preview your poster prior to presenting</a:t>
                      </a:r>
                      <a:endParaRPr lang="en-US" sz="1500" b="1">
                        <a:solidFill>
                          <a:srgbClr val="FFC000"/>
                        </a:solidFill>
                        <a:latin typeface="Arial" panose="020B0604020202020204" pitchFamily="34" charset="0"/>
                        <a:cs typeface="Arial" panose="020B0604020202020204" pitchFamily="34" charset="0"/>
                      </a:endParaRPr>
                    </a:p>
                    <a:p>
                      <a:r>
                        <a:rPr lang="en-US" sz="1300">
                          <a:solidFill>
                            <a:srgbClr val="D9D9D9"/>
                          </a:solidFill>
                          <a:latin typeface="Arial" panose="020B0604020202020204" pitchFamily="34" charset="0"/>
                          <a:cs typeface="Arial" panose="020B0604020202020204" pitchFamily="34" charset="0"/>
                        </a:rPr>
                        <a:t>You can preview your poster at any time by pressing the </a:t>
                      </a:r>
                      <a:r>
                        <a:rPr lang="en-US" sz="1300">
                          <a:solidFill>
                            <a:srgbClr val="FFC000"/>
                          </a:solidFill>
                          <a:latin typeface="Arial" panose="020B0604020202020204" pitchFamily="34" charset="0"/>
                          <a:cs typeface="Arial" panose="020B0604020202020204" pitchFamily="34" charset="0"/>
                        </a:rPr>
                        <a:t>F5 key</a:t>
                      </a:r>
                      <a:r>
                        <a:rPr lang="en-US" sz="13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a:solidFill>
                            <a:srgbClr val="FFC000"/>
                          </a:solidFill>
                          <a:latin typeface="Arial" panose="020B0604020202020204" pitchFamily="34" charset="0"/>
                          <a:cs typeface="Arial" panose="020B0604020202020204" pitchFamily="34" charset="0"/>
                        </a:rPr>
                        <a:t>ESC key </a:t>
                      </a:r>
                      <a:r>
                        <a:rPr lang="en-US" sz="130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a:solidFill>
                            <a:srgbClr val="D9D9D9"/>
                          </a:solidFill>
                          <a:latin typeface="Arial" panose="020B0604020202020204" pitchFamily="34" charset="0"/>
                          <a:cs typeface="Arial" panose="020B0604020202020204" pitchFamily="34" charset="0"/>
                        </a:rPr>
                        <a:t>F5</a:t>
                      </a:r>
                      <a:r>
                        <a:rPr lang="en-US" sz="1300" baseline="0">
                          <a:solidFill>
                            <a:srgbClr val="D9D9D9"/>
                          </a:solidFill>
                          <a:latin typeface="Arial" panose="020B0604020202020204" pitchFamily="34" charset="0"/>
                          <a:cs typeface="Arial" panose="020B0604020202020204" pitchFamily="34" charset="0"/>
                        </a:rPr>
                        <a:t> </a:t>
                      </a:r>
                      <a:endParaRPr lang="en-US"/>
                    </a:p>
                  </a:txBody>
                  <a:tcPr marL="106881" marR="53440" marT="70140" marB="23380" anchor="ctr">
                    <a:solidFill>
                      <a:schemeClr val="tx1">
                        <a:lumMod val="95000"/>
                        <a:lumOff val="5000"/>
                      </a:schemeClr>
                    </a:solidFill>
                  </a:tcPr>
                </a:tc>
                <a:tc>
                  <a:txBody>
                    <a:bodyPr/>
                    <a:lstStyle/>
                    <a:p>
                      <a:r>
                        <a:rPr lang="en-US" sz="5900" b="1">
                          <a:solidFill>
                            <a:srgbClr val="D9D9D9"/>
                          </a:solidFill>
                          <a:latin typeface="Arial" panose="020B0604020202020204" pitchFamily="34" charset="0"/>
                          <a:cs typeface="Arial" panose="020B0604020202020204" pitchFamily="34" charset="0"/>
                        </a:rPr>
                        <a:t>F5</a:t>
                      </a:r>
                      <a:r>
                        <a:rPr lang="en-US" sz="1300" baseline="0">
                          <a:solidFill>
                            <a:srgbClr val="D9D9D9"/>
                          </a:solidFill>
                          <a:latin typeface="Arial" panose="020B0604020202020204" pitchFamily="34" charset="0"/>
                          <a:cs typeface="Arial" panose="020B0604020202020204" pitchFamily="34" charset="0"/>
                        </a:rPr>
                        <a:t> </a:t>
                      </a:r>
                      <a:endParaRPr lang="en-US"/>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a:solidFill>
                            <a:srgbClr val="D9D9D9"/>
                          </a:solidFill>
                          <a:latin typeface="Arial"/>
                          <a:cs typeface="Arial"/>
                        </a:rPr>
                        <a:t>Submit your poster and add it to the Research Poster Virtual Library.</a:t>
                      </a:r>
                      <a:br>
                        <a:rPr lang="en-US" sz="1400" b="1" noProof="0">
                          <a:solidFill>
                            <a:srgbClr val="D9D9D9"/>
                          </a:solidFill>
                          <a:latin typeface="Arial"/>
                          <a:cs typeface="Arial"/>
                        </a:rPr>
                      </a:br>
                      <a:br>
                        <a:rPr lang="en-US" sz="1400" b="1" noProof="0">
                          <a:solidFill>
                            <a:srgbClr val="D9D9D9"/>
                          </a:solidFill>
                          <a:latin typeface="Arial"/>
                          <a:cs typeface="Arial"/>
                        </a:rPr>
                      </a:br>
                      <a:r>
                        <a:rPr lang="en-US" sz="1400" b="1" noProof="0">
                          <a:solidFill>
                            <a:schemeClr val="accent4"/>
                          </a:solidFill>
                          <a:latin typeface="Arial"/>
                          <a:cs typeface="Arial"/>
                        </a:rPr>
                        <a:t>Continuous</a:t>
                      </a:r>
                      <a:r>
                        <a:rPr lang="en-US" sz="1400" b="1" noProof="0">
                          <a:solidFill>
                            <a:srgbClr val="D9D9D9"/>
                          </a:solidFill>
                          <a:latin typeface="Arial"/>
                          <a:cs typeface="Arial"/>
                        </a:rPr>
                        <a:t> </a:t>
                      </a:r>
                      <a:r>
                        <a:rPr lang="en-US" sz="1400" b="1" noProof="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a:solidFill>
                            <a:srgbClr val="D9D9D9"/>
                          </a:solidFill>
                          <a:latin typeface="Arial"/>
                          <a:cs typeface="Arial"/>
                        </a:rPr>
                        <a:t>Published posters can easily be presented at virtual conferences. Perfect solution for organizers of meetings and conferences.</a:t>
                      </a:r>
                      <a:br>
                        <a:rPr lang="en-US" sz="1400" b="1" noProof="0">
                          <a:solidFill>
                            <a:srgbClr val="D9D9D9"/>
                          </a:solidFill>
                          <a:latin typeface="Arial"/>
                          <a:cs typeface="Arial"/>
                        </a:rPr>
                      </a:br>
                      <a:endParaRPr lang="en-US" sz="1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a:solidFill>
                            <a:schemeClr val="bg1">
                              <a:lumMod val="85000"/>
                            </a:schemeClr>
                          </a:solidFill>
                          <a:latin typeface="Arial"/>
                          <a:cs typeface="Arial"/>
                        </a:rPr>
                        <a:t>© 2020</a:t>
                      </a:r>
                      <a:r>
                        <a:rPr lang="en-US" sz="1000" baseline="0">
                          <a:solidFill>
                            <a:schemeClr val="bg1">
                              <a:lumMod val="85000"/>
                            </a:schemeClr>
                          </a:solidFill>
                          <a:latin typeface="Arial"/>
                          <a:cs typeface="Arial"/>
                        </a:rPr>
                        <a:t> </a:t>
                      </a:r>
                      <a:r>
                        <a:rPr lang="en-US" sz="1000" err="1">
                          <a:solidFill>
                            <a:schemeClr val="bg1">
                              <a:lumMod val="85000"/>
                            </a:schemeClr>
                          </a:solidFill>
                          <a:latin typeface="Arial"/>
                          <a:cs typeface="Arial"/>
                        </a:rPr>
                        <a:t>PosterPresentations.com</a:t>
                      </a:r>
                      <a:br>
                        <a:rPr lang="en-US" sz="1000">
                          <a:solidFill>
                            <a:schemeClr val="bg1">
                              <a:lumMod val="85000"/>
                            </a:schemeClr>
                          </a:solidFill>
                          <a:latin typeface="Arial"/>
                          <a:cs typeface="Arial"/>
                        </a:rPr>
                      </a:br>
                      <a:r>
                        <a:rPr lang="en-US" sz="1000">
                          <a:solidFill>
                            <a:schemeClr val="bg1">
                              <a:lumMod val="85000"/>
                            </a:schemeClr>
                          </a:solidFill>
                          <a:latin typeface="Arial"/>
                          <a:cs typeface="Arial"/>
                        </a:rPr>
                        <a:t>2117 Fourth Street ,</a:t>
                      </a:r>
                      <a:r>
                        <a:rPr lang="en-US" sz="1000" baseline="0">
                          <a:solidFill>
                            <a:schemeClr val="bg1">
                              <a:lumMod val="85000"/>
                            </a:schemeClr>
                          </a:solidFill>
                          <a:latin typeface="Arial"/>
                          <a:cs typeface="Arial"/>
                        </a:rPr>
                        <a:t> STE C        </a:t>
                      </a:r>
                    </a:p>
                    <a:p>
                      <a:pPr>
                        <a:lnSpc>
                          <a:spcPct val="100000"/>
                        </a:lnSpc>
                      </a:pPr>
                      <a:r>
                        <a:rPr lang="en-US" sz="1000" baseline="0">
                          <a:solidFill>
                            <a:schemeClr val="bg1">
                              <a:lumMod val="85000"/>
                            </a:schemeClr>
                          </a:solidFill>
                          <a:latin typeface="Arial"/>
                          <a:cs typeface="Arial"/>
                        </a:rPr>
                        <a:t>Berkeley CA 94710 USA</a:t>
                      </a:r>
                      <a:endParaRPr lang="en-US" sz="100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a:solidFill>
                            <a:srgbClr val="D0D0D0"/>
                          </a:solidFill>
                          <a:latin typeface="Arial"/>
                          <a:cs typeface="Arial"/>
                        </a:rPr>
                        <a:t>For poster-making tutorials</a:t>
                      </a:r>
                      <a:r>
                        <a:rPr lang="en-US" sz="13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a:solidFill>
                            <a:srgbClr val="FFC000"/>
                          </a:solidFill>
                          <a:latin typeface="Arial"/>
                          <a:cs typeface="Arial"/>
                        </a:rPr>
                        <a:t>https://</a:t>
                      </a:r>
                      <a:r>
                        <a:rPr lang="en-US" sz="900" b="1" err="1">
                          <a:solidFill>
                            <a:srgbClr val="FFC000"/>
                          </a:solidFill>
                          <a:latin typeface="Arial"/>
                          <a:cs typeface="Arial"/>
                        </a:rPr>
                        <a:t>www.posterpresentations.com</a:t>
                      </a:r>
                      <a:r>
                        <a:rPr lang="en-US" sz="900" b="1">
                          <a:solidFill>
                            <a:srgbClr val="FFC000"/>
                          </a:solidFill>
                          <a:latin typeface="Arial"/>
                          <a:cs typeface="Arial"/>
                        </a:rPr>
                        <a:t>/</a:t>
                      </a:r>
                      <a:r>
                        <a:rPr lang="en-US" sz="900" b="1" err="1">
                          <a:solidFill>
                            <a:srgbClr val="FFC000"/>
                          </a:solidFill>
                          <a:latin typeface="Arial"/>
                          <a:cs typeface="Arial"/>
                        </a:rPr>
                        <a:t>helpdesk.html</a:t>
                      </a:r>
                      <a:endParaRPr lang="en-US" sz="90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ounded Rectangle 37"/>
          <p:cNvSpPr/>
          <p:nvPr userDrawn="1"/>
        </p:nvSpPr>
        <p:spPr>
          <a:xfrm>
            <a:off x="631644" y="2946524"/>
            <a:ext cx="6729422" cy="1238600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ounded Rectangle 38"/>
          <p:cNvSpPr/>
          <p:nvPr userDrawn="1"/>
        </p:nvSpPr>
        <p:spPr>
          <a:xfrm>
            <a:off x="21933689" y="2946524"/>
            <a:ext cx="6729422" cy="1238600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7701465" y="2946524"/>
            <a:ext cx="13891826" cy="12386005"/>
          </a:xfrm>
          <a:prstGeom prst="roundRect">
            <a:avLst>
              <a:gd name="adj" fmla="val 81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pSp>
        <p:nvGrpSpPr>
          <p:cNvPr id="86" name="Group 85"/>
          <p:cNvGrpSpPr/>
          <p:nvPr userDrawn="1"/>
        </p:nvGrpSpPr>
        <p:grpSpPr>
          <a:xfrm rot="10800000">
            <a:off x="-10294" y="15537514"/>
            <a:ext cx="29290880" cy="939075"/>
            <a:chOff x="-14192" y="1382"/>
            <a:chExt cx="27451941" cy="4572641"/>
          </a:xfrm>
        </p:grpSpPr>
        <p:sp>
          <p:nvSpPr>
            <p:cNvPr id="8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8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8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ln>
                  <a:noFill/>
                </a:ln>
                <a:solidFill>
                  <a:schemeClr val="accent1"/>
                </a:solidFill>
              </a:endParaRPr>
            </a:p>
          </p:txBody>
        </p:sp>
      </p:grpSp>
      <p:sp>
        <p:nvSpPr>
          <p:cNvPr id="43" name="Text Box 14"/>
          <p:cNvSpPr txBox="1">
            <a:spLocks noChangeArrowheads="1"/>
          </p:cNvSpPr>
          <p:nvPr userDrawn="1"/>
        </p:nvSpPr>
        <p:spPr bwMode="auto">
          <a:xfrm>
            <a:off x="631644" y="15925671"/>
            <a:ext cx="2682240" cy="374831"/>
          </a:xfrm>
          <a:prstGeom prst="rect">
            <a:avLst/>
          </a:prstGeom>
          <a:noFill/>
          <a:ln w="9525">
            <a:noFill/>
            <a:miter lim="800000"/>
            <a:headEnd/>
            <a:tailEnd/>
          </a:ln>
          <a:effectLst/>
        </p:spPr>
        <p:txBody>
          <a:bodyPr lIns="97347" tIns="48665" rIns="97347" bIns="48665">
            <a:spAutoFit/>
          </a:bodyPr>
          <a:lstStyle/>
          <a:p>
            <a:pPr eaLnBrk="0" hangingPunct="0">
              <a:lnSpc>
                <a:spcPct val="65000"/>
              </a:lnSpc>
              <a:spcBef>
                <a:spcPct val="50000"/>
              </a:spcBef>
              <a:defRPr/>
            </a:pPr>
            <a:r>
              <a:rPr lang="en-US" sz="64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73" b="1">
                <a:solidFill>
                  <a:schemeClr val="bg1">
                    <a:lumMod val="75000"/>
                  </a:schemeClr>
                </a:solidFill>
                <a:latin typeface="Arial" charset="0"/>
              </a:rPr>
              <a:t>www.PosterPresentations.com</a:t>
            </a:r>
          </a:p>
        </p:txBody>
      </p:sp>
      <p:grpSp>
        <p:nvGrpSpPr>
          <p:cNvPr id="23" name="Group 22">
            <a:extLst>
              <a:ext uri="{FF2B5EF4-FFF2-40B4-BE49-F238E27FC236}">
                <a16:creationId xmlns:a16="http://schemas.microsoft.com/office/drawing/2014/main" id="{133B7B53-A5A1-BC49-8955-D18E68BE7B72}"/>
              </a:ext>
            </a:extLst>
          </p:cNvPr>
          <p:cNvGrpSpPr/>
          <p:nvPr userDrawn="1"/>
        </p:nvGrpSpPr>
        <p:grpSpPr>
          <a:xfrm>
            <a:off x="-46191" y="11288"/>
            <a:ext cx="29306991" cy="2611597"/>
            <a:chOff x="-43304" y="11286"/>
            <a:chExt cx="43905392" cy="4120075"/>
          </a:xfrm>
        </p:grpSpPr>
        <p:sp>
          <p:nvSpPr>
            <p:cNvPr id="24" name="Rectangle 23">
              <a:extLst>
                <a:ext uri="{FF2B5EF4-FFF2-40B4-BE49-F238E27FC236}">
                  <a16:creationId xmlns:a16="http://schemas.microsoft.com/office/drawing/2014/main" id="{943C2111-FDA2-C04D-9CDB-FD63C35F209E}"/>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pSp>
          <p:nvGrpSpPr>
            <p:cNvPr id="25" name="Group 24">
              <a:extLst>
                <a:ext uri="{FF2B5EF4-FFF2-40B4-BE49-F238E27FC236}">
                  <a16:creationId xmlns:a16="http://schemas.microsoft.com/office/drawing/2014/main" id="{333455FD-8744-EC42-84E8-75AAF0FAA109}"/>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id="{92268445-1A26-E348-8208-DDDD11317C67}"/>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27" name="Rectangle 16">
                <a:extLst>
                  <a:ext uri="{FF2B5EF4-FFF2-40B4-BE49-F238E27FC236}">
                    <a16:creationId xmlns:a16="http://schemas.microsoft.com/office/drawing/2014/main" id="{9DFAFF17-0891-D34A-AF0D-081DD5CF13CF}"/>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p>
            </p:txBody>
          </p:sp>
          <p:sp>
            <p:nvSpPr>
              <p:cNvPr id="28" name="Rectangle 15">
                <a:extLst>
                  <a:ext uri="{FF2B5EF4-FFF2-40B4-BE49-F238E27FC236}">
                    <a16:creationId xmlns:a16="http://schemas.microsoft.com/office/drawing/2014/main" id="{3F34F18B-1C10-CA48-AE85-AAF2DFB05009}"/>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27">
                  <a:ln>
                    <a:noFill/>
                  </a:ln>
                  <a:solidFill>
                    <a:schemeClr val="accent1"/>
                  </a:solidFill>
                </a:endParaRPr>
              </a:p>
            </p:txBody>
          </p:sp>
        </p:grpSp>
      </p:grpSp>
      <p:graphicFrame>
        <p:nvGraphicFramePr>
          <p:cNvPr id="18" name="Table 17">
            <a:extLst>
              <a:ext uri="{FF2B5EF4-FFF2-40B4-BE49-F238E27FC236}">
                <a16:creationId xmlns:a16="http://schemas.microsoft.com/office/drawing/2014/main" id="{4F09DF31-2DB9-7944-B1BC-C71CA025E1A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a:solidFill>
                            <a:srgbClr val="1F3A4E"/>
                          </a:solidFill>
                          <a:latin typeface="Arial Black" panose="020B0A04020102020204" pitchFamily="34" charset="0"/>
                        </a:rPr>
                        <a:t>QUICK START GUIDE</a:t>
                      </a:r>
                      <a:br>
                        <a:rPr lang="en-US" sz="1900" b="0" spc="600">
                          <a:solidFill>
                            <a:srgbClr val="1F3A4E"/>
                          </a:solidFill>
                          <a:latin typeface="Arial Black" panose="020B0A04020102020204" pitchFamily="34" charset="0"/>
                        </a:rPr>
                      </a:br>
                      <a:r>
                        <a:rPr lang="en-US" sz="1400" b="1" spc="0">
                          <a:solidFill>
                            <a:srgbClr val="FF0000"/>
                          </a:solidFill>
                          <a:latin typeface="Trebuchet MS" pitchFamily="34" charset="0"/>
                        </a:rPr>
                        <a:t>(THIS SIDEBAR WILL NOT PRINT)</a:t>
                      </a:r>
                      <a:endParaRPr lang="en-US" sz="1900" b="1" spc="600">
                        <a:solidFill>
                          <a:schemeClr val="bg1"/>
                        </a:solidFill>
                        <a:latin typeface="Trebuchet MS" pitchFamily="34" charset="0"/>
                      </a:endParaRPr>
                    </a:p>
                  </a:txBody>
                  <a:tcPr marL="71080" marR="71080" marT="35540" marB="35540">
                    <a:solidFill>
                      <a:srgbClr val="FFC000"/>
                    </a:solidFill>
                  </a:tcPr>
                </a:tc>
                <a:tc hMerge="1">
                  <a:txBody>
                    <a:bodyPr/>
                    <a:lstStyle/>
                    <a:p>
                      <a:endParaRPr lang="en-US"/>
                    </a:p>
                  </a:txBody>
                  <a:tcPr/>
                </a:tc>
                <a:extLst>
                  <a:ext uri="{0D108BD9-81ED-4DB2-BD59-A6C34878D82A}">
                    <a16:rowId xmlns:a16="http://schemas.microsoft.com/office/drawing/2014/main" val="10000"/>
                  </a:ext>
                </a:extLst>
              </a:tr>
              <a:tr h="2116496">
                <a:tc gridSpan="2">
                  <a:txBody>
                    <a:bodyPr/>
                    <a:lstStyle/>
                    <a:p>
                      <a:pPr defTabSz="3765639"/>
                      <a:r>
                        <a:rPr lang="en-US" sz="1000" i="0">
                          <a:solidFill>
                            <a:srgbClr val="D9D9D9"/>
                          </a:solidFill>
                          <a:latin typeface="Arial"/>
                          <a:cs typeface="Arial"/>
                        </a:rPr>
                        <a:t>This PowerPoint template produces a </a:t>
                      </a:r>
                      <a:r>
                        <a:rPr lang="en-US" sz="1200" i="0">
                          <a:solidFill>
                            <a:srgbClr val="FFC000"/>
                          </a:solidFill>
                          <a:latin typeface="Arial"/>
                          <a:cs typeface="Arial"/>
                        </a:rPr>
                        <a:t>wide screen size (16:9 Ratio) virtual </a:t>
                      </a:r>
                      <a:r>
                        <a:rPr lang="en-US" sz="1000" i="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a:solidFill>
                          <a:srgbClr val="D9D9D9"/>
                        </a:solidFill>
                        <a:latin typeface="Arial"/>
                        <a:cs typeface="Arial"/>
                      </a:endParaRPr>
                    </a:p>
                    <a:p>
                      <a:pPr defTabSz="3765639"/>
                      <a:r>
                        <a:rPr lang="en-US" sz="1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err="1">
                          <a:solidFill>
                            <a:srgbClr val="FFC000"/>
                          </a:solidFill>
                          <a:latin typeface="Arial"/>
                          <a:cs typeface="Arial"/>
                        </a:rPr>
                        <a:t>PosterPresentations.com</a:t>
                      </a:r>
                      <a:r>
                        <a:rPr lang="en-US" sz="1000" i="0">
                          <a:solidFill>
                            <a:srgbClr val="D9D9D9"/>
                          </a:solidFill>
                          <a:latin typeface="Arial"/>
                          <a:cs typeface="Arial"/>
                        </a:rPr>
                        <a:t> and click on the  </a:t>
                      </a:r>
                      <a:r>
                        <a:rPr lang="en-US" sz="1000" i="0">
                          <a:solidFill>
                            <a:srgbClr val="FFC000"/>
                          </a:solidFill>
                          <a:latin typeface="Arial"/>
                          <a:cs typeface="Arial"/>
                        </a:rPr>
                        <a:t>HELP DESK</a:t>
                      </a:r>
                      <a:r>
                        <a:rPr lang="en-US" sz="1000" i="0" baseline="0">
                          <a:solidFill>
                            <a:srgbClr val="D9D9D9"/>
                          </a:solidFill>
                          <a:latin typeface="Arial"/>
                          <a:cs typeface="Arial"/>
                        </a:rPr>
                        <a:t> </a:t>
                      </a:r>
                      <a:r>
                        <a:rPr lang="en-US" sz="1000" i="0">
                          <a:solidFill>
                            <a:srgbClr val="D9D9D9"/>
                          </a:solidFill>
                          <a:latin typeface="Arial"/>
                          <a:cs typeface="Arial"/>
                        </a:rPr>
                        <a:t>tab.</a:t>
                      </a:r>
                    </a:p>
                    <a:p>
                      <a:pPr defTabSz="3765639"/>
                      <a:endParaRPr lang="en-US" sz="1000" i="0">
                        <a:solidFill>
                          <a:srgbClr val="D9D9D9"/>
                        </a:solidFill>
                        <a:latin typeface="Arial"/>
                        <a:cs typeface="Arial"/>
                      </a:endParaRPr>
                    </a:p>
                    <a:p>
                      <a:pPr defTabSz="3765639"/>
                      <a:r>
                        <a:rPr lang="en-US" sz="1000" i="0">
                          <a:solidFill>
                            <a:srgbClr val="D9D9D9"/>
                          </a:solidFill>
                          <a:latin typeface="Arial"/>
                          <a:cs typeface="Arial"/>
                        </a:rPr>
                        <a:t>To print your poster using our same-day professional printing service, go online to </a:t>
                      </a:r>
                      <a:r>
                        <a:rPr lang="en-US" sz="1000" i="0" err="1">
                          <a:solidFill>
                            <a:srgbClr val="FFC000"/>
                          </a:solidFill>
                          <a:latin typeface="Arial"/>
                          <a:cs typeface="Arial"/>
                        </a:rPr>
                        <a:t>PosterPresentations.com</a:t>
                      </a:r>
                      <a:r>
                        <a:rPr lang="en-US" sz="1000" i="0">
                          <a:solidFill>
                            <a:srgbClr val="D9D9D9"/>
                          </a:solidFill>
                          <a:latin typeface="Arial"/>
                          <a:cs typeface="Arial"/>
                        </a:rPr>
                        <a:t> and click on "</a:t>
                      </a:r>
                      <a:r>
                        <a:rPr lang="en-US" sz="1000" i="0">
                          <a:solidFill>
                            <a:srgbClr val="FFC000"/>
                          </a:solidFill>
                          <a:latin typeface="Arial"/>
                          <a:cs typeface="Arial"/>
                        </a:rPr>
                        <a:t>Order your poster</a:t>
                      </a:r>
                      <a:r>
                        <a:rPr lang="en-US" sz="1000" i="0">
                          <a:solidFill>
                            <a:srgbClr val="D9D9D9"/>
                          </a:solidFill>
                          <a:latin typeface="Arial"/>
                          <a:cs typeface="Arial"/>
                        </a:rPr>
                        <a:t>".</a:t>
                      </a:r>
                      <a:endParaRPr lang="en-US" sz="1000" b="1">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a:solidFill>
                            <a:schemeClr val="bg1"/>
                          </a:solidFill>
                          <a:latin typeface="Arial" panose="020B0604020202020204" pitchFamily="34" charset="0"/>
                          <a:cs typeface="Arial" panose="020B0604020202020204" pitchFamily="34" charset="0"/>
                        </a:rPr>
                        <a:t>This is a template for a </a:t>
                      </a:r>
                    </a:p>
                    <a:p>
                      <a:pPr algn="ctr"/>
                      <a:r>
                        <a:rPr lang="en-US" sz="1200">
                          <a:solidFill>
                            <a:schemeClr val="bg1"/>
                          </a:solidFill>
                          <a:latin typeface="Arial" panose="020B0604020202020204" pitchFamily="34" charset="0"/>
                          <a:cs typeface="Arial" panose="020B0604020202020204" pitchFamily="34" charset="0"/>
                        </a:rPr>
                        <a:t>presentation poster</a:t>
                      </a:r>
                      <a:br>
                        <a:rPr lang="en-US" sz="1200">
                          <a:solidFill>
                            <a:schemeClr val="bg1"/>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Virtual</a:t>
                      </a:r>
                      <a:br>
                        <a:rPr lang="en-US" sz="2000" b="1">
                          <a:solidFill>
                            <a:srgbClr val="FFC000"/>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Wide Screen</a:t>
                      </a:r>
                      <a:br>
                        <a:rPr lang="en-US" sz="2000" b="1">
                          <a:solidFill>
                            <a:srgbClr val="FFC000"/>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(16:9 Ratio)</a:t>
                      </a:r>
                      <a:br>
                        <a:rPr lang="en-US" sz="1200">
                          <a:solidFill>
                            <a:schemeClr val="bg1"/>
                          </a:solidFill>
                          <a:latin typeface="Arial" panose="020B0604020202020204" pitchFamily="34" charset="0"/>
                          <a:cs typeface="Arial" panose="020B0604020202020204" pitchFamily="34" charset="0"/>
                        </a:rPr>
                      </a:br>
                      <a:endParaRPr lang="en-US" sz="120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a:solidFill>
                            <a:srgbClr val="FFC000"/>
                          </a:solidFill>
                          <a:latin typeface="Arial" panose="020B0604020202020204" pitchFamily="34" charset="0"/>
                          <a:cs typeface="Arial" panose="020B0604020202020204" pitchFamily="34" charset="0"/>
                        </a:rPr>
                        <a:t>Important: Check the template size</a:t>
                      </a:r>
                      <a:br>
                        <a:rPr lang="en-US" sz="1000" b="0" baseline="0">
                          <a:solidFill>
                            <a:srgbClr val="FFC000"/>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27 tall x 48 wide</a:t>
                      </a:r>
                      <a:br>
                        <a:rPr lang="en-US" sz="1000" b="0" baseline="0">
                          <a:solidFill>
                            <a:srgbClr val="FFC000"/>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a:solidFill>
                            <a:srgbClr val="FFC000"/>
                          </a:solidFill>
                          <a:latin typeface="Arial" panose="020B0604020202020204" pitchFamily="34" charset="0"/>
                          <a:cs typeface="Arial" panose="020B0604020202020204" pitchFamily="34" charset="0"/>
                        </a:rPr>
                        <a:t>How to </a:t>
                      </a:r>
                      <a:r>
                        <a:rPr lang="en-US" sz="2000" b="1" baseline="0">
                          <a:solidFill>
                            <a:srgbClr val="FFC000"/>
                          </a:solidFill>
                          <a:latin typeface="Arial" panose="020B0604020202020204" pitchFamily="34" charset="0"/>
                          <a:cs typeface="Arial" panose="020B0604020202020204" pitchFamily="34" charset="0"/>
                        </a:rPr>
                        <a:t>Zoom in </a:t>
                      </a:r>
                      <a:r>
                        <a:rPr lang="en-US" sz="1200" b="1" baseline="0">
                          <a:solidFill>
                            <a:srgbClr val="FFC000"/>
                          </a:solidFill>
                          <a:latin typeface="Arial" panose="020B0604020202020204" pitchFamily="34" charset="0"/>
                          <a:cs typeface="Arial" panose="020B0604020202020204" pitchFamily="34" charset="0"/>
                        </a:rPr>
                        <a:t>and </a:t>
                      </a:r>
                      <a:r>
                        <a:rPr lang="en-US" sz="900" b="1" baseline="0">
                          <a:solidFill>
                            <a:srgbClr val="FFC000"/>
                          </a:solidFill>
                          <a:latin typeface="Arial" panose="020B0604020202020204" pitchFamily="34" charset="0"/>
                          <a:cs typeface="Arial" panose="020B0604020202020204" pitchFamily="34" charset="0"/>
                        </a:rPr>
                        <a:t>out</a:t>
                      </a:r>
                      <a:endParaRPr lang="en-US" sz="1200" b="1" baseline="0">
                        <a:solidFill>
                          <a:srgbClr val="FFC000"/>
                        </a:solidFill>
                        <a:latin typeface="Arial" panose="020B0604020202020204" pitchFamily="34" charset="0"/>
                        <a:cs typeface="Arial" panose="020B0604020202020204" pitchFamily="34" charset="0"/>
                      </a:endParaRPr>
                    </a:p>
                    <a:p>
                      <a:pPr algn="l"/>
                      <a:r>
                        <a:rPr lang="en-US" sz="1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1. </a:t>
                      </a:r>
                      <a:r>
                        <a:rPr lang="en-US" sz="1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2. </a:t>
                      </a:r>
                      <a:r>
                        <a:rPr lang="en-US" sz="1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a:solidFill>
                            <a:srgbClr val="FFC000"/>
                          </a:solidFill>
                          <a:latin typeface="Arial" panose="020B0604020202020204" pitchFamily="34" charset="0"/>
                          <a:cs typeface="Arial" panose="020B0604020202020204" pitchFamily="34" charset="0"/>
                        </a:rPr>
                        <a:t>Ruler and Guides</a:t>
                      </a:r>
                      <a:br>
                        <a:rPr lang="en-US" sz="1000" b="0" baseline="0">
                          <a:solidFill>
                            <a:srgbClr val="FFC000"/>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a:solidFill>
                            <a:srgbClr val="FFC000"/>
                          </a:solidFill>
                          <a:latin typeface="Arial" panose="020B0604020202020204" pitchFamily="34" charset="0"/>
                          <a:cs typeface="Arial" panose="020B0604020202020204" pitchFamily="34" charset="0"/>
                        </a:rPr>
                        <a:t>Headers and text containers</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a:t>
                      </a:r>
                      <a:r>
                        <a:rPr lang="en-US" sz="1000" b="0" baseline="0">
                          <a:solidFill>
                            <a:schemeClr val="bg1"/>
                          </a:solidFill>
                          <a:latin typeface="Arial" panose="020B0604020202020204" pitchFamily="34" charset="0"/>
                          <a:cs typeface="Arial" panose="020B0604020202020204" pitchFamily="34" charset="0"/>
                        </a:rPr>
                        <a:t> </a:t>
                      </a:r>
                      <a:r>
                        <a:rPr lang="en-US" sz="1000" b="0" baseline="0">
                          <a:solidFill>
                            <a:srgbClr val="D9D9D9"/>
                          </a:solidFill>
                          <a:latin typeface="Arial" panose="020B0604020202020204" pitchFamily="34" charset="0"/>
                          <a:cs typeface="Arial" panose="020B0604020202020204" pitchFamily="34" charset="0"/>
                        </a:rPr>
                        <a:t>Click inside a section header to add its text. </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a:t>
                      </a:r>
                      <a:r>
                        <a:rPr lang="en-US" sz="1000" b="0" baseline="0">
                          <a:solidFill>
                            <a:schemeClr val="bg1"/>
                          </a:solidFill>
                          <a:latin typeface="Arial" panose="020B0604020202020204" pitchFamily="34" charset="0"/>
                          <a:cs typeface="Arial" panose="020B0604020202020204" pitchFamily="34" charset="0"/>
                        </a:rPr>
                        <a:t> </a:t>
                      </a:r>
                      <a:r>
                        <a:rPr lang="en-US" sz="1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a:t>
                      </a:r>
                      <a:r>
                        <a:rPr lang="en-US" sz="1000" b="0" baseline="0">
                          <a:solidFill>
                            <a:schemeClr val="bg1"/>
                          </a:solidFill>
                          <a:latin typeface="Arial" panose="020B0604020202020204" pitchFamily="34" charset="0"/>
                          <a:cs typeface="Arial" panose="020B0604020202020204" pitchFamily="34" charset="0"/>
                        </a:rPr>
                        <a:t> </a:t>
                      </a:r>
                      <a:r>
                        <a:rPr lang="en-US" sz="1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a:solidFill>
                            <a:srgbClr val="FFC000"/>
                          </a:solidFill>
                          <a:latin typeface="Arial" panose="020B0604020202020204" pitchFamily="34" charset="0"/>
                          <a:cs typeface="Arial" panose="020B0604020202020204" pitchFamily="34" charset="0"/>
                        </a:rPr>
                        <a:t>Adding content to the poster</a:t>
                      </a:r>
                    </a:p>
                    <a:p>
                      <a:r>
                        <a:rPr lang="en-US" sz="1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92A418C-EEE7-404D-AFE3-25F8BFBB47BA}"/>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a:solidFill>
                            <a:srgbClr val="1F3A4E"/>
                          </a:solidFill>
                          <a:latin typeface="Arial Black" panose="020B0A04020102020204" pitchFamily="34" charset="0"/>
                        </a:rPr>
                        <a:t>QUICK START GUIDE</a:t>
                      </a:r>
                      <a:br>
                        <a:rPr lang="en-US" sz="2100" b="0" spc="600">
                          <a:solidFill>
                            <a:srgbClr val="1F3A4E"/>
                          </a:solidFill>
                          <a:latin typeface="Arial Black" panose="020B0A04020102020204" pitchFamily="34" charset="0"/>
                        </a:rPr>
                      </a:br>
                      <a:r>
                        <a:rPr lang="en-US" sz="1700" b="1" spc="0">
                          <a:solidFill>
                            <a:srgbClr val="FF0000"/>
                          </a:solidFill>
                          <a:latin typeface="Trebuchet MS" pitchFamily="34" charset="0"/>
                        </a:rPr>
                        <a:t>(THIS SIDEBAR WILL NOT PRINT)</a:t>
                      </a:r>
                      <a:endParaRPr lang="en-US" sz="2100" b="1" spc="60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a:solidFill>
                          <a:srgbClr val="FFC000"/>
                        </a:solidFill>
                      </a:endParaRPr>
                    </a:p>
                    <a:p>
                      <a:pPr marL="0" indent="0" algn="l" defTabSz="114300"/>
                      <a:endParaRPr lang="en-US" sz="1300" b="0" baseline="0">
                        <a:solidFill>
                          <a:srgbClr val="D9D9D9"/>
                        </a:solidFill>
                        <a:latin typeface="Arial" panose="020B0604020202020204" pitchFamily="34" charset="0"/>
                        <a:cs typeface="Arial" panose="020B0604020202020204" pitchFamily="34" charset="0"/>
                      </a:endParaRPr>
                    </a:p>
                    <a:p>
                      <a:pPr marL="0" indent="0" algn="l" defTabSz="114300"/>
                      <a:r>
                        <a:rPr lang="en-US" sz="13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a:solidFill>
                          <a:srgbClr val="D9D9D9"/>
                        </a:solidFill>
                        <a:latin typeface="Arial" panose="020B0604020202020204" pitchFamily="34" charset="0"/>
                        <a:cs typeface="Arial" panose="020B0604020202020204" pitchFamily="34" charset="0"/>
                      </a:endParaRPr>
                    </a:p>
                    <a:p>
                      <a:pPr marL="0" indent="0" algn="l" defTabSz="114300"/>
                      <a:r>
                        <a:rPr lang="en-US" sz="13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a:solidFill>
                            <a:srgbClr val="FFC000"/>
                          </a:solidFill>
                          <a:latin typeface="Arial" panose="020B0604020202020204" pitchFamily="34" charset="0"/>
                          <a:cs typeface="Arial" panose="020B0604020202020204" pitchFamily="34" charset="0"/>
                        </a:rPr>
                        <a:t>How to change the column layout configuration</a:t>
                      </a:r>
                    </a:p>
                    <a:p>
                      <a:r>
                        <a:rPr lang="en-US" sz="13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a:solidFill>
                            <a:srgbClr val="D9D9D9"/>
                          </a:solidFill>
                          <a:latin typeface="Arial" panose="020B0604020202020204" pitchFamily="34" charset="0"/>
                          <a:cs typeface="Arial" panose="020B0604020202020204" pitchFamily="34" charset="0"/>
                        </a:rPr>
                        <a:t>You can see a tutorial here: </a:t>
                      </a:r>
                      <a:r>
                        <a:rPr lang="en-US" sz="1300" u="sng">
                          <a:solidFill>
                            <a:srgbClr val="FFC000"/>
                          </a:solidFill>
                          <a:latin typeface="Arial" panose="020B0604020202020204" pitchFamily="34" charset="0"/>
                          <a:cs typeface="Arial" panose="020B0604020202020204" pitchFamily="34" charset="0"/>
                        </a:rPr>
                        <a:t>https://</a:t>
                      </a:r>
                      <a:r>
                        <a:rPr lang="en-US" sz="1300" u="sng" err="1">
                          <a:solidFill>
                            <a:srgbClr val="FFC000"/>
                          </a:solidFill>
                          <a:latin typeface="Arial" panose="020B0604020202020204" pitchFamily="34" charset="0"/>
                          <a:cs typeface="Arial" panose="020B0604020202020204" pitchFamily="34" charset="0"/>
                        </a:rPr>
                        <a:t>www.posterpresentations.com</a:t>
                      </a:r>
                      <a:r>
                        <a:rPr lang="en-US" sz="1300" u="sng">
                          <a:solidFill>
                            <a:srgbClr val="FFC000"/>
                          </a:solidFill>
                          <a:latin typeface="Arial" panose="020B0604020202020204" pitchFamily="34" charset="0"/>
                          <a:cs typeface="Arial" panose="020B0604020202020204" pitchFamily="34" charset="0"/>
                        </a:rPr>
                        <a:t>/how-to-change-the-column-</a:t>
                      </a:r>
                      <a:r>
                        <a:rPr lang="en-US" sz="1300" u="sng" err="1">
                          <a:solidFill>
                            <a:srgbClr val="FFC000"/>
                          </a:solidFill>
                          <a:latin typeface="Arial" panose="020B0604020202020204" pitchFamily="34" charset="0"/>
                          <a:cs typeface="Arial" panose="020B0604020202020204" pitchFamily="34" charset="0"/>
                        </a:rPr>
                        <a:t>configuration.html</a:t>
                      </a:r>
                      <a:endParaRPr lang="en-US" sz="4400" u="sng">
                        <a:solidFill>
                          <a:srgbClr val="FFC000"/>
                        </a:solidFill>
                      </a:endParaRPr>
                    </a:p>
                  </a:txBody>
                  <a:tcPr marL="190527" marR="95264" marT="142896" marB="47632">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a:solidFill>
                            <a:srgbClr val="FFC000"/>
                          </a:solidFill>
                          <a:latin typeface="Arial" panose="020B0604020202020204" pitchFamily="34" charset="0"/>
                          <a:cs typeface="Arial" panose="020B0604020202020204" pitchFamily="34" charset="0"/>
                        </a:rPr>
                        <a:t>How to</a:t>
                      </a:r>
                      <a:r>
                        <a:rPr lang="en-US" sz="1500" b="1" baseline="0">
                          <a:solidFill>
                            <a:srgbClr val="FFC000"/>
                          </a:solidFill>
                          <a:latin typeface="Arial" panose="020B0604020202020204" pitchFamily="34" charset="0"/>
                          <a:cs typeface="Arial" panose="020B0604020202020204" pitchFamily="34" charset="0"/>
                        </a:rPr>
                        <a:t> preview your poster prior to presenting</a:t>
                      </a:r>
                      <a:endParaRPr lang="en-US" sz="1500" b="1">
                        <a:solidFill>
                          <a:srgbClr val="FFC000"/>
                        </a:solidFill>
                        <a:latin typeface="Arial" panose="020B0604020202020204" pitchFamily="34" charset="0"/>
                        <a:cs typeface="Arial" panose="020B0604020202020204" pitchFamily="34" charset="0"/>
                      </a:endParaRPr>
                    </a:p>
                    <a:p>
                      <a:r>
                        <a:rPr lang="en-US" sz="1300">
                          <a:solidFill>
                            <a:srgbClr val="D9D9D9"/>
                          </a:solidFill>
                          <a:latin typeface="Arial" panose="020B0604020202020204" pitchFamily="34" charset="0"/>
                          <a:cs typeface="Arial" panose="020B0604020202020204" pitchFamily="34" charset="0"/>
                        </a:rPr>
                        <a:t>You can preview your poster at any time by pressing the </a:t>
                      </a:r>
                      <a:r>
                        <a:rPr lang="en-US" sz="1300">
                          <a:solidFill>
                            <a:srgbClr val="FFC000"/>
                          </a:solidFill>
                          <a:latin typeface="Arial" panose="020B0604020202020204" pitchFamily="34" charset="0"/>
                          <a:cs typeface="Arial" panose="020B0604020202020204" pitchFamily="34" charset="0"/>
                        </a:rPr>
                        <a:t>F5 key</a:t>
                      </a:r>
                      <a:r>
                        <a:rPr lang="en-US" sz="13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a:solidFill>
                            <a:srgbClr val="FFC000"/>
                          </a:solidFill>
                          <a:latin typeface="Arial" panose="020B0604020202020204" pitchFamily="34" charset="0"/>
                          <a:cs typeface="Arial" panose="020B0604020202020204" pitchFamily="34" charset="0"/>
                        </a:rPr>
                        <a:t>ESC key </a:t>
                      </a:r>
                      <a:r>
                        <a:rPr lang="en-US" sz="130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a:solidFill>
                            <a:srgbClr val="D9D9D9"/>
                          </a:solidFill>
                          <a:latin typeface="Arial" panose="020B0604020202020204" pitchFamily="34" charset="0"/>
                          <a:cs typeface="Arial" panose="020B0604020202020204" pitchFamily="34" charset="0"/>
                        </a:rPr>
                        <a:t>F5</a:t>
                      </a:r>
                      <a:r>
                        <a:rPr lang="en-US" sz="1300" baseline="0">
                          <a:solidFill>
                            <a:srgbClr val="D9D9D9"/>
                          </a:solidFill>
                          <a:latin typeface="Arial" panose="020B0604020202020204" pitchFamily="34" charset="0"/>
                          <a:cs typeface="Arial" panose="020B0604020202020204" pitchFamily="34" charset="0"/>
                        </a:rPr>
                        <a:t> </a:t>
                      </a:r>
                      <a:endParaRPr lang="en-US"/>
                    </a:p>
                  </a:txBody>
                  <a:tcPr marL="106881" marR="53440" marT="70140" marB="23380" anchor="ctr">
                    <a:solidFill>
                      <a:schemeClr val="tx1">
                        <a:lumMod val="95000"/>
                        <a:lumOff val="5000"/>
                      </a:schemeClr>
                    </a:solidFill>
                  </a:tcPr>
                </a:tc>
                <a:tc>
                  <a:txBody>
                    <a:bodyPr/>
                    <a:lstStyle/>
                    <a:p>
                      <a:r>
                        <a:rPr lang="en-US" sz="5900" b="1">
                          <a:solidFill>
                            <a:srgbClr val="D9D9D9"/>
                          </a:solidFill>
                          <a:latin typeface="Arial" panose="020B0604020202020204" pitchFamily="34" charset="0"/>
                          <a:cs typeface="Arial" panose="020B0604020202020204" pitchFamily="34" charset="0"/>
                        </a:rPr>
                        <a:t>F5</a:t>
                      </a:r>
                      <a:r>
                        <a:rPr lang="en-US" sz="1300" baseline="0">
                          <a:solidFill>
                            <a:srgbClr val="D9D9D9"/>
                          </a:solidFill>
                          <a:latin typeface="Arial" panose="020B0604020202020204" pitchFamily="34" charset="0"/>
                          <a:cs typeface="Arial" panose="020B0604020202020204" pitchFamily="34" charset="0"/>
                        </a:rPr>
                        <a:t> </a:t>
                      </a:r>
                      <a:endParaRPr lang="en-US"/>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a:solidFill>
                            <a:srgbClr val="D9D9D9"/>
                          </a:solidFill>
                          <a:latin typeface="Arial"/>
                          <a:cs typeface="Arial"/>
                        </a:rPr>
                        <a:t>Submit your poster and add it to the Research Poster Virtual Library.</a:t>
                      </a:r>
                      <a:br>
                        <a:rPr lang="en-US" sz="1400" b="1" noProof="0">
                          <a:solidFill>
                            <a:srgbClr val="D9D9D9"/>
                          </a:solidFill>
                          <a:latin typeface="Arial"/>
                          <a:cs typeface="Arial"/>
                        </a:rPr>
                      </a:br>
                      <a:br>
                        <a:rPr lang="en-US" sz="1400" b="1" noProof="0">
                          <a:solidFill>
                            <a:srgbClr val="D9D9D9"/>
                          </a:solidFill>
                          <a:latin typeface="Arial"/>
                          <a:cs typeface="Arial"/>
                        </a:rPr>
                      </a:br>
                      <a:r>
                        <a:rPr lang="en-US" sz="1400" b="1" noProof="0">
                          <a:solidFill>
                            <a:schemeClr val="accent4"/>
                          </a:solidFill>
                          <a:latin typeface="Arial"/>
                          <a:cs typeface="Arial"/>
                        </a:rPr>
                        <a:t>Continuous</a:t>
                      </a:r>
                      <a:r>
                        <a:rPr lang="en-US" sz="1400" b="1" noProof="0">
                          <a:solidFill>
                            <a:srgbClr val="D9D9D9"/>
                          </a:solidFill>
                          <a:latin typeface="Arial"/>
                          <a:cs typeface="Arial"/>
                        </a:rPr>
                        <a:t> </a:t>
                      </a:r>
                      <a:r>
                        <a:rPr lang="en-US" sz="1400" b="1" noProof="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a:solidFill>
                            <a:srgbClr val="D9D9D9"/>
                          </a:solidFill>
                          <a:latin typeface="Arial"/>
                          <a:cs typeface="Arial"/>
                        </a:rPr>
                        <a:t>Published posters can easily be presented at virtual conferences. Perfect solution for organizers of meetings and conferences.</a:t>
                      </a:r>
                      <a:br>
                        <a:rPr lang="en-US" sz="1400" b="1" noProof="0">
                          <a:solidFill>
                            <a:srgbClr val="D9D9D9"/>
                          </a:solidFill>
                          <a:latin typeface="Arial"/>
                          <a:cs typeface="Arial"/>
                        </a:rPr>
                      </a:br>
                      <a:endParaRPr lang="en-US" sz="1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a:solidFill>
                            <a:schemeClr val="bg1">
                              <a:lumMod val="85000"/>
                            </a:schemeClr>
                          </a:solidFill>
                          <a:latin typeface="Arial"/>
                          <a:cs typeface="Arial"/>
                        </a:rPr>
                        <a:t>© 2020</a:t>
                      </a:r>
                      <a:r>
                        <a:rPr lang="en-US" sz="1000" baseline="0">
                          <a:solidFill>
                            <a:schemeClr val="bg1">
                              <a:lumMod val="85000"/>
                            </a:schemeClr>
                          </a:solidFill>
                          <a:latin typeface="Arial"/>
                          <a:cs typeface="Arial"/>
                        </a:rPr>
                        <a:t> </a:t>
                      </a:r>
                      <a:r>
                        <a:rPr lang="en-US" sz="1000" err="1">
                          <a:solidFill>
                            <a:schemeClr val="bg1">
                              <a:lumMod val="85000"/>
                            </a:schemeClr>
                          </a:solidFill>
                          <a:latin typeface="Arial"/>
                          <a:cs typeface="Arial"/>
                        </a:rPr>
                        <a:t>PosterPresentations.com</a:t>
                      </a:r>
                      <a:br>
                        <a:rPr lang="en-US" sz="1000">
                          <a:solidFill>
                            <a:schemeClr val="bg1">
                              <a:lumMod val="85000"/>
                            </a:schemeClr>
                          </a:solidFill>
                          <a:latin typeface="Arial"/>
                          <a:cs typeface="Arial"/>
                        </a:rPr>
                      </a:br>
                      <a:r>
                        <a:rPr lang="en-US" sz="1000">
                          <a:solidFill>
                            <a:schemeClr val="bg1">
                              <a:lumMod val="85000"/>
                            </a:schemeClr>
                          </a:solidFill>
                          <a:latin typeface="Arial"/>
                          <a:cs typeface="Arial"/>
                        </a:rPr>
                        <a:t>2117 Fourth Street ,</a:t>
                      </a:r>
                      <a:r>
                        <a:rPr lang="en-US" sz="1000" baseline="0">
                          <a:solidFill>
                            <a:schemeClr val="bg1">
                              <a:lumMod val="85000"/>
                            </a:schemeClr>
                          </a:solidFill>
                          <a:latin typeface="Arial"/>
                          <a:cs typeface="Arial"/>
                        </a:rPr>
                        <a:t> STE C        </a:t>
                      </a:r>
                    </a:p>
                    <a:p>
                      <a:pPr>
                        <a:lnSpc>
                          <a:spcPct val="100000"/>
                        </a:lnSpc>
                      </a:pPr>
                      <a:r>
                        <a:rPr lang="en-US" sz="1000" baseline="0">
                          <a:solidFill>
                            <a:schemeClr val="bg1">
                              <a:lumMod val="85000"/>
                            </a:schemeClr>
                          </a:solidFill>
                          <a:latin typeface="Arial"/>
                          <a:cs typeface="Arial"/>
                        </a:rPr>
                        <a:t>Berkeley CA 94710 USA</a:t>
                      </a:r>
                      <a:endParaRPr lang="en-US" sz="100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a:solidFill>
                            <a:srgbClr val="D0D0D0"/>
                          </a:solidFill>
                          <a:latin typeface="Arial"/>
                          <a:cs typeface="Arial"/>
                        </a:rPr>
                        <a:t>For poster-making tutorials</a:t>
                      </a:r>
                      <a:r>
                        <a:rPr lang="en-US" sz="13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a:solidFill>
                            <a:srgbClr val="FFC000"/>
                          </a:solidFill>
                          <a:latin typeface="Arial"/>
                          <a:cs typeface="Arial"/>
                        </a:rPr>
                        <a:t>https://</a:t>
                      </a:r>
                      <a:r>
                        <a:rPr lang="en-US" sz="900" b="1" err="1">
                          <a:solidFill>
                            <a:srgbClr val="FFC000"/>
                          </a:solidFill>
                          <a:latin typeface="Arial"/>
                          <a:cs typeface="Arial"/>
                        </a:rPr>
                        <a:t>www.posterpresentations.com</a:t>
                      </a:r>
                      <a:r>
                        <a:rPr lang="en-US" sz="900" b="1">
                          <a:solidFill>
                            <a:srgbClr val="FFC000"/>
                          </a:solidFill>
                          <a:latin typeface="Arial"/>
                          <a:cs typeface="Arial"/>
                        </a:rPr>
                        <a:t>/</a:t>
                      </a:r>
                      <a:r>
                        <a:rPr lang="en-US" sz="900" b="1" err="1">
                          <a:solidFill>
                            <a:srgbClr val="FFC000"/>
                          </a:solidFill>
                          <a:latin typeface="Arial"/>
                          <a:cs typeface="Arial"/>
                        </a:rPr>
                        <a:t>helpdesk.html</a:t>
                      </a:r>
                      <a:endParaRPr lang="en-US" sz="90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investopedia.com/articles/investing/070715/nbas-business-model.asp#:~:text=Revenue%20sharing%20in%20the%20NBA%20addresses%20the%20inequitable,revenue%20equal%20to%20the%20salary%20cap%20that%20year" TargetMode="Externa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D47709-6D6C-DC94-6C72-8E917DC0E520}"/>
              </a:ext>
            </a:extLst>
          </p:cNvPr>
          <p:cNvSpPr>
            <a:spLocks noGrp="1"/>
          </p:cNvSpPr>
          <p:nvPr>
            <p:ph type="body" sz="quarter" idx="10"/>
          </p:nvPr>
        </p:nvSpPr>
        <p:spPr>
          <a:xfrm>
            <a:off x="567285" y="3400619"/>
            <a:ext cx="6743452" cy="2272037"/>
          </a:xfrm>
        </p:spPr>
        <p:txBody>
          <a:bodyPr/>
          <a:lstStyle/>
          <a:p>
            <a:r>
              <a:rPr lang="en-US" sz="1450">
                <a:latin typeface="Times New Roman"/>
                <a:cs typeface="Times New Roman"/>
              </a:rPr>
              <a:t>This project explores the competitive differences between the NBA's Western and Eastern Conferences over the last 10 seasons. By analyzing all-star selections, NBA honors, and Finals victories, we aim to determine if one conference exhibits superior competitiveness. Utilizing k-NN, Random Forest, and SVM algorithms, our methodology includes rigorous data preparation and model evaluation to ensure robust analysis. The findings suggest significant variances in the competitiveness of conferences, potentially influencing playoff chances and raising fairness concerns within the league's structure. This abstract encapsulates the project's essence, methodology, results, and potential impacts on various NBA stakeholders.</a:t>
            </a:r>
            <a:endParaRPr lang="en-US"/>
          </a:p>
        </p:txBody>
      </p:sp>
      <p:sp>
        <p:nvSpPr>
          <p:cNvPr id="3" name="Text Placeholder 2">
            <a:extLst>
              <a:ext uri="{FF2B5EF4-FFF2-40B4-BE49-F238E27FC236}">
                <a16:creationId xmlns:a16="http://schemas.microsoft.com/office/drawing/2014/main" id="{963654E2-FDD2-B2A9-9934-3EABF62FA53C}"/>
              </a:ext>
            </a:extLst>
          </p:cNvPr>
          <p:cNvSpPr>
            <a:spLocks noGrp="1"/>
          </p:cNvSpPr>
          <p:nvPr>
            <p:ph type="body" sz="quarter" idx="11"/>
          </p:nvPr>
        </p:nvSpPr>
        <p:spPr/>
        <p:txBody>
          <a:bodyPr/>
          <a:lstStyle/>
          <a:p>
            <a:r>
              <a:rPr lang="en-US"/>
              <a:t>ABSTRACT</a:t>
            </a:r>
          </a:p>
        </p:txBody>
      </p:sp>
      <p:sp>
        <p:nvSpPr>
          <p:cNvPr id="4" name="Text Placeholder 3">
            <a:extLst>
              <a:ext uri="{FF2B5EF4-FFF2-40B4-BE49-F238E27FC236}">
                <a16:creationId xmlns:a16="http://schemas.microsoft.com/office/drawing/2014/main" id="{269B15EE-5221-FFF7-EDA5-2621A768ED56}"/>
              </a:ext>
            </a:extLst>
          </p:cNvPr>
          <p:cNvSpPr>
            <a:spLocks noGrp="1"/>
          </p:cNvSpPr>
          <p:nvPr>
            <p:ph type="body" sz="quarter" idx="19"/>
          </p:nvPr>
        </p:nvSpPr>
        <p:spPr>
          <a:xfrm>
            <a:off x="713708" y="6143201"/>
            <a:ext cx="6705600" cy="9699905"/>
          </a:xfrm>
        </p:spPr>
        <p:txBody>
          <a:bodyPr/>
          <a:lstStyle/>
          <a:p>
            <a:r>
              <a:rPr lang="en-US" sz="1450" b="1">
                <a:latin typeface="Times New Roman"/>
                <a:cs typeface="Times New Roman"/>
              </a:rPr>
              <a:t>Defining the Question</a:t>
            </a:r>
          </a:p>
          <a:p>
            <a:r>
              <a:rPr lang="en-US" sz="1400">
                <a:solidFill>
                  <a:srgbClr val="000000"/>
                </a:solidFill>
                <a:effectLst/>
                <a:latin typeface="Times New Roman"/>
                <a:ea typeface="Times New Roman" panose="02020603050405020304" pitchFamily="18" charset="0"/>
                <a:cs typeface="Times New Roman"/>
              </a:rPr>
              <a:t>For this project, we aim to answer the question, “Is the Western conference more competitive than the Eastern conference in the NBA?” Some relevant facts to contextualize why we would like to explore this topic include that the league’s Finals series is always top Eastern conference team vs. top Western conference team, not necessarily the top two teams of the season. Thus, if one conference has a generally more competitive pool, teams in the other conference have an easier chance getting into playoffs, raising questions about fairness </a:t>
            </a:r>
            <a:r>
              <a:rPr lang="en-US" sz="1400">
                <a:solidFill>
                  <a:srgbClr val="000000"/>
                </a:solidFill>
                <a:latin typeface="Times New Roman"/>
                <a:ea typeface="Times New Roman" panose="02020603050405020304" pitchFamily="18" charset="0"/>
                <a:cs typeface="Times New Roman"/>
              </a:rPr>
              <a:t>if </a:t>
            </a:r>
            <a:r>
              <a:rPr lang="en-US" sz="1400">
                <a:solidFill>
                  <a:srgbClr val="000000"/>
                </a:solidFill>
                <a:effectLst/>
                <a:latin typeface="Times New Roman"/>
                <a:ea typeface="Times New Roman" panose="02020603050405020304" pitchFamily="18" charset="0"/>
                <a:cs typeface="Times New Roman"/>
              </a:rPr>
              <a:t>the conferences are not matched up as evenly as they can be. Another example of the impacts of this structure can be seen with the NBA All-Star game, which was changed from an East vs. West format to team captains, in which either team could have Eastern or Western </a:t>
            </a:r>
            <a:r>
              <a:rPr lang="en-US" sz="1400">
                <a:solidFill>
                  <a:srgbClr val="000000"/>
                </a:solidFill>
                <a:latin typeface="Times New Roman"/>
                <a:ea typeface="Times New Roman" panose="02020603050405020304" pitchFamily="18" charset="0"/>
                <a:cs typeface="Times New Roman"/>
              </a:rPr>
              <a:t>players, and</a:t>
            </a:r>
            <a:r>
              <a:rPr lang="en-US" sz="1400">
                <a:solidFill>
                  <a:srgbClr val="000000"/>
                </a:solidFill>
                <a:effectLst/>
                <a:latin typeface="Times New Roman"/>
                <a:ea typeface="Times New Roman" panose="02020603050405020304" pitchFamily="18" charset="0"/>
                <a:cs typeface="Times New Roman"/>
              </a:rPr>
              <a:t> has received positive feedback for more interesting games. We understand that there is a ton of data that can be gathered on this topic, therefore we plan to limit our scope to the last 10 seasons of the NBA. By limiting our timeline to the last 10 seasons, we keep the data as close to the present as possible allowing for a more accurate analysis of the current state of competitiveness between conferences.</a:t>
            </a:r>
            <a:r>
              <a:rPr lang="en-US" sz="1400">
                <a:solidFill>
                  <a:srgbClr val="000000"/>
                </a:solidFill>
                <a:latin typeface="Times New Roman"/>
                <a:ea typeface="Times New Roman" panose="02020603050405020304" pitchFamily="18" charset="0"/>
                <a:cs typeface="Times New Roman"/>
              </a:rPr>
              <a:t> </a:t>
            </a:r>
            <a:endParaRPr lang="en-US" sz="1400">
              <a:solidFill>
                <a:srgbClr val="000000"/>
              </a:solidFill>
              <a:effectLst/>
              <a:latin typeface="Times New Roman"/>
              <a:ea typeface="Times New Roman" panose="02020603050405020304" pitchFamily="18" charset="0"/>
            </a:endParaRPr>
          </a:p>
          <a:p>
            <a:r>
              <a:rPr lang="en-US" sz="1450" b="1">
                <a:solidFill>
                  <a:srgbClr val="000000"/>
                </a:solidFill>
                <a:latin typeface="Times New Roman"/>
                <a:ea typeface="Calibri"/>
                <a:cs typeface="Times New Roman"/>
              </a:rPr>
              <a:t>Objectives</a:t>
            </a:r>
            <a:endParaRPr lang="en-US" sz="1450" b="1">
              <a:effectLst/>
              <a:latin typeface="Times New Roman"/>
              <a:ea typeface="Calibri"/>
              <a:cs typeface="Times New Roman"/>
            </a:endParaRPr>
          </a:p>
          <a:p>
            <a:r>
              <a:rPr lang="en-US" sz="1400">
                <a:solidFill>
                  <a:srgbClr val="000000"/>
                </a:solidFill>
                <a:latin typeface="Times New Roman"/>
                <a:ea typeface="Times New Roman" panose="02020603050405020304" pitchFamily="18" charset="0"/>
                <a:cs typeface="Times New Roman"/>
              </a:rPr>
              <a:t>While there are many potential metrics of competitiveness between the two conferences, such as </a:t>
            </a:r>
            <a:r>
              <a:rPr lang="en-US" sz="1400">
                <a:solidFill>
                  <a:srgbClr val="000000"/>
                </a:solidFill>
                <a:effectLst/>
                <a:latin typeface="Times New Roman"/>
                <a:ea typeface="Times New Roman" panose="02020603050405020304" pitchFamily="18" charset="0"/>
                <a:cs typeface="Times New Roman"/>
              </a:rPr>
              <a:t>the number of </a:t>
            </a:r>
            <a:r>
              <a:rPr lang="en-US" sz="1400">
                <a:solidFill>
                  <a:srgbClr val="000000"/>
                </a:solidFill>
                <a:latin typeface="Times New Roman"/>
                <a:ea typeface="Times New Roman" panose="02020603050405020304" pitchFamily="18" charset="0"/>
                <a:cs typeface="Times New Roman"/>
              </a:rPr>
              <a:t>all-star</a:t>
            </a:r>
            <a:r>
              <a:rPr lang="en-US" sz="1400">
                <a:solidFill>
                  <a:srgbClr val="000000"/>
                </a:solidFill>
                <a:effectLst/>
                <a:latin typeface="Times New Roman"/>
                <a:ea typeface="Times New Roman" panose="02020603050405020304" pitchFamily="18" charset="0"/>
                <a:cs typeface="Times New Roman"/>
              </a:rPr>
              <a:t> selections and all NBA honors from each conference per season, the head-to-head stats of the top teams from each conference, and the number of times the Western conference won the NBA finals versus the number of times the Eastern conference won the NBA finals, we will focus on using average points scored to look for competitive differences between the two conferences. Other head-to-head stats of the top teams such as rebounds, steals, blocks, etc. are also stats that can be used as a supplement to points scored. Our primary focus is to attempt to find a connection between average points scored per year and conference. Using insights gathered from these data fields, our goal is to draw conclusions about the potential differences in competitiveness between the Western and Eastern Conferences and the implications of those differences on the NBA structure.</a:t>
            </a:r>
          </a:p>
          <a:p>
            <a:r>
              <a:rPr lang="en-US" sz="1450" b="1">
                <a:solidFill>
                  <a:srgbClr val="000000"/>
                </a:solidFill>
                <a:effectLst/>
                <a:latin typeface="Times New Roman"/>
                <a:ea typeface="Times New Roman" panose="02020603050405020304" pitchFamily="18" charset="0"/>
                <a:cs typeface="Times New Roman"/>
              </a:rPr>
              <a:t>Motivations and Related Work</a:t>
            </a:r>
          </a:p>
          <a:p>
            <a:r>
              <a:rPr lang="en-US" sz="1400">
                <a:solidFill>
                  <a:srgbClr val="000000"/>
                </a:solidFill>
                <a:effectLst/>
                <a:latin typeface="Times New Roman"/>
                <a:ea typeface="Times New Roman" panose="02020603050405020304" pitchFamily="18" charset="0"/>
                <a:cs typeface="Times New Roman"/>
              </a:rPr>
              <a:t>Our catalyst for initially choosing to explore the NBA was our shared love of basketball. However, we soon discovered that by exploring which conference is more competitive, we can gain valuable insights into the performance trends of teams, players, and ultimately uncover the factors that contribute to a team's competitiveness. This research not only serves to satisfy the curiosity of basketball enthusiasts like us, but it also has practical applications in team management, fan engagement, and sports betting. It's a fascinating opportunity to leverage data-driven techniques to enhance our understanding of the NBA.</a:t>
            </a:r>
            <a:endParaRPr lang="en-US" sz="1400">
              <a:effectLst/>
              <a:latin typeface="Times New Roman"/>
              <a:ea typeface="Calibri" panose="020F0502020204030204" pitchFamily="34" charset="0"/>
              <a:cs typeface="Times New Roman"/>
            </a:endParaRPr>
          </a:p>
          <a:p>
            <a:endParaRPr lang="en-US" sz="1400">
              <a:solidFill>
                <a:srgbClr val="000000"/>
              </a:solidFill>
              <a:effectLst/>
              <a:latin typeface="Times New Roman" panose="02020603050405020304" pitchFamily="18" charset="0"/>
              <a:ea typeface="Times New Roman" panose="02020603050405020304" pitchFamily="18" charset="0"/>
            </a:endParaRPr>
          </a:p>
          <a:p>
            <a:endParaRPr lang="en-US" sz="1490" b="1">
              <a:solidFill>
                <a:srgbClr val="000000"/>
              </a:solidFill>
              <a:effectLst/>
              <a:latin typeface="Times New Roman" panose="02020603050405020304" pitchFamily="18" charset="0"/>
              <a:ea typeface="Times New Roman" panose="02020603050405020304" pitchFamily="18" charset="0"/>
            </a:endParaRPr>
          </a:p>
          <a:p>
            <a:endParaRPr lang="en-US" sz="1400"/>
          </a:p>
        </p:txBody>
      </p:sp>
      <p:sp>
        <p:nvSpPr>
          <p:cNvPr id="5" name="Text Placeholder 4">
            <a:extLst>
              <a:ext uri="{FF2B5EF4-FFF2-40B4-BE49-F238E27FC236}">
                <a16:creationId xmlns:a16="http://schemas.microsoft.com/office/drawing/2014/main" id="{B6768395-8C47-7F94-0562-8CED2FAD93F2}"/>
              </a:ext>
            </a:extLst>
          </p:cNvPr>
          <p:cNvSpPr>
            <a:spLocks noGrp="1"/>
          </p:cNvSpPr>
          <p:nvPr>
            <p:ph type="body" sz="quarter" idx="20"/>
          </p:nvPr>
        </p:nvSpPr>
        <p:spPr>
          <a:xfrm>
            <a:off x="609394" y="5692973"/>
            <a:ext cx="6700308" cy="450228"/>
          </a:xfrm>
        </p:spPr>
        <p:txBody>
          <a:bodyPr/>
          <a:lstStyle/>
          <a:p>
            <a:r>
              <a:rPr lang="en-US"/>
              <a:t>INTRODUCTION &amp; OBJECTIVES</a:t>
            </a:r>
          </a:p>
        </p:txBody>
      </p:sp>
      <p:sp>
        <p:nvSpPr>
          <p:cNvPr id="6" name="Text Placeholder 5">
            <a:extLst>
              <a:ext uri="{FF2B5EF4-FFF2-40B4-BE49-F238E27FC236}">
                <a16:creationId xmlns:a16="http://schemas.microsoft.com/office/drawing/2014/main" id="{AA37B617-69DF-207F-8C7E-CB1E478629E1}"/>
              </a:ext>
            </a:extLst>
          </p:cNvPr>
          <p:cNvSpPr>
            <a:spLocks noGrp="1"/>
          </p:cNvSpPr>
          <p:nvPr>
            <p:ph type="body" sz="quarter" idx="21"/>
          </p:nvPr>
        </p:nvSpPr>
        <p:spPr>
          <a:xfrm>
            <a:off x="7724776" y="3309394"/>
            <a:ext cx="9578695" cy="6229367"/>
          </a:xfrm>
        </p:spPr>
        <p:txBody>
          <a:bodyPr/>
          <a:lstStyle/>
          <a:p>
            <a:r>
              <a:rPr lang="en-US" sz="1400">
                <a:latin typeface="Times New Roman"/>
                <a:cs typeface="Times New Roman"/>
              </a:rPr>
              <a:t>For this project, we initially looked at data from a dataset we found on Kaggle that contained stats from the NBA starting in the year 2012 to the year 2023. Before we could use this data however, we had to perform EDA by first checking the "head" or first five entries in the dataset. Then we checked for any null/missing data of which we found none. Then we checked to make sure that the data was in its appropriate form such as player's names being strings, points per game being integers, etc. In the dataset, we found columns containing data for each player such as average pointers per game of the season, average assists per game of the season, and average rebounds per game of the season among other stats. We also made sure there were no duplicates or outliers in our data as that could potentially skew the results. Once the preliminary analysis was complete, we decided that we would isolate the top 5 scorers per year, the top 5 playoff scorers per year, and the top 5 All-Star scorers per year. If the majority of the top 5 players for each of the three categories (scorers per year, playoff scorers per year, and All-Star scorers per year) were from one conference over another, that would be an indicator that one conference is more competitive than the other as most of the top players are concentrated in that conference. </a:t>
            </a:r>
          </a:p>
          <a:p>
            <a:r>
              <a:rPr lang="en-US" sz="1400">
                <a:latin typeface="Times New Roman"/>
                <a:cs typeface="Times New Roman"/>
              </a:rPr>
              <a:t>Once we isolated the top 5 players for each of the three categories we previously decided on, we visualized the data by creating three bar graphs to show the number of appearances each of the conferences had in the top 5 scorers for each of the three categories. We then used the datasets for each of the categories and separated it by conference and created line plots, scatter plots, and a line of best fit for the scatter plots to help us see trends in the data. To take this a step further, we also created Linear Regression models by using and reshaping the data used for the scatter plots and the line of best fit. These models then predict the number of players that would be in the top 5 scorers for both conferences for the regular season and the playoffs for the next two years. For all of these models and visualizations, we focused a lot on the relationship between time (each season specifically) and the number of players per conference because if a conference has the majority of the top 5 scorers over multiple seasons consistently, then that could be an indicator that specific conference is more competitive.</a:t>
            </a:r>
          </a:p>
          <a:p>
            <a:r>
              <a:rPr lang="en-US" sz="1400">
                <a:latin typeface="Times New Roman"/>
                <a:cs typeface="Times New Roman"/>
              </a:rPr>
              <a:t>To further aid us, we also decided to create three supervised learning models, specifically K-NN,  Random Forest, and SVM. We focused on 'PTS', 'year', 'Conference', and '</a:t>
            </a:r>
            <a:r>
              <a:rPr lang="en-US" sz="1400" err="1">
                <a:latin typeface="Times New Roman"/>
                <a:cs typeface="Times New Roman"/>
              </a:rPr>
              <a:t>season_type</a:t>
            </a:r>
            <a:r>
              <a:rPr lang="en-US" sz="1400">
                <a:latin typeface="Times New Roman"/>
                <a:cs typeface="Times New Roman"/>
              </a:rPr>
              <a:t>' for our variables with 'PTS' being the points each player scored per season, 'Conference' being the Eastern and </a:t>
            </a:r>
            <a:r>
              <a:rPr lang="en-US" sz="1400" err="1">
                <a:latin typeface="Times New Roman"/>
                <a:cs typeface="Times New Roman"/>
              </a:rPr>
              <a:t>Wsetern</a:t>
            </a:r>
            <a:r>
              <a:rPr lang="en-US" sz="1400">
                <a:latin typeface="Times New Roman"/>
                <a:cs typeface="Times New Roman"/>
              </a:rPr>
              <a:t> conferences, and '</a:t>
            </a:r>
            <a:r>
              <a:rPr lang="en-US" sz="1400" err="1">
                <a:latin typeface="Times New Roman"/>
                <a:cs typeface="Times New Roman"/>
              </a:rPr>
              <a:t>season_type</a:t>
            </a:r>
            <a:r>
              <a:rPr lang="en-US" sz="1400">
                <a:latin typeface="Times New Roman"/>
                <a:cs typeface="Times New Roman"/>
              </a:rPr>
              <a:t>' would be the regular season, playoff season, and the All-Star game. By focusing on these variables it would show which conference has better players and that would help determine which conference is more competitive. Due to these models being predictive, we split up our data into training and testing sets for each of the models. The training sets would help us build the model by "training" it on the training set data and we would then tests it accuracy in making predictions using the test sets. We then used </a:t>
            </a:r>
            <a:r>
              <a:rPr lang="en-US" sz="1400" err="1">
                <a:latin typeface="Times New Roman"/>
                <a:cs typeface="Times New Roman"/>
              </a:rPr>
              <a:t>GridSearchCV</a:t>
            </a:r>
            <a:r>
              <a:rPr lang="en-US" sz="1400">
                <a:latin typeface="Times New Roman"/>
                <a:cs typeface="Times New Roman"/>
              </a:rPr>
              <a:t> for each of our models to optimize their hyperparameters in order to tweak our model for more accuracy and then we retrained our model with the new adjustments. </a:t>
            </a:r>
            <a:endParaRPr lang="en-US" sz="1400"/>
          </a:p>
        </p:txBody>
      </p:sp>
      <p:sp>
        <p:nvSpPr>
          <p:cNvPr id="7" name="Text Placeholder 6">
            <a:extLst>
              <a:ext uri="{FF2B5EF4-FFF2-40B4-BE49-F238E27FC236}">
                <a16:creationId xmlns:a16="http://schemas.microsoft.com/office/drawing/2014/main" id="{140CACF4-AF6B-3F43-967A-E3D22AA2744D}"/>
              </a:ext>
            </a:extLst>
          </p:cNvPr>
          <p:cNvSpPr>
            <a:spLocks noGrp="1"/>
          </p:cNvSpPr>
          <p:nvPr>
            <p:ph type="body" sz="quarter" idx="22"/>
          </p:nvPr>
        </p:nvSpPr>
        <p:spPr/>
        <p:txBody>
          <a:bodyPr/>
          <a:lstStyle/>
          <a:p>
            <a:r>
              <a:rPr lang="en-US"/>
              <a:t>METHODOLOGY</a:t>
            </a:r>
          </a:p>
        </p:txBody>
      </p:sp>
      <p:sp>
        <p:nvSpPr>
          <p:cNvPr id="8" name="Text Placeholder 7">
            <a:extLst>
              <a:ext uri="{FF2B5EF4-FFF2-40B4-BE49-F238E27FC236}">
                <a16:creationId xmlns:a16="http://schemas.microsoft.com/office/drawing/2014/main" id="{728772FD-65A1-4A99-6021-079022EFCB94}"/>
              </a:ext>
            </a:extLst>
          </p:cNvPr>
          <p:cNvSpPr>
            <a:spLocks noGrp="1"/>
          </p:cNvSpPr>
          <p:nvPr>
            <p:ph type="body" sz="quarter" idx="23"/>
          </p:nvPr>
        </p:nvSpPr>
        <p:spPr>
          <a:xfrm>
            <a:off x="7722374" y="10029744"/>
            <a:ext cx="7847863" cy="5188220"/>
          </a:xfrm>
        </p:spPr>
        <p:txBody>
          <a:bodyPr/>
          <a:lstStyle/>
          <a:p>
            <a:r>
              <a:rPr lang="en-US" sz="1600">
                <a:latin typeface="Times New Roman"/>
                <a:cs typeface="Times New Roman"/>
              </a:rPr>
              <a:t>Based on these statistics shown by our EDA, it seems as though the Western Conference has significantly more top scorers in the league, which appears to be a competitive imbalance. As shown in the figure on the right, the number of top 5 scorers in the playoff seasons of the last ten years is made up considerably more of Western Conference players compared to Eastern Conference, and the regular and all-star seasons yielded similar results. Our Linear Regression Model also seemed to show a competitive imbalance with the Western Conference having the edge. It must be noted in recent years, the Eastern Conference has most of the top 5 regular season scorers and this might be a sign of a switch in the power imbalance with the East now becoming the more competitive conference. Despite that, we can still clearly see that the West outperforms the Eastern conference significantly in terms of top 5 playoff scorers and have done so for almost all of the last 10 years. However, our machine learning models yielded only about a 49-52% accuracy score, which does not show a significant correlation between points and conference. We also noted that the mean training scores returned from </a:t>
            </a:r>
            <a:r>
              <a:rPr lang="en-US" sz="1600" err="1">
                <a:latin typeface="Times New Roman"/>
                <a:cs typeface="Times New Roman"/>
              </a:rPr>
              <a:t>GridSearchCV</a:t>
            </a:r>
            <a:r>
              <a:rPr lang="en-US" sz="1600">
                <a:latin typeface="Times New Roman"/>
                <a:cs typeface="Times New Roman"/>
              </a:rPr>
              <a:t> were not much higher than the test scores, except for Random Forest, ranging from 53-85%. As such, it seems that we have underfit our data, and we can consider adding more features to create more complex models to classify conference. Some possible explanatory variables in the original dataset that could be added to the models are efficiency, assists, steals, and blocks. Including these variables could help to better represent the skill of each player, both offensively and defensively, and provide a more complex model with the potential of fitting the data better. </a:t>
            </a:r>
          </a:p>
        </p:txBody>
      </p:sp>
      <p:sp>
        <p:nvSpPr>
          <p:cNvPr id="9" name="Text Placeholder 8">
            <a:extLst>
              <a:ext uri="{FF2B5EF4-FFF2-40B4-BE49-F238E27FC236}">
                <a16:creationId xmlns:a16="http://schemas.microsoft.com/office/drawing/2014/main" id="{E5F39032-82D6-F902-A57F-59953C940EB0}"/>
              </a:ext>
            </a:extLst>
          </p:cNvPr>
          <p:cNvSpPr>
            <a:spLocks noGrp="1"/>
          </p:cNvSpPr>
          <p:nvPr>
            <p:ph type="body" sz="quarter" idx="24"/>
          </p:nvPr>
        </p:nvSpPr>
        <p:spPr>
          <a:xfrm>
            <a:off x="8270610" y="9597814"/>
            <a:ext cx="13267531" cy="428633"/>
          </a:xfrm>
        </p:spPr>
        <p:txBody>
          <a:bodyPr/>
          <a:lstStyle/>
          <a:p>
            <a:r>
              <a:rPr lang="en-US" sz="2200" u="none">
                <a:ea typeface="+mn-lt"/>
                <a:cs typeface="+mn-lt"/>
              </a:rPr>
              <a:t>RESULTS &amp; EVALUATION</a:t>
            </a:r>
            <a:endParaRPr lang="en-US">
              <a:ea typeface="+mn-lt"/>
              <a:cs typeface="+mn-lt"/>
            </a:endParaRPr>
          </a:p>
        </p:txBody>
      </p:sp>
      <p:sp>
        <p:nvSpPr>
          <p:cNvPr id="10" name="Text Placeholder 9">
            <a:extLst>
              <a:ext uri="{FF2B5EF4-FFF2-40B4-BE49-F238E27FC236}">
                <a16:creationId xmlns:a16="http://schemas.microsoft.com/office/drawing/2014/main" id="{B992EE9E-C44A-01BC-751C-C9DEB28DAF34}"/>
              </a:ext>
            </a:extLst>
          </p:cNvPr>
          <p:cNvSpPr>
            <a:spLocks noGrp="1"/>
          </p:cNvSpPr>
          <p:nvPr>
            <p:ph type="body" sz="quarter" idx="25"/>
          </p:nvPr>
        </p:nvSpPr>
        <p:spPr>
          <a:xfrm>
            <a:off x="21973955" y="2959554"/>
            <a:ext cx="6698012" cy="444073"/>
          </a:xfrm>
        </p:spPr>
        <p:txBody>
          <a:bodyPr/>
          <a:lstStyle/>
          <a:p>
            <a:r>
              <a:rPr lang="en-US" sz="2200">
                <a:solidFill>
                  <a:srgbClr val="000000"/>
                </a:solidFill>
                <a:ea typeface="+mn-lt"/>
                <a:cs typeface="+mn-lt"/>
              </a:rPr>
              <a:t>THE IMPACTS</a:t>
            </a:r>
            <a:endParaRPr lang="en-US"/>
          </a:p>
        </p:txBody>
      </p:sp>
      <p:sp>
        <p:nvSpPr>
          <p:cNvPr id="11" name="Text Placeholder 10">
            <a:extLst>
              <a:ext uri="{FF2B5EF4-FFF2-40B4-BE49-F238E27FC236}">
                <a16:creationId xmlns:a16="http://schemas.microsoft.com/office/drawing/2014/main" id="{DB256A04-5B5A-60D7-4B3E-EF5E7D8A83BC}"/>
              </a:ext>
            </a:extLst>
          </p:cNvPr>
          <p:cNvSpPr>
            <a:spLocks noGrp="1"/>
          </p:cNvSpPr>
          <p:nvPr>
            <p:ph type="body" sz="quarter" idx="26"/>
          </p:nvPr>
        </p:nvSpPr>
        <p:spPr>
          <a:xfrm>
            <a:off x="21973955" y="3420939"/>
            <a:ext cx="6698012" cy="5926884"/>
          </a:xfrm>
        </p:spPr>
        <p:txBody>
          <a:bodyPr/>
          <a:lstStyle/>
          <a:p>
            <a:r>
              <a:rPr lang="en-US" sz="1600">
                <a:latin typeface="Times New Roman"/>
                <a:cs typeface="Times New Roman"/>
              </a:rPr>
              <a:t>The NBA Finals is always the top Eastern conference team versus the top Western conference team meaning that the series may not be between the top two teams in the league that season. Thus, if one conference has a generally more competitive pool, teams in the other conference have an easier chance getting into the playoffs which raise questions about fairness as the conferences are not matched up as evenly as they can be. For instance, in 2000, the 8th seed Indiana Pacers had a 41-41 record while two Western conference teams, the Houston Rockets and Seattle Supersonics missed the playoffs despite having 45-37 and 44-38 records respectively. Another potential impact of this structure can be seen with the NBA All-Star game, which was changed from an East vs. West format to team captains, in which either team could have both Eastern and Western players. This has since received positive feedback due to the format resulting in more interesting games which in turn raises questions about entertainment value, fan engagement, and revenue. This is because even though the NBA uses a revenue sharing format, "to receive full revenue sharing benefits, the revenue structure requires small market teams to generate revenue equal to at least 70% of the league average." Therefore, if some small market teams are stuck in a less competitive conference with less entertaining games, this could impact their revenue and may lead to them missing the 70% threshold. Moreover, the salary cap used to pay players is also based on revenue meaning that if the NBA is not living up to its potential entertainment value, players' salaries would be affected which could lead to things like strikes. </a:t>
            </a:r>
            <a:endParaRPr lang="en-US" sz="1600"/>
          </a:p>
        </p:txBody>
      </p:sp>
      <p:sp>
        <p:nvSpPr>
          <p:cNvPr id="12" name="Text Placeholder 11">
            <a:extLst>
              <a:ext uri="{FF2B5EF4-FFF2-40B4-BE49-F238E27FC236}">
                <a16:creationId xmlns:a16="http://schemas.microsoft.com/office/drawing/2014/main" id="{42B23826-645B-7E6E-D870-6D3E15B831CD}"/>
              </a:ext>
            </a:extLst>
          </p:cNvPr>
          <p:cNvSpPr>
            <a:spLocks noGrp="1"/>
          </p:cNvSpPr>
          <p:nvPr>
            <p:ph type="body" sz="quarter" idx="27"/>
          </p:nvPr>
        </p:nvSpPr>
        <p:spPr>
          <a:xfrm>
            <a:off x="21973955" y="9311397"/>
            <a:ext cx="6698012" cy="494873"/>
          </a:xfrm>
        </p:spPr>
        <p:txBody>
          <a:bodyPr/>
          <a:lstStyle/>
          <a:p>
            <a:r>
              <a:rPr lang="en-US" sz="2200">
                <a:solidFill>
                  <a:srgbClr val="000000"/>
                </a:solidFill>
                <a:ea typeface="+mn-lt"/>
                <a:cs typeface="+mn-lt"/>
              </a:rPr>
              <a:t>CONCLUSION</a:t>
            </a:r>
            <a:endParaRPr lang="en-US"/>
          </a:p>
        </p:txBody>
      </p:sp>
      <p:sp>
        <p:nvSpPr>
          <p:cNvPr id="13" name="Text Placeholder 12">
            <a:extLst>
              <a:ext uri="{FF2B5EF4-FFF2-40B4-BE49-F238E27FC236}">
                <a16:creationId xmlns:a16="http://schemas.microsoft.com/office/drawing/2014/main" id="{F8EC51D5-4A21-1087-E4CA-BC41F89840B8}"/>
              </a:ext>
            </a:extLst>
          </p:cNvPr>
          <p:cNvSpPr>
            <a:spLocks noGrp="1"/>
          </p:cNvSpPr>
          <p:nvPr>
            <p:ph type="body" sz="quarter" idx="28"/>
          </p:nvPr>
        </p:nvSpPr>
        <p:spPr>
          <a:xfrm>
            <a:off x="21972279" y="9772782"/>
            <a:ext cx="6701366" cy="2972229"/>
          </a:xfrm>
        </p:spPr>
        <p:txBody>
          <a:bodyPr/>
          <a:lstStyle/>
          <a:p>
            <a:r>
              <a:rPr lang="en-US" sz="1600">
                <a:latin typeface="Times New Roman"/>
                <a:cs typeface="Times New Roman"/>
              </a:rPr>
              <a:t>Thanks to this project, we were able to apply what we learned in class to an issue we were passionate about as basketball fans that has real world implications. We examined the trends of variables such as "points" and how it relates to competitiveness for each NBA conference. In short, answering the question of which conference is more competitive is more than just a hypothetical posed by basketball enthusiasts but is a topic that has consequences that affect one of the largest sports leagues in the world and the numerous local economies, players, staff, and fans that it serves. This issue has been an ongoing debate among various sectors involved in the NBA league, and should be seriously considered for the longevity of the NBA structure, as they have real impacts on players and fans.</a:t>
            </a:r>
          </a:p>
        </p:txBody>
      </p:sp>
      <p:sp>
        <p:nvSpPr>
          <p:cNvPr id="14" name="Text Placeholder 13">
            <a:extLst>
              <a:ext uri="{FF2B5EF4-FFF2-40B4-BE49-F238E27FC236}">
                <a16:creationId xmlns:a16="http://schemas.microsoft.com/office/drawing/2014/main" id="{325366D1-85D0-BF77-5571-56DEC28C3592}"/>
              </a:ext>
            </a:extLst>
          </p:cNvPr>
          <p:cNvSpPr>
            <a:spLocks noGrp="1"/>
          </p:cNvSpPr>
          <p:nvPr>
            <p:ph type="body" sz="quarter" idx="29"/>
          </p:nvPr>
        </p:nvSpPr>
        <p:spPr/>
        <p:txBody>
          <a:bodyPr/>
          <a:lstStyle/>
          <a:p>
            <a:r>
              <a:rPr lang="en-US" sz="2200">
                <a:cs typeface="Calibri"/>
              </a:rPr>
              <a:t>REFERENCE</a:t>
            </a:r>
          </a:p>
        </p:txBody>
      </p:sp>
      <p:sp>
        <p:nvSpPr>
          <p:cNvPr id="15" name="Text Placeholder 14">
            <a:extLst>
              <a:ext uri="{FF2B5EF4-FFF2-40B4-BE49-F238E27FC236}">
                <a16:creationId xmlns:a16="http://schemas.microsoft.com/office/drawing/2014/main" id="{46E33F97-7ED4-0588-464C-4D6C9CDC84CD}"/>
              </a:ext>
            </a:extLst>
          </p:cNvPr>
          <p:cNvSpPr>
            <a:spLocks noGrp="1"/>
          </p:cNvSpPr>
          <p:nvPr>
            <p:ph type="body" sz="quarter" idx="30"/>
          </p:nvPr>
        </p:nvSpPr>
        <p:spPr>
          <a:xfrm>
            <a:off x="21972279" y="13611586"/>
            <a:ext cx="6701366" cy="1476435"/>
          </a:xfrm>
        </p:spPr>
        <p:txBody>
          <a:bodyPr/>
          <a:lstStyle/>
          <a:p>
            <a:r>
              <a:rPr lang="en-US" sz="800">
                <a:latin typeface="Times New Roman"/>
                <a:cs typeface="Times New Roman"/>
              </a:rPr>
              <a:t>Heffernan, Brendan. “NBA Eastern Conference vs. Western Conference (Differences).” </a:t>
            </a:r>
            <a:r>
              <a:rPr lang="en-US" sz="800" i="1">
                <a:latin typeface="Times New Roman"/>
                <a:cs typeface="Times New Roman"/>
              </a:rPr>
              <a:t>Dunk or Three</a:t>
            </a:r>
            <a:r>
              <a:rPr lang="en-US" sz="800">
                <a:latin typeface="Times New Roman"/>
                <a:cs typeface="Times New Roman"/>
              </a:rPr>
              <a:t>, Dunk or Three, 22 Sept. 2021, dunkorthree.com/</a:t>
            </a:r>
            <a:r>
              <a:rPr lang="en-US" sz="800" err="1">
                <a:latin typeface="Times New Roman"/>
                <a:cs typeface="Times New Roman"/>
              </a:rPr>
              <a:t>nba</a:t>
            </a:r>
            <a:r>
              <a:rPr lang="en-US" sz="800">
                <a:latin typeface="Times New Roman"/>
                <a:cs typeface="Times New Roman"/>
              </a:rPr>
              <a:t>-eastern-western-conferences/. </a:t>
            </a:r>
            <a:endParaRPr lang="en-US" sz="800"/>
          </a:p>
          <a:p>
            <a:r>
              <a:rPr lang="en-US" sz="800">
                <a:latin typeface="Times New Roman"/>
                <a:cs typeface="Times New Roman"/>
              </a:rPr>
              <a:t>Nath, </a:t>
            </a:r>
            <a:r>
              <a:rPr lang="en-US" sz="800" err="1">
                <a:latin typeface="Times New Roman"/>
                <a:cs typeface="Times New Roman"/>
              </a:rPr>
              <a:t>Trevir</a:t>
            </a:r>
            <a:r>
              <a:rPr lang="en-US" sz="800">
                <a:latin typeface="Times New Roman"/>
                <a:cs typeface="Times New Roman"/>
              </a:rPr>
              <a:t> I. “The NBA’s Business Model.” </a:t>
            </a:r>
            <a:r>
              <a:rPr lang="en-US" sz="800" i="1">
                <a:latin typeface="Times New Roman"/>
                <a:cs typeface="Times New Roman"/>
              </a:rPr>
              <a:t>Investopedia</a:t>
            </a:r>
            <a:r>
              <a:rPr lang="en-US" sz="800">
                <a:latin typeface="Times New Roman"/>
                <a:cs typeface="Times New Roman"/>
              </a:rPr>
              <a:t>, Investopedia, 10 Sept. 2021, </a:t>
            </a:r>
            <a:r>
              <a:rPr lang="en-US" sz="800">
                <a:latin typeface="Times New Roman"/>
                <a:cs typeface="Times New Roman"/>
                <a:hlinkClick r:id="rId2"/>
              </a:rPr>
              <a:t>www.investopedia.com/articles/investing/070715/nbas-business-model.asp#:~:text=Revenue%20sharing%20in%20the%20NBA%20addresses%20the%20inequitable,revenue%20equal%20to%20the%20salary%20cap%20that%20year</a:t>
            </a:r>
            <a:r>
              <a:rPr lang="en-US" sz="800">
                <a:latin typeface="Times New Roman"/>
                <a:cs typeface="Times New Roman"/>
              </a:rPr>
              <a:t>. </a:t>
            </a:r>
            <a:endParaRPr lang="en-US" sz="800"/>
          </a:p>
          <a:p>
            <a:r>
              <a:rPr lang="en-US" sz="900">
                <a:latin typeface="Times New Roman"/>
                <a:cs typeface="Times New Roman"/>
              </a:rPr>
              <a:t>“How Economics Effects the NBA.” </a:t>
            </a:r>
            <a:r>
              <a:rPr lang="en-US" sz="900" i="1" err="1">
                <a:latin typeface="Times New Roman"/>
                <a:cs typeface="Times New Roman"/>
              </a:rPr>
              <a:t>HoopSocial</a:t>
            </a:r>
            <a:r>
              <a:rPr lang="en-US" sz="900">
                <a:latin typeface="Times New Roman"/>
                <a:cs typeface="Times New Roman"/>
              </a:rPr>
              <a:t>, </a:t>
            </a:r>
            <a:r>
              <a:rPr lang="en-US" sz="900" err="1">
                <a:latin typeface="Times New Roman"/>
                <a:cs typeface="Times New Roman"/>
              </a:rPr>
              <a:t>HoopSocial</a:t>
            </a:r>
            <a:r>
              <a:rPr lang="en-US" sz="900">
                <a:latin typeface="Times New Roman"/>
                <a:cs typeface="Times New Roman"/>
              </a:rPr>
              <a:t>, 9 May 2023, hoop-social.com/how-economics-effects-the-</a:t>
            </a:r>
            <a:r>
              <a:rPr lang="en-US" sz="900" err="1">
                <a:latin typeface="Times New Roman"/>
                <a:cs typeface="Times New Roman"/>
              </a:rPr>
              <a:t>nba</a:t>
            </a:r>
            <a:r>
              <a:rPr lang="en-US" sz="900">
                <a:latin typeface="Times New Roman"/>
                <a:cs typeface="Times New Roman"/>
              </a:rPr>
              <a:t>/#google_vignette. </a:t>
            </a:r>
            <a:endParaRPr lang="en-US"/>
          </a:p>
          <a:p>
            <a:endParaRPr lang="en-US" sz="1450"/>
          </a:p>
        </p:txBody>
      </p:sp>
      <p:sp>
        <p:nvSpPr>
          <p:cNvPr id="16" name="Text Placeholder 15">
            <a:extLst>
              <a:ext uri="{FF2B5EF4-FFF2-40B4-BE49-F238E27FC236}">
                <a16:creationId xmlns:a16="http://schemas.microsoft.com/office/drawing/2014/main" id="{86D768B6-8E4F-F50A-4ABE-C1DD9CCF9D43}"/>
              </a:ext>
            </a:extLst>
          </p:cNvPr>
          <p:cNvSpPr>
            <a:spLocks noGrp="1"/>
          </p:cNvSpPr>
          <p:nvPr>
            <p:ph type="body" sz="quarter" idx="150"/>
          </p:nvPr>
        </p:nvSpPr>
        <p:spPr/>
        <p:txBody>
          <a:bodyPr/>
          <a:lstStyle/>
          <a:p>
            <a:r>
              <a:rPr lang="en-US"/>
              <a:t>Kidus Yohannes, Tony Giech, Zekai Peng, Jonathan Hong</a:t>
            </a:r>
          </a:p>
        </p:txBody>
      </p:sp>
      <p:sp>
        <p:nvSpPr>
          <p:cNvPr id="17" name="Text Placeholder 16">
            <a:extLst>
              <a:ext uri="{FF2B5EF4-FFF2-40B4-BE49-F238E27FC236}">
                <a16:creationId xmlns:a16="http://schemas.microsoft.com/office/drawing/2014/main" id="{7E3699B7-158A-2F54-0AA7-273059AD962C}"/>
              </a:ext>
            </a:extLst>
          </p:cNvPr>
          <p:cNvSpPr>
            <a:spLocks noGrp="1"/>
          </p:cNvSpPr>
          <p:nvPr>
            <p:ph type="body" sz="quarter" idx="184"/>
          </p:nvPr>
        </p:nvSpPr>
        <p:spPr/>
        <p:txBody>
          <a:bodyPr/>
          <a:lstStyle/>
          <a:p>
            <a:r>
              <a:rPr lang="en-US"/>
              <a:t>Northeastern University – DS3000 Foundations of Data Science</a:t>
            </a:r>
          </a:p>
        </p:txBody>
      </p:sp>
      <p:sp>
        <p:nvSpPr>
          <p:cNvPr id="18" name="Text Placeholder 17">
            <a:extLst>
              <a:ext uri="{FF2B5EF4-FFF2-40B4-BE49-F238E27FC236}">
                <a16:creationId xmlns:a16="http://schemas.microsoft.com/office/drawing/2014/main" id="{904C1C3F-79FE-B1AD-0EF7-1C493A5B029C}"/>
              </a:ext>
            </a:extLst>
          </p:cNvPr>
          <p:cNvSpPr>
            <a:spLocks noGrp="1"/>
          </p:cNvSpPr>
          <p:nvPr>
            <p:ph type="body" sz="quarter" idx="185"/>
          </p:nvPr>
        </p:nvSpPr>
        <p:spPr/>
        <p:txBody>
          <a:bodyPr/>
          <a:lstStyle/>
          <a:p>
            <a:r>
              <a:rPr lang="en-US"/>
              <a:t>Competitive Differences Between NBA Western vs. Eastern Conferences</a:t>
            </a:r>
          </a:p>
        </p:txBody>
      </p:sp>
      <p:pic>
        <p:nvPicPr>
          <p:cNvPr id="20" name="Picture 19" descr="A screenshot of a computer&#10;&#10;Description automatically generated">
            <a:extLst>
              <a:ext uri="{FF2B5EF4-FFF2-40B4-BE49-F238E27FC236}">
                <a16:creationId xmlns:a16="http://schemas.microsoft.com/office/drawing/2014/main" id="{B12BE41B-E4BC-2F1D-40C7-3B5B0FB49EF0}"/>
              </a:ext>
            </a:extLst>
          </p:cNvPr>
          <p:cNvPicPr>
            <a:picLocks noChangeAspect="1"/>
          </p:cNvPicPr>
          <p:nvPr/>
        </p:nvPicPr>
        <p:blipFill rotWithShape="1">
          <a:blip r:embed="rId3">
            <a:extLst>
              <a:ext uri="{28A0092B-C50C-407E-A947-70E740481C1C}">
                <a14:useLocalDpi xmlns:a14="http://schemas.microsoft.com/office/drawing/2010/main" val="0"/>
              </a:ext>
            </a:extLst>
          </a:blip>
          <a:srcRect l="20042" t="26941" r="39667" b="12925"/>
          <a:stretch/>
        </p:blipFill>
        <p:spPr>
          <a:xfrm>
            <a:off x="15571199" y="10113155"/>
            <a:ext cx="5551454" cy="4401501"/>
          </a:xfrm>
          <a:prstGeom prst="rect">
            <a:avLst/>
          </a:prstGeom>
        </p:spPr>
      </p:pic>
      <p:pic>
        <p:nvPicPr>
          <p:cNvPr id="19" name="Picture 18">
            <a:extLst>
              <a:ext uri="{FF2B5EF4-FFF2-40B4-BE49-F238E27FC236}">
                <a16:creationId xmlns:a16="http://schemas.microsoft.com/office/drawing/2014/main" id="{91E515F9-A0A4-9A8B-8175-CC3126999D4A}"/>
              </a:ext>
            </a:extLst>
          </p:cNvPr>
          <p:cNvPicPr>
            <a:picLocks noChangeAspect="1"/>
          </p:cNvPicPr>
          <p:nvPr/>
        </p:nvPicPr>
        <p:blipFill>
          <a:blip r:embed="rId4"/>
          <a:stretch>
            <a:fillRect/>
          </a:stretch>
        </p:blipFill>
        <p:spPr>
          <a:xfrm>
            <a:off x="17308286" y="3168696"/>
            <a:ext cx="4189861" cy="2713997"/>
          </a:xfrm>
          <a:prstGeom prst="rect">
            <a:avLst/>
          </a:prstGeom>
        </p:spPr>
      </p:pic>
      <p:pic>
        <p:nvPicPr>
          <p:cNvPr id="21" name="Picture 20">
            <a:extLst>
              <a:ext uri="{FF2B5EF4-FFF2-40B4-BE49-F238E27FC236}">
                <a16:creationId xmlns:a16="http://schemas.microsoft.com/office/drawing/2014/main" id="{0C4C79A6-F9E7-7BEF-7E42-2308DFD1B938}"/>
              </a:ext>
            </a:extLst>
          </p:cNvPr>
          <p:cNvPicPr>
            <a:picLocks noChangeAspect="1"/>
          </p:cNvPicPr>
          <p:nvPr/>
        </p:nvPicPr>
        <p:blipFill>
          <a:blip r:embed="rId5"/>
          <a:stretch>
            <a:fillRect/>
          </a:stretch>
        </p:blipFill>
        <p:spPr>
          <a:xfrm>
            <a:off x="17239129" y="5978091"/>
            <a:ext cx="4303058" cy="2663461"/>
          </a:xfrm>
          <a:prstGeom prst="rect">
            <a:avLst/>
          </a:prstGeom>
        </p:spPr>
      </p:pic>
      <p:sp>
        <p:nvSpPr>
          <p:cNvPr id="22" name="TextBox 21">
            <a:extLst>
              <a:ext uri="{FF2B5EF4-FFF2-40B4-BE49-F238E27FC236}">
                <a16:creationId xmlns:a16="http://schemas.microsoft.com/office/drawing/2014/main" id="{D3DB3685-96A2-1D10-5C3C-FF239A18688D}"/>
              </a:ext>
            </a:extLst>
          </p:cNvPr>
          <p:cNvSpPr txBox="1"/>
          <p:nvPr/>
        </p:nvSpPr>
        <p:spPr>
          <a:xfrm>
            <a:off x="17282160" y="8638390"/>
            <a:ext cx="413093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cs typeface="Times New Roman"/>
              </a:rPr>
              <a:t>The above are the visualizations of the predictions made by our Linear Regression Model for Playoff Scorers for each conference. We can see that the Western Conference consistently has most of the top 5 playoff scorers.</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688635"/>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04ddef4-d1f4-47bb-a7fe-bcdac784bd5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C26CC8497B1744A8BA71DAABF069E6" ma:contentTypeVersion="17" ma:contentTypeDescription="Create a new document." ma:contentTypeScope="" ma:versionID="47419dbd8d8956c9d67ecc240951071d">
  <xsd:schema xmlns:xsd="http://www.w3.org/2001/XMLSchema" xmlns:xs="http://www.w3.org/2001/XMLSchema" xmlns:p="http://schemas.microsoft.com/office/2006/metadata/properties" xmlns:ns3="504ddef4-d1f4-47bb-a7fe-bcdac784bd5a" xmlns:ns4="b0f44e4b-82e2-4987-b31e-e4fb0fe8ee6d" targetNamespace="http://schemas.microsoft.com/office/2006/metadata/properties" ma:root="true" ma:fieldsID="53fa3e8c7dfd01d495ff7cb638463e07" ns3:_="" ns4:_="">
    <xsd:import namespace="504ddef4-d1f4-47bb-a7fe-bcdac784bd5a"/>
    <xsd:import namespace="b0f44e4b-82e2-4987-b31e-e4fb0fe8ee6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4ddef4-d1f4-47bb-a7fe-bcdac784bd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f44e4b-82e2-4987-b31e-e4fb0fe8ee6d"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73787A-D376-4C39-AD80-9B9694419F7B}">
  <ds:schemaRefs>
    <ds:schemaRef ds:uri="http://schemas.microsoft.com/sharepoint/v3/contenttype/forms"/>
  </ds:schemaRefs>
</ds:datastoreItem>
</file>

<file path=customXml/itemProps2.xml><?xml version="1.0" encoding="utf-8"?>
<ds:datastoreItem xmlns:ds="http://schemas.openxmlformats.org/officeDocument/2006/customXml" ds:itemID="{DC7C88DF-25C9-403B-85D3-03791EC5969F}">
  <ds:schemaRefs>
    <ds:schemaRef ds:uri="504ddef4-d1f4-47bb-a7fe-bcdac784bd5a"/>
    <ds:schemaRef ds:uri="b0f44e4b-82e2-4987-b31e-e4fb0fe8ee6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7DB834-7063-4406-966F-F6CD12FFB9F8}">
  <ds:schemaRefs>
    <ds:schemaRef ds:uri="504ddef4-d1f4-47bb-a7fe-bcdac784bd5a"/>
    <ds:schemaRef ds:uri="b0f44e4b-82e2-4987-b31e-e4fb0fe8ee6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PosterPresentations.com-36x60-Template-V3</Template>
  <Application>Microsoft Office PowerPoint</Application>
  <PresentationFormat>Custom</PresentationFormat>
  <Slides>1</Slides>
  <Notes>0</Notes>
  <HiddenSlides>0</HiddenSlide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PosterPresentations.com-36x60-Template-V3</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revision>2</cp:revision>
  <dcterms:created xsi:type="dcterms:W3CDTF">2012-02-06T18:46:22Z</dcterms:created>
  <dcterms:modified xsi:type="dcterms:W3CDTF">2024-02-06T18:52:02Z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0x01010002C26CC8497B1744A8BA71DAABF069E6</vt:lpwstr>
  </property>
</Properties>
</file>