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71" r:id="rId8"/>
    <p:sldId id="272" r:id="rId9"/>
    <p:sldId id="267" r:id="rId10"/>
    <p:sldId id="273" r:id="rId11"/>
    <p:sldId id="266" r:id="rId12"/>
    <p:sldId id="274" r:id="rId13"/>
    <p:sldId id="276" r:id="rId14"/>
    <p:sldId id="269" r:id="rId15"/>
    <p:sldId id="265" r:id="rId16"/>
    <p:sldId id="275" r:id="rId17"/>
    <p:sldId id="270" r:id="rId18"/>
    <p:sldId id="268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70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78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1254-1F09-4515-9838-FF43E75191E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686" y="1104606"/>
            <a:ext cx="7305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DS-Digital" pitchFamily="2" charset="0"/>
              </a:rPr>
              <a:t>Web Security</a:t>
            </a:r>
            <a:endParaRPr lang="en-US" sz="8000" b="1" dirty="0">
              <a:latin typeface="DS-Digita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5" y="2574235"/>
            <a:ext cx="4947302" cy="28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Brute | Remedy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6" y="1792339"/>
            <a:ext cx="729374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Captchas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enables to distinguish between a machine and human.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IP Lockout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out </a:t>
            </a:r>
            <a:r>
              <a:rPr lang="en-US" dirty="0"/>
              <a:t>t</a:t>
            </a:r>
            <a:r>
              <a:rPr lang="en-US" dirty="0" smtClean="0"/>
              <a:t>he IP with multiple login failures.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Delays</a:t>
            </a:r>
          </a:p>
          <a:p>
            <a:r>
              <a:rPr lang="en-US" dirty="0" smtClean="0"/>
              <a:t>Allow Random delays between login trials.</a:t>
            </a:r>
            <a:br>
              <a:rPr lang="en-US" dirty="0" smtClean="0"/>
            </a:b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638" y="938423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SQL Injection or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SQLi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903544"/>
            <a:ext cx="72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</a:t>
            </a:r>
            <a:r>
              <a:rPr lang="en-US" sz="2000" dirty="0"/>
              <a:t>carefully crafted data that causes the input to be interpreted as part of a SQL query instead of </a:t>
            </a:r>
            <a:r>
              <a:rPr lang="en-US" sz="2000" dirty="0" smtClean="0"/>
              <a:t>data.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638" y="3249009"/>
            <a:ext cx="7295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Consequences </a:t>
            </a:r>
            <a:r>
              <a:rPr lang="en-US" sz="2000" dirty="0"/>
              <a:t>of a SQL injection attack could be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Loss of data confidentiality </a:t>
            </a:r>
          </a:p>
          <a:p>
            <a:r>
              <a:rPr lang="en-US" sz="2000" dirty="0"/>
              <a:t>Loss of data integrity </a:t>
            </a:r>
          </a:p>
          <a:p>
            <a:r>
              <a:rPr lang="en-US" sz="2000" dirty="0"/>
              <a:t>Loss of data </a:t>
            </a:r>
          </a:p>
          <a:p>
            <a:r>
              <a:rPr lang="en-US" sz="2000" dirty="0"/>
              <a:t>Compromise of the entire network </a:t>
            </a:r>
          </a:p>
          <a:p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638" y="938423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SQLi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| Remedy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903544"/>
            <a:ext cx="72937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Don't use dynamic SQL </a:t>
            </a:r>
            <a:r>
              <a:rPr lang="en-US" sz="2000" b="1" dirty="0"/>
              <a:t>when it can be avoided: </a:t>
            </a:r>
            <a:r>
              <a:rPr lang="en-US" sz="2000" dirty="0"/>
              <a:t>used prepared statements, parameterized queries or stored procedures instead whenever possible.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>
                <a:solidFill>
                  <a:srgbClr val="FF0000"/>
                </a:solidFill>
              </a:rPr>
              <a:t>Use appropriate privileges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Using a limited access account is far safer, and can limit what a hacker is able to do.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>
                <a:solidFill>
                  <a:srgbClr val="FF0000"/>
                </a:solidFill>
              </a:rPr>
              <a:t>Escape/</a:t>
            </a:r>
            <a:r>
              <a:rPr lang="en-US" dirty="0" err="1">
                <a:solidFill>
                  <a:srgbClr val="FF0000"/>
                </a:solidFill>
              </a:rPr>
              <a:t>Quotesafe</a:t>
            </a:r>
            <a:r>
              <a:rPr lang="en-US" dirty="0"/>
              <a:t> the input (string quoting/parsing)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Denial of Service (</a:t>
            </a:r>
            <a:r>
              <a:rPr lang="en-US" sz="3600" dirty="0" err="1"/>
              <a:t>DoS</a:t>
            </a:r>
            <a:r>
              <a:rPr lang="en-US" sz="3600" dirty="0"/>
              <a:t>) attack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4066" y="2099830"/>
            <a:ext cx="7295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Making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resource (site, application, server) unavailable</a:t>
            </a:r>
            <a:r>
              <a:rPr lang="en-US" sz="2000" dirty="0"/>
              <a:t> for the purpose it was </a:t>
            </a:r>
            <a:r>
              <a:rPr lang="en-US" sz="2000" dirty="0" smtClean="0"/>
              <a:t>designed.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a service receives a very </a:t>
            </a:r>
            <a:r>
              <a:rPr lang="en-US" sz="2000" dirty="0">
                <a:solidFill>
                  <a:srgbClr val="FF0000"/>
                </a:solidFill>
              </a:rPr>
              <a:t>large number of requests</a:t>
            </a:r>
            <a:r>
              <a:rPr lang="en-US" sz="2000" dirty="0"/>
              <a:t>, it may cease to be available to legitimate users.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Programming </a:t>
            </a:r>
            <a:r>
              <a:rPr lang="en-US" sz="2000" dirty="0"/>
              <a:t>vulnerability is </a:t>
            </a:r>
            <a:r>
              <a:rPr lang="en-US" sz="2000" dirty="0" smtClean="0"/>
              <a:t>exploited.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DoS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DDoS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Reflected </a:t>
            </a:r>
            <a:r>
              <a:rPr lang="en-US" sz="2000" dirty="0" err="1" smtClean="0"/>
              <a:t>DoS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Attack | Remedies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 Hijacking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2150685"/>
            <a:ext cx="7293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Taking control of a user session </a:t>
            </a:r>
            <a:r>
              <a:rPr lang="en-US" sz="2000" dirty="0"/>
              <a:t>after successfully obtaining or generating an authentication session ID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E</a:t>
            </a:r>
            <a:r>
              <a:rPr lang="en-US" dirty="0" smtClean="0"/>
              <a:t>xploit </a:t>
            </a:r>
            <a:r>
              <a:rPr lang="en-US" dirty="0"/>
              <a:t>the vulnerability of a system which allows one person to fixate (set) another person's session identifier (SID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Using Packet </a:t>
            </a:r>
            <a:r>
              <a:rPr lang="en-US" dirty="0" smtClean="0"/>
              <a:t>Sniffers</a:t>
            </a:r>
            <a:br>
              <a:rPr lang="en-US" dirty="0" smtClean="0"/>
            </a:br>
            <a:r>
              <a:rPr lang="en-US" dirty="0" smtClean="0"/>
              <a:t>Spoofing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 Hijacking | Remedy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2150685"/>
            <a:ext cx="729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Regenerate session ID after a successful </a:t>
            </a:r>
            <a:r>
              <a:rPr lang="en-US" dirty="0" smtClean="0"/>
              <a:t>login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Validate user specific data (Agent, IP, HTTP-X-Forwarded-For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Remediation</a:t>
            </a: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53" y="952109"/>
            <a:ext cx="6943725" cy="5534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4066" y="2569387"/>
            <a:ext cx="2656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emediation </a:t>
            </a:r>
            <a:r>
              <a:rPr lang="en-US" dirty="0"/>
              <a:t>rates have been improving</a:t>
            </a:r>
          </a:p>
          <a:p>
            <a:r>
              <a:rPr lang="en-US" dirty="0"/>
              <a:t>only very incrementally for the majority of the vulnerability classes.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Web App?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4065" y="1972742"/>
            <a:ext cx="72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 Requirements</a:t>
            </a:r>
            <a:b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Implemented and tested requirements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2639" y="3320060"/>
            <a:ext cx="7295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Non Functional Requirements</a:t>
            </a:r>
            <a:b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Load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Documentation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Recovery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u="heavy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2000" i="1" u="heav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338" y="1431235"/>
            <a:ext cx="771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op Secret" panose="02000500000000000000" pitchFamily="2" charset="0"/>
              </a:rPr>
              <a:t>Thank You ☺ </a:t>
            </a:r>
            <a:endParaRPr lang="en-US" sz="7200" dirty="0">
              <a:latin typeface="Top Secret" panose="02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587" y="4353337"/>
            <a:ext cx="268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To :</a:t>
            </a:r>
          </a:p>
          <a:p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Dr. Anu Gupta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9137" y="4353337"/>
            <a:ext cx="3289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By :</a:t>
            </a:r>
          </a:p>
          <a:p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Akshay Kapoor (04)</a:t>
            </a:r>
            <a:b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Sukhpreet Singh (33)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6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Security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606982"/>
            <a:ext cx="7293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 security, is a branch of Information Security that deals specifically with security of websites, web applications and web services. At a high level, Web application security draws on the principles of application security but applies them specifically to Internet and Web systems.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639" y="3693887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can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639" y="4348760"/>
            <a:ext cx="7295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first step in protecting yourself is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recognize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the risks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become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familiar 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some of the terminology associated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with them.</a:t>
            </a:r>
          </a:p>
        </p:txBody>
      </p:sp>
    </p:spTree>
    <p:extLst>
      <p:ext uri="{BB962C8B-B14F-4D97-AF65-F5344CB8AC3E}">
        <p14:creationId xmlns:p14="http://schemas.microsoft.com/office/powerpoint/2010/main" val="2078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	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Security Risks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66" y="1763077"/>
            <a:ext cx="7877175" cy="260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3" y="1763077"/>
            <a:ext cx="7686675" cy="5094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77" y="1763077"/>
            <a:ext cx="6715125" cy="4990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26" y="1765797"/>
            <a:ext cx="5676900" cy="530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06" y="1760148"/>
            <a:ext cx="5438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Commonly Used Attacking Techniques 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422" y="1777902"/>
            <a:ext cx="6361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Cross Site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Brute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Injection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 Hijacking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 tampering</a:t>
            </a:r>
            <a:endParaRPr lang="en-US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DOS (Denial Of Services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Leakage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Insufficient Transport Layer Protection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Insufficient authorization</a:t>
            </a:r>
            <a:b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995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Site Scripting or XSS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817051"/>
            <a:ext cx="72937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(XSS) attacks are a </a:t>
            </a:r>
            <a:r>
              <a:rPr lang="en-US" dirty="0">
                <a:solidFill>
                  <a:srgbClr val="FF0000"/>
                </a:solidFill>
              </a:rPr>
              <a:t>type of injection</a:t>
            </a:r>
            <a:r>
              <a:rPr lang="en-US" dirty="0"/>
              <a:t>, in which malicious scripts are injected into otherwise benign and trusted web sites.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XSS </a:t>
            </a:r>
            <a:r>
              <a:rPr lang="en-US" dirty="0"/>
              <a:t>attacks occur when an </a:t>
            </a:r>
            <a:r>
              <a:rPr lang="en-US" dirty="0">
                <a:solidFill>
                  <a:srgbClr val="FF0000"/>
                </a:solidFill>
              </a:rPr>
              <a:t>attacker uses a web application to send malicious code</a:t>
            </a:r>
            <a:r>
              <a:rPr lang="en-US" dirty="0"/>
              <a:t>, generally in the form of a browser side script, to a different end user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</a:t>
            </a:r>
            <a:r>
              <a:rPr lang="en-US" sz="2000" dirty="0"/>
              <a:t>malicious script can access any cookies, session tokens, or other sensitive information retained by the browser and used with that site.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These scripts can even rewrite the content of the HTML page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995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Site Scripting or XSS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817051"/>
            <a:ext cx="72937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(XSS) attacks are a </a:t>
            </a:r>
            <a:r>
              <a:rPr lang="en-US" dirty="0">
                <a:solidFill>
                  <a:srgbClr val="FF0000"/>
                </a:solidFill>
              </a:rPr>
              <a:t>type of injection</a:t>
            </a:r>
            <a:r>
              <a:rPr lang="en-US" dirty="0"/>
              <a:t>, in which malicious scripts are injected into otherwise benign and trusted web sites.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XSS </a:t>
            </a:r>
            <a:r>
              <a:rPr lang="en-US" dirty="0"/>
              <a:t>attacks occur when an </a:t>
            </a:r>
            <a:r>
              <a:rPr lang="en-US" dirty="0">
                <a:solidFill>
                  <a:srgbClr val="FF0000"/>
                </a:solidFill>
              </a:rPr>
              <a:t>attacker uses a web application to send malicious code</a:t>
            </a:r>
            <a:r>
              <a:rPr lang="en-US" dirty="0"/>
              <a:t>, generally in the form of a browser side script, to a different end user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</a:t>
            </a:r>
            <a:r>
              <a:rPr lang="en-US" sz="2000" dirty="0"/>
              <a:t>malicious script can access any cookies, session tokens, or other sensitive information retained by the browser and used with that site.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These scripts can even rewrite the content of the HTML page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995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XSS | Remedy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817051"/>
            <a:ext cx="7293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Escaping</a:t>
            </a:r>
            <a:r>
              <a:rPr lang="en-US" sz="2000" i="1" dirty="0" smtClean="0"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+mj-lt"/>
                <a:cs typeface="Calibri" panose="020F0502020204030204" pitchFamily="34" charset="0"/>
              </a:rPr>
            </a:br>
            <a:r>
              <a:rPr lang="en-US" sz="2000" dirty="0" smtClean="0">
                <a:latin typeface="+mj-lt"/>
              </a:rPr>
              <a:t>E</a:t>
            </a:r>
            <a:r>
              <a:rPr lang="en-US" sz="2000" dirty="0" smtClean="0">
                <a:latin typeface="+mj-lt"/>
              </a:rPr>
              <a:t>scape </a:t>
            </a:r>
            <a:r>
              <a:rPr lang="en-US" sz="2000" dirty="0">
                <a:latin typeface="+mj-lt"/>
              </a:rPr>
              <a:t>any and all HTML, URL, and JavaScript entities</a:t>
            </a:r>
            <a:r>
              <a:rPr lang="en-US" sz="2000" i="1" dirty="0" smtClean="0"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+mj-lt"/>
                <a:cs typeface="Calibri" panose="020F0502020204030204" pitchFamily="34" charset="0"/>
              </a:rPr>
            </a:br>
            <a:r>
              <a:rPr lang="en-US" sz="2000" i="1" dirty="0" smtClean="0"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+mj-lt"/>
                <a:cs typeface="Calibri" panose="020F0502020204030204" pitchFamily="34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Validating Input</a:t>
            </a:r>
            <a:b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</a:br>
            <a:r>
              <a:rPr lang="en-US" sz="2000" dirty="0" smtClean="0">
                <a:latin typeface="+mj-lt"/>
              </a:rPr>
              <a:t>E</a:t>
            </a:r>
            <a:r>
              <a:rPr lang="en-US" sz="2000" dirty="0" smtClean="0">
                <a:latin typeface="+mj-lt"/>
              </a:rPr>
              <a:t>nsuring an application is rendering the correct data and Preventing malicious data from doing harm to the site, database, and users</a:t>
            </a:r>
            <a:r>
              <a:rPr lang="en-US" sz="2000" i="1" dirty="0" smtClean="0"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+mj-lt"/>
                <a:cs typeface="Calibri" panose="020F0502020204030204" pitchFamily="34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</a:br>
            <a:r>
              <a:rPr lang="en-US" sz="2000" i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Sanitizing</a:t>
            </a:r>
            <a:r>
              <a:rPr lang="en-US" sz="2000" i="1" dirty="0" smtClean="0">
                <a:latin typeface="+mj-lt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+mj-lt"/>
                <a:cs typeface="Calibri" panose="020F0502020204030204" pitchFamily="34" charset="0"/>
              </a:rPr>
            </a:br>
            <a:r>
              <a:rPr lang="en-US" sz="2000" dirty="0" smtClean="0"/>
              <a:t>C</a:t>
            </a:r>
            <a:r>
              <a:rPr lang="en-US" sz="2000" dirty="0" smtClean="0"/>
              <a:t>hanging </a:t>
            </a:r>
            <a:r>
              <a:rPr lang="en-US" sz="2000" dirty="0"/>
              <a:t>unacceptable user input to an acceptable format.</a:t>
            </a:r>
            <a:endParaRPr lang="en-US" sz="2000" i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Brute Force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891193"/>
            <a:ext cx="72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guessing passwords and bypassing access control.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4065" y="2553278"/>
            <a:ext cx="7295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Types: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Dictionary Attack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Attack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Rainbow Table</a:t>
            </a:r>
            <a:b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Attack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1141</TotalTime>
  <Words>364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DS-Digital</vt:lpstr>
      <vt:lpstr>Top Secret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Turing</cp:lastModifiedBy>
  <cp:revision>37</cp:revision>
  <dcterms:created xsi:type="dcterms:W3CDTF">2017-11-20T16:24:18Z</dcterms:created>
  <dcterms:modified xsi:type="dcterms:W3CDTF">2017-11-24T04:22:48Z</dcterms:modified>
</cp:coreProperties>
</file>