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3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8" r:id="rId13"/>
    <p:sldId id="269" r:id="rId14"/>
    <p:sldId id="271" r:id="rId15"/>
    <p:sldId id="266" r:id="rId16"/>
    <p:sldId id="270" r:id="rId17"/>
    <p:sldId id="267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49A34F-6F50-4C27-B197-84C437B9FBD9}">
          <p14:sldIdLst>
            <p14:sldId id="257"/>
            <p14:sldId id="258"/>
            <p14:sldId id="259"/>
            <p14:sldId id="273"/>
          </p14:sldIdLst>
        </p14:section>
        <p14:section name="可視化：クラスター別" id="{C9A1D2AC-D883-4D3D-B57B-6DE197C2930B}">
          <p14:sldIdLst>
            <p14:sldId id="260"/>
            <p14:sldId id="261"/>
            <p14:sldId id="262"/>
            <p14:sldId id="263"/>
            <p14:sldId id="264"/>
          </p14:sldIdLst>
        </p14:section>
        <p14:section name="クラスター毎：商品カテゴリID" id="{B808D5EA-BEAE-401C-87C4-63FDAB460A1C}">
          <p14:sldIdLst>
            <p14:sldId id="272"/>
            <p14:sldId id="265"/>
            <p14:sldId id="268"/>
            <p14:sldId id="269"/>
            <p14:sldId id="271"/>
            <p14:sldId id="266"/>
            <p14:sldId id="270"/>
            <p14:sldId id="267"/>
          </p14:sldIdLst>
        </p14:section>
        <p14:section name="クラスター毎：商品カテゴリ" id="{20061899-8E85-456A-AA47-73B1D5F886AD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クラスター毎：商品名" id="{B390FAF4-C781-4A21-8102-0F4E217839FA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クラスター毎：曜日" id="{0AB3361F-E921-412C-9024-4A831AF764CD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店舗別：どのクラスターが多いか" id="{1B9FB6FF-4A72-4CE0-B3DB-D87DB1F22041}">
          <p14:sldIdLst>
            <p14:sldId id="299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E95298-A333-4E5D-8E44-0BF0EC820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C97867-FBDC-47AC-8341-C18A833FA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B196F7-4EAC-43F4-9DD4-CA100DB8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909B5F-8225-4589-BB5E-1C9F2C2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A9A45-D39E-475D-8746-BD15FC2D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54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34A33-A33D-481B-9EB4-6B508777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A51B-E9A0-4288-9A49-EAB2C3131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ADB86-77DD-450B-BE86-40D23957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B43B43-CC32-4A1F-B682-9A087432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4FE6D6-B76F-4D36-A41D-B58444F1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933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633556-4F06-435B-B0FD-3C77375B6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96A581-1E74-41D7-B2D1-BF7F629CF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252698-485B-441E-AE7E-E7B2C4BD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E3AD43-396A-43B3-A224-D762A89D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2292BF-3F26-4A25-900D-7DD999DB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489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6F5CC-417A-43F9-B978-E5397D30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76753-36C5-437C-992E-6D822474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CC4234-F689-46AF-BD9E-BF5474FC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3E2C84-FFF5-4868-8B34-64CC82EC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103CBA-12DE-455E-B67E-77E95825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672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B6E3D4-C496-4A42-BFCF-3AC3B2A1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D56988-6BE7-4389-A311-09123B5D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B257BE-1A62-4216-B3A1-3684ACB8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A916F-447D-42EB-840D-30228E07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89C337-AF81-4B49-AC61-42C66CE4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7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DD1E0-594C-4DDF-8288-B07E38CD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EACD8-6EC1-4B86-BF06-C45751461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7A635A-BA2A-450A-ADD7-17C87E5C4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966FD8-30CB-44EB-917E-65C7446A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7213D-79AF-4AFD-99DC-62E18476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A38943-1987-4BCC-9CDF-D57D97C3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531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A32C7-EB46-4194-ACDA-B939B9A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BF8C15-1B81-48EE-8042-A934EAA7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F47AC4-749F-4C38-BC03-BA98A3C6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0A867A-E2AE-4203-9C75-43BA80589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44CE0D-D0B6-4E88-A419-00B67C23B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8DF840-AC33-4D39-A24A-B7957D63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FA24F1-3C9A-4BCF-8AE2-CD5DB9E3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ED535F-C97F-468C-851D-475F43CD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174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78273-8E4B-40A6-B58D-C81098F4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8A3E4B-EAAA-40AF-BB15-C346D937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FDF6E-57CF-4717-B3B6-EE474466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FD04DC-5371-4FB1-8420-F7288071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85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84A069-27F9-4FE9-9FB0-51BEC68D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BEEA39-DB8C-4435-8AF2-1BAA846A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E3E3D4-BD5F-4D04-9A18-0B69DFE4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030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E1157-3578-4633-90EE-4AA2FAD0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E551A2-FADD-4426-A5B8-81B62756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3DFF73-CB0C-434B-B86C-A52D4BE43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3EFF3E-E0A2-40F5-AA26-4F6534BB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C6555B-6129-4A1C-B849-5AC9BD55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B0827D-0094-4C6B-8B81-A69A7C5A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134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A160E-8DB8-42C0-AE04-3722047B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0A147B-F165-41FC-9660-C195C6779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5D4CF1-72AE-467A-A764-5AC2C0536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06888-60E7-4F5F-A419-7D3AE661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72EEA1-05B1-4155-AAC5-CFF8E382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9A072A-A334-4CA6-B55A-35CAAD0F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1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F8737B-1A56-4F1E-BA96-BE8B2D7D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0D44E1-92C3-444A-B5D6-F92D3D9B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9046D0-D60E-4A01-9D9C-D5A23B0DB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15649-6B3F-4CF0-9BF1-B5318A7C550D}" type="datetimeFigureOut">
              <a:rPr kumimoji="1" lang="ja-JP" altLang="en-US" smtClean="0"/>
              <a:t>2023/12/21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17652A-B090-48D0-8CAA-235D6C1DA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F48A74-9CBD-43F6-9D20-111EF2E88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7750-C86E-46A5-990B-0403F59B7A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A1B1D0-DE3E-4DBA-8F7B-2F380398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040"/>
            <a:ext cx="12192000" cy="391393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72D9C4-9126-4779-83DD-888EDD149144}"/>
              </a:ext>
            </a:extLst>
          </p:cNvPr>
          <p:cNvSpPr txBox="1"/>
          <p:nvPr/>
        </p:nvSpPr>
        <p:spPr>
          <a:xfrm>
            <a:off x="2336800" y="1137920"/>
            <a:ext cx="791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初めに</a:t>
            </a:r>
            <a:r>
              <a:rPr kumimoji="1" lang="en-US" altLang="ja-JP" dirty="0"/>
              <a:t>…</a:t>
            </a:r>
          </a:p>
          <a:p>
            <a:r>
              <a:rPr lang="ja-JP" altLang="en-US" dirty="0"/>
              <a:t>売上個数</a:t>
            </a:r>
            <a:r>
              <a:rPr lang="en-US" altLang="ja-JP" dirty="0"/>
              <a:t>1</a:t>
            </a:r>
            <a:r>
              <a:rPr lang="ja-JP" altLang="en-US" dirty="0"/>
              <a:t>かつ商品価格</a:t>
            </a:r>
            <a:r>
              <a:rPr lang="en-US" altLang="ja-JP" dirty="0"/>
              <a:t>\500,000</a:t>
            </a:r>
            <a:r>
              <a:rPr lang="ja-JP" altLang="en-US" dirty="0"/>
              <a:t>は外れ値とみなして除去しています。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55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2BDBB4-5B75-4EC1-A2E5-5E31AAF4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1809524"/>
            <a:ext cx="782111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0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2C34B4B-C90B-4709-A6BA-D7D34570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3337"/>
            <a:ext cx="98107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C0DC7AE-43E5-4744-B499-14F50164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3337"/>
            <a:ext cx="97345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0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EC20EE-7D9D-466A-AC61-89F5EDB5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33337"/>
            <a:ext cx="94011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1682561-2FC1-49A0-8BA8-B7C8A4AA6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3337"/>
            <a:ext cx="94773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7FB2BAE-2C18-40F1-87B2-2555FE2C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3337"/>
            <a:ext cx="97345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8D9FB29-B3A8-454B-8E5E-1F738584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3337"/>
            <a:ext cx="97345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4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5558F93-FBF7-4C5D-8CC5-2F07D6A5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33337"/>
            <a:ext cx="96488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3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F0E6E98-88FC-447D-8B7F-F2686656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1857155"/>
            <a:ext cx="790685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0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B6D901-B851-4E3B-9670-E4BBB165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75" y="0"/>
            <a:ext cx="9584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1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A36210D-2795-43C4-8EBB-7CF8B8E6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96" y="1097280"/>
            <a:ext cx="11250595" cy="550621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03380A-9078-418B-9265-426702E3AE53}"/>
              </a:ext>
            </a:extLst>
          </p:cNvPr>
          <p:cNvSpPr txBox="1"/>
          <p:nvPr/>
        </p:nvSpPr>
        <p:spPr>
          <a:xfrm>
            <a:off x="1676400" y="16256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商品</a:t>
            </a:r>
            <a:r>
              <a:rPr lang="en-US" altLang="ja-JP" dirty="0"/>
              <a:t>ID</a:t>
            </a:r>
            <a:r>
              <a:rPr lang="ja-JP" altLang="en-US" dirty="0"/>
              <a:t>ごとに、</a:t>
            </a:r>
            <a:r>
              <a:rPr lang="en-US" altLang="ja-JP" dirty="0"/>
              <a:t>『</a:t>
            </a:r>
            <a:r>
              <a:rPr lang="ja-JP" altLang="en-US" dirty="0"/>
              <a:t>売上</a:t>
            </a:r>
            <a:r>
              <a:rPr lang="en-US" altLang="ja-JP" dirty="0"/>
              <a:t>』『</a:t>
            </a:r>
            <a:r>
              <a:rPr lang="ja-JP" altLang="en-US" dirty="0"/>
              <a:t>売上個数</a:t>
            </a:r>
            <a:r>
              <a:rPr lang="en-US" altLang="ja-JP" dirty="0"/>
              <a:t>』『</a:t>
            </a:r>
            <a:r>
              <a:rPr lang="ja-JP" altLang="en-US" dirty="0"/>
              <a:t>商品価格</a:t>
            </a:r>
            <a:r>
              <a:rPr lang="en-US" altLang="ja-JP" dirty="0"/>
              <a:t>』</a:t>
            </a:r>
            <a:r>
              <a:rPr lang="ja-JP" altLang="en-US" dirty="0"/>
              <a:t>の</a:t>
            </a:r>
            <a:r>
              <a:rPr lang="en-US" altLang="ja-JP" dirty="0"/>
              <a:t>『</a:t>
            </a:r>
            <a:r>
              <a:rPr lang="ja-JP" altLang="en-US" dirty="0"/>
              <a:t>平均値</a:t>
            </a:r>
            <a:r>
              <a:rPr lang="en-US" altLang="ja-JP" dirty="0"/>
              <a:t>』『</a:t>
            </a:r>
            <a:r>
              <a:rPr lang="ja-JP" altLang="en-US" dirty="0"/>
              <a:t>標準偏差</a:t>
            </a:r>
            <a:r>
              <a:rPr lang="en-US" altLang="ja-JP" dirty="0"/>
              <a:t>』</a:t>
            </a:r>
            <a:r>
              <a:rPr lang="ja-JP" altLang="en-US" dirty="0"/>
              <a:t>を基に集計</a:t>
            </a:r>
            <a:br>
              <a:rPr lang="en-US" altLang="ja-JP" dirty="0"/>
            </a:br>
            <a:r>
              <a:rPr lang="ja-JP" altLang="en-US" dirty="0"/>
              <a:t>→クラスタリング実施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969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AFFC590-77A1-4394-9F7E-9446DEB1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59" y="0"/>
            <a:ext cx="9173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B4A201-619E-4EB6-80B3-43D446B5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38" y="0"/>
            <a:ext cx="9184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1A1CE92-66E1-4D75-9638-66F3DA80A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7" y="0"/>
            <a:ext cx="9258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3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DCB4C12-80A3-4FF7-8E33-6F1D9936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96" y="0"/>
            <a:ext cx="9510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5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A86E2F3-50CE-4222-A0D4-7DB566B0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39" y="0"/>
            <a:ext cx="9173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70FB73A-A129-4D46-ACDC-2F6C1AC5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41" y="0"/>
            <a:ext cx="9595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D7B5D8A-13E6-485B-BCF9-7E5DB848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1728550"/>
            <a:ext cx="788780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74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7D8320-56E7-4650-B5F9-2AF4C10F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57" y="0"/>
            <a:ext cx="9138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7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24A8A-0669-4828-9C68-DF7129C4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45" y="0"/>
            <a:ext cx="9067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83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66BE84-C8FE-4A3A-9FD7-2520768B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82" y="0"/>
            <a:ext cx="9349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4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88B1B78-B00A-43D5-893E-96606B4F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474"/>
            <a:ext cx="12192000" cy="518433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4F81D2-2BEA-44FA-A916-9EEEE500F15D}"/>
              </a:ext>
            </a:extLst>
          </p:cNvPr>
          <p:cNvSpPr txBox="1"/>
          <p:nvPr/>
        </p:nvSpPr>
        <p:spPr>
          <a:xfrm>
            <a:off x="2153920" y="755412"/>
            <a:ext cx="85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元の</a:t>
            </a:r>
            <a:r>
              <a:rPr lang="en-US" altLang="ja-JP" dirty="0"/>
              <a:t>DF[‘</a:t>
            </a:r>
            <a:r>
              <a:rPr lang="ja-JP" altLang="en-US" dirty="0"/>
              <a:t>商品</a:t>
            </a:r>
            <a:r>
              <a:rPr lang="en-US" altLang="ja-JP" dirty="0"/>
              <a:t>ID’]</a:t>
            </a:r>
            <a:r>
              <a:rPr lang="ja-JP" altLang="en-US" dirty="0"/>
              <a:t>列に対応した</a:t>
            </a:r>
            <a:r>
              <a:rPr lang="en-US" altLang="ja-JP" dirty="0"/>
              <a:t>[‘</a:t>
            </a:r>
            <a:r>
              <a:rPr lang="en-US" altLang="ja-JP" dirty="0" err="1"/>
              <a:t>GoodsCluster</a:t>
            </a:r>
            <a:r>
              <a:rPr lang="en-US" altLang="ja-JP" dirty="0"/>
              <a:t>’]</a:t>
            </a:r>
            <a:r>
              <a:rPr lang="ja-JP" altLang="en-US" dirty="0"/>
              <a:t>列を</a:t>
            </a:r>
            <a:r>
              <a:rPr lang="en-US" altLang="ja-JP" dirty="0"/>
              <a:t>merge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762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DBBCF1-5692-493C-91B4-3CDDDD25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84" y="0"/>
            <a:ext cx="9062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07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CE5D379-EEE8-4DBF-AB41-2992DCE4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35" y="0"/>
            <a:ext cx="9161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4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86140B0-32A3-476B-BFC2-5F6107D0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76" y="0"/>
            <a:ext cx="8599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1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983B921-5FBA-42F2-B9EA-43CA9B5D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76" y="0"/>
            <a:ext cx="908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04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C19FE7E-5CB0-41B5-851D-779727F6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1799997"/>
            <a:ext cx="862132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83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3A8D1E-477C-43DC-AB4C-3E7F4D7E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04775"/>
            <a:ext cx="98107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5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1017F67-DDD5-4A48-BDFE-5A6FA65F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4775"/>
            <a:ext cx="97345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5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621300D-0AF2-48FD-B2BB-5C4B925A5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04775"/>
            <a:ext cx="95154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84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41805AC-2AC5-49E5-90BE-B94E28E5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04775"/>
            <a:ext cx="94011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97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FC24EC-8653-44DA-AB29-21EA6371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04775"/>
            <a:ext cx="96488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5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C2FA1E6-F2F8-442C-81BA-77EC2A5A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648559"/>
            <a:ext cx="706853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9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0FF61-E898-40CB-8F43-A3166CF31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4775"/>
            <a:ext cx="97345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0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A80BE5-49A2-4396-B176-B2819CE7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04775"/>
            <a:ext cx="96488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21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AF294FC-8955-4139-BA20-2E6C2C4F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2" y="2485502"/>
            <a:ext cx="11916188" cy="41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2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A3EC5DB-4C01-4667-92DE-8023AEEE7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02" y="0"/>
            <a:ext cx="8620796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68ABFA-8047-44A3-BB83-7FFB684C1721}"/>
              </a:ext>
            </a:extLst>
          </p:cNvPr>
          <p:cNvSpPr/>
          <p:nvPr/>
        </p:nvSpPr>
        <p:spPr>
          <a:xfrm flipV="1">
            <a:off x="3556000" y="6167120"/>
            <a:ext cx="1310640" cy="47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5D5BD9-8AE3-499D-A7F6-BC5F359435C2}"/>
              </a:ext>
            </a:extLst>
          </p:cNvPr>
          <p:cNvSpPr txBox="1"/>
          <p:nvPr/>
        </p:nvSpPr>
        <p:spPr>
          <a:xfrm>
            <a:off x="193040" y="4602480"/>
            <a:ext cx="353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例：</a:t>
            </a:r>
            <a:endParaRPr kumimoji="1" lang="en-US" altLang="ja-JP" b="1" dirty="0"/>
          </a:p>
          <a:p>
            <a:r>
              <a:rPr lang="ja-JP" altLang="en-US" b="1" dirty="0">
                <a:solidFill>
                  <a:srgbClr val="FF0000"/>
                </a:solidFill>
              </a:rPr>
              <a:t>店舗</a:t>
            </a:r>
            <a:r>
              <a:rPr lang="en-US" altLang="ja-JP" b="1" dirty="0">
                <a:solidFill>
                  <a:srgbClr val="FF0000"/>
                </a:solidFill>
              </a:rPr>
              <a:t>ID17</a:t>
            </a:r>
            <a:r>
              <a:rPr lang="ja-JP" altLang="en-US" b="1" dirty="0"/>
              <a:t>において、</a:t>
            </a:r>
            <a:endParaRPr lang="en-US" altLang="ja-JP" b="1" dirty="0"/>
          </a:p>
          <a:p>
            <a:r>
              <a:rPr lang="ja-JP" altLang="en-US" b="1" dirty="0">
                <a:solidFill>
                  <a:srgbClr val="FF0000"/>
                </a:solidFill>
              </a:rPr>
              <a:t>販売比率</a:t>
            </a:r>
            <a:r>
              <a:rPr lang="ja-JP" altLang="en-US" b="1" dirty="0"/>
              <a:t>の内、</a:t>
            </a:r>
            <a:endParaRPr lang="en-US" altLang="ja-JP" b="1" dirty="0"/>
          </a:p>
          <a:p>
            <a:r>
              <a:rPr kumimoji="1" lang="en-US" altLang="ja-JP" b="1" dirty="0"/>
              <a:t>63</a:t>
            </a:r>
            <a:r>
              <a:rPr lang="en-US" altLang="ja-JP" b="1" dirty="0"/>
              <a:t>.18%</a:t>
            </a:r>
            <a:r>
              <a:rPr lang="ja-JP" altLang="en-US" b="1" dirty="0"/>
              <a:t>がクラスター</a:t>
            </a:r>
            <a:r>
              <a:rPr lang="en-US" altLang="ja-JP" b="1" dirty="0"/>
              <a:t>0</a:t>
            </a:r>
            <a:r>
              <a:rPr lang="ja-JP" altLang="en-US" b="1" dirty="0"/>
              <a:t>番の商品</a:t>
            </a:r>
            <a:endParaRPr kumimoji="1" lang="ja-JP" altLang="en-US" b="1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987C370-DB48-4977-9C15-70F3B512FFBA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2456905" y="5306784"/>
            <a:ext cx="603071" cy="159512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5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8653127-A00F-482B-8F00-46CD0870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02" y="820618"/>
            <a:ext cx="8839835" cy="603738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352B79-D429-49EE-A972-389097177AFE}"/>
              </a:ext>
            </a:extLst>
          </p:cNvPr>
          <p:cNvSpPr txBox="1"/>
          <p:nvPr/>
        </p:nvSpPr>
        <p:spPr>
          <a:xfrm>
            <a:off x="3738880" y="337066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クラスター別の商品価格分布</a:t>
            </a:r>
          </a:p>
        </p:txBody>
      </p:sp>
    </p:spTree>
    <p:extLst>
      <p:ext uri="{BB962C8B-B14F-4D97-AF65-F5344CB8AC3E}">
        <p14:creationId xmlns:p14="http://schemas.microsoft.com/office/powerpoint/2010/main" val="374305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DE5654-37AB-4B5E-9182-781C43B9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83" y="787359"/>
            <a:ext cx="8842058" cy="59861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31A726-D7A1-49A5-BF23-21878C9E4E4E}"/>
              </a:ext>
            </a:extLst>
          </p:cNvPr>
          <p:cNvSpPr txBox="1"/>
          <p:nvPr/>
        </p:nvSpPr>
        <p:spPr>
          <a:xfrm>
            <a:off x="3738880" y="337066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クラスター別の売上分布</a:t>
            </a:r>
          </a:p>
        </p:txBody>
      </p:sp>
    </p:spTree>
    <p:extLst>
      <p:ext uri="{BB962C8B-B14F-4D97-AF65-F5344CB8AC3E}">
        <p14:creationId xmlns:p14="http://schemas.microsoft.com/office/powerpoint/2010/main" val="198056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23A901-1C28-48C5-9710-689C7FE3E222}"/>
              </a:ext>
            </a:extLst>
          </p:cNvPr>
          <p:cNvSpPr txBox="1"/>
          <p:nvPr/>
        </p:nvSpPr>
        <p:spPr>
          <a:xfrm>
            <a:off x="3738880" y="337066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クラスター別の</a:t>
            </a:r>
            <a:r>
              <a:rPr lang="ja-JP" altLang="en-US" b="1" dirty="0"/>
              <a:t>売上個数</a:t>
            </a:r>
            <a:r>
              <a:rPr kumimoji="1" lang="ja-JP" altLang="en-US" b="1" dirty="0"/>
              <a:t>分布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5D7768F-5309-467C-A86C-63D96C39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3" y="934719"/>
            <a:ext cx="8413153" cy="584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6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51DBF7-EDE1-4BDA-8D55-D3DF9D58A8DE}"/>
              </a:ext>
            </a:extLst>
          </p:cNvPr>
          <p:cNvSpPr txBox="1"/>
          <p:nvPr/>
        </p:nvSpPr>
        <p:spPr>
          <a:xfrm>
            <a:off x="3738880" y="337066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クラスター別の店舗</a:t>
            </a:r>
            <a:r>
              <a:rPr kumimoji="1" lang="en-US" altLang="ja-JP" b="1" dirty="0"/>
              <a:t>ID</a:t>
            </a:r>
            <a:r>
              <a:rPr kumimoji="1" lang="ja-JP" altLang="en-US" b="1" dirty="0"/>
              <a:t>分布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C8425E-924C-4E89-98C8-63E2A9A78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36" y="793863"/>
            <a:ext cx="8538528" cy="59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135E44-13A6-4277-9E10-C74907362DB7}"/>
              </a:ext>
            </a:extLst>
          </p:cNvPr>
          <p:cNvSpPr txBox="1"/>
          <p:nvPr/>
        </p:nvSpPr>
        <p:spPr>
          <a:xfrm>
            <a:off x="3738880" y="337066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クラスター別の年分布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A79F842-4ECB-427E-9195-52F0A355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883919"/>
            <a:ext cx="8532805" cy="58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6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112</Words>
  <Application>Microsoft Office PowerPoint</Application>
  <PresentationFormat>ワイド画面</PresentationFormat>
  <Paragraphs>13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今川　拓海</dc:creator>
  <cp:lastModifiedBy>今川　拓海</cp:lastModifiedBy>
  <cp:revision>9</cp:revision>
  <dcterms:created xsi:type="dcterms:W3CDTF">2023-12-21T00:34:57Z</dcterms:created>
  <dcterms:modified xsi:type="dcterms:W3CDTF">2023-12-21T01:46:29Z</dcterms:modified>
</cp:coreProperties>
</file>