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1" r:id="rId6"/>
    <p:sldId id="270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4" r:id="rId16"/>
    <p:sldId id="266" r:id="rId17"/>
    <p:sldId id="267" r:id="rId18"/>
  </p:sldIdLst>
  <p:sldSz cx="18288000" cy="10287000"/>
  <p:notesSz cx="6858000" cy="9144000"/>
  <p:embeddedFontLst>
    <p:embeddedFont>
      <p:font typeface="Open Sans Bold" panose="020B0604020202020204" charset="0"/>
      <p:regular r:id="rId19"/>
    </p:embeddedFont>
    <p:embeddedFont>
      <p:font typeface="Evolventa" panose="020B0604020202020204" charset="0"/>
      <p:regular r:id="rId20"/>
    </p:embeddedFont>
    <p:embeddedFont>
      <p:font typeface="Jura Bold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738184" y="-5638509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3723972"/>
            <a:ext cx="12726510" cy="4232015"/>
            <a:chOff x="0" y="0"/>
            <a:chExt cx="16968680" cy="5642687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6968680" cy="3124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r>
                <a:rPr lang="en-US" sz="9575" dirty="0" err="1">
                  <a:solidFill>
                    <a:srgbClr val="FFFFFF"/>
                  </a:solidFill>
                  <a:latin typeface="Jura Bold"/>
                </a:rPr>
                <a:t>Презентация</a:t>
              </a:r>
              <a:r>
                <a:rPr lang="en-US" sz="9575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9575" dirty="0" err="1">
                  <a:solidFill>
                    <a:srgbClr val="FFFFFF"/>
                  </a:solidFill>
                  <a:latin typeface="Jura Bold"/>
                </a:rPr>
                <a:t>проектов</a:t>
              </a:r>
              <a:endParaRPr lang="en-US" sz="957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9563"/>
              <a:ext cx="16968680" cy="1283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err="1">
                  <a:solidFill>
                    <a:srgbClr val="FFFFFF"/>
                  </a:solidFill>
                  <a:latin typeface="Jura Bold"/>
                </a:rPr>
                <a:t>Шавель</a:t>
              </a:r>
              <a:r>
                <a:rPr lang="en-US" sz="2799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2799" dirty="0" err="1">
                  <a:solidFill>
                    <a:srgbClr val="FFFFFF"/>
                  </a:solidFill>
                  <a:latin typeface="Jura Bold"/>
                </a:rPr>
                <a:t>Тимофей</a:t>
              </a:r>
              <a:r>
                <a:rPr lang="en-US" sz="2799" dirty="0">
                  <a:solidFill>
                    <a:srgbClr val="FFFFFF"/>
                  </a:solidFill>
                  <a:latin typeface="Jura Bold"/>
                </a:rPr>
                <a:t> </a:t>
              </a:r>
            </a:p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 err="1">
                  <a:solidFill>
                    <a:srgbClr val="FFFFFF"/>
                  </a:solidFill>
                  <a:latin typeface="Jura Bold"/>
                </a:rPr>
                <a:t>группа</a:t>
              </a:r>
              <a:r>
                <a:rPr lang="en-US" sz="2799" dirty="0">
                  <a:solidFill>
                    <a:srgbClr val="FFFFFF"/>
                  </a:solidFill>
                  <a:latin typeface="Jura Bold"/>
                </a:rPr>
                <a:t> П23022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4808" y="4538662"/>
            <a:ext cx="13913025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 dirty="0" err="1">
                <a:solidFill>
                  <a:srgbClr val="FFFFFF"/>
                </a:solidFill>
                <a:latin typeface="Jura Bold"/>
              </a:rPr>
              <a:t>Мои</a:t>
            </a:r>
            <a:r>
              <a:rPr lang="en-US" sz="775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7750" dirty="0" err="1">
                <a:solidFill>
                  <a:srgbClr val="FFFFFF"/>
                </a:solidFill>
                <a:latin typeface="Jura Bold"/>
              </a:rPr>
              <a:t>достижения</a:t>
            </a:r>
            <a:endParaRPr lang="en-US" sz="7750" dirty="0">
              <a:solidFill>
                <a:srgbClr val="FFFFFF"/>
              </a:solidFill>
              <a:latin typeface="Jura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79553" y="910703"/>
            <a:ext cx="10328894" cy="8347597"/>
          </a:xfrm>
          <a:custGeom>
            <a:avLst/>
            <a:gdLst/>
            <a:ahLst/>
            <a:cxnLst/>
            <a:rect l="l" t="t" r="r" b="b"/>
            <a:pathLst>
              <a:path w="10328894" h="8347597">
                <a:moveTo>
                  <a:pt x="0" y="0"/>
                </a:moveTo>
                <a:lnTo>
                  <a:pt x="10328894" y="0"/>
                </a:lnTo>
                <a:lnTo>
                  <a:pt x="10328894" y="8347597"/>
                </a:lnTo>
                <a:lnTo>
                  <a:pt x="0" y="8347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5441" y="2077591"/>
            <a:ext cx="16557118" cy="6131818"/>
          </a:xfrm>
          <a:custGeom>
            <a:avLst/>
            <a:gdLst/>
            <a:ahLst/>
            <a:cxnLst/>
            <a:rect l="l" t="t" r="r" b="b"/>
            <a:pathLst>
              <a:path w="16557118" h="6131818">
                <a:moveTo>
                  <a:pt x="0" y="0"/>
                </a:moveTo>
                <a:lnTo>
                  <a:pt x="16557118" y="0"/>
                </a:lnTo>
                <a:lnTo>
                  <a:pt x="16557118" y="6131818"/>
                </a:lnTo>
                <a:lnTo>
                  <a:pt x="0" y="6131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3034" y="697832"/>
            <a:ext cx="12141933" cy="8891336"/>
          </a:xfrm>
          <a:custGeom>
            <a:avLst/>
            <a:gdLst/>
            <a:ahLst/>
            <a:cxnLst/>
            <a:rect l="l" t="t" r="r" b="b"/>
            <a:pathLst>
              <a:path w="12141933" h="8891336">
                <a:moveTo>
                  <a:pt x="0" y="0"/>
                </a:moveTo>
                <a:lnTo>
                  <a:pt x="12141932" y="0"/>
                </a:lnTo>
                <a:lnTo>
                  <a:pt x="12141932" y="8891336"/>
                </a:lnTo>
                <a:lnTo>
                  <a:pt x="0" y="8891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5382" y="2441411"/>
            <a:ext cx="16305327" cy="16843704"/>
          </a:xfrm>
          <a:custGeom>
            <a:avLst/>
            <a:gdLst/>
            <a:ahLst/>
            <a:cxnLst/>
            <a:rect l="l" t="t" r="r" b="b"/>
            <a:pathLst>
              <a:path w="16305327" h="16843704">
                <a:moveTo>
                  <a:pt x="0" y="0"/>
                </a:moveTo>
                <a:lnTo>
                  <a:pt x="16305327" y="0"/>
                </a:lnTo>
                <a:lnTo>
                  <a:pt x="16305327" y="16843703"/>
                </a:lnTo>
                <a:lnTo>
                  <a:pt x="0" y="1684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3" r="-498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74808" y="3952875"/>
            <a:ext cx="1391302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 dirty="0" err="1">
                <a:solidFill>
                  <a:srgbClr val="FFFFFF"/>
                </a:solidFill>
                <a:latin typeface="Jura Bold"/>
              </a:rPr>
              <a:t>Что</a:t>
            </a:r>
            <a:r>
              <a:rPr lang="en-US" sz="775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7750" dirty="0" err="1">
                <a:solidFill>
                  <a:srgbClr val="FFFFFF"/>
                </a:solidFill>
                <a:latin typeface="Jura Bold"/>
              </a:rPr>
              <a:t>мне</a:t>
            </a:r>
            <a:r>
              <a:rPr lang="en-US" sz="775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7750" dirty="0" err="1">
                <a:solidFill>
                  <a:srgbClr val="FFFFFF"/>
                </a:solidFill>
                <a:latin typeface="Jura Bold"/>
              </a:rPr>
              <a:t>понравилось</a:t>
            </a:r>
            <a:r>
              <a:rPr lang="en-US" sz="775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7750" dirty="0" err="1">
                <a:solidFill>
                  <a:srgbClr val="FFFFFF"/>
                </a:solidFill>
                <a:latin typeface="Jura Bold"/>
              </a:rPr>
              <a:t>больше</a:t>
            </a:r>
            <a:r>
              <a:rPr lang="en-US" sz="775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7750" dirty="0" err="1">
                <a:solidFill>
                  <a:srgbClr val="FFFFFF"/>
                </a:solidFill>
                <a:latin typeface="Jura Bold"/>
              </a:rPr>
              <a:t>всего</a:t>
            </a:r>
            <a:r>
              <a:rPr lang="en-US" sz="7750" dirty="0">
                <a:solidFill>
                  <a:srgbClr val="FFFFFF"/>
                </a:solidFill>
                <a:latin typeface="Jura Bold"/>
              </a:rPr>
              <a:t>?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264767" y="0"/>
            <a:ext cx="16137436" cy="10287000"/>
          </a:xfrm>
          <a:custGeom>
            <a:avLst/>
            <a:gdLst/>
            <a:ahLst/>
            <a:cxnLst/>
            <a:rect l="l" t="t" r="r" b="b"/>
            <a:pathLst>
              <a:path w="16137436" h="10287000">
                <a:moveTo>
                  <a:pt x="16137437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7" y="10287000"/>
                </a:lnTo>
                <a:lnTo>
                  <a:pt x="16137437" y="0"/>
                </a:lnTo>
                <a:close/>
              </a:path>
            </a:pathLst>
          </a:custGeom>
          <a:blipFill>
            <a:blip r:embed="rId2"/>
            <a:stretch>
              <a:fillRect t="-24139" b="-237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60758" y="3667125"/>
            <a:ext cx="10766483" cy="269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 err="1">
                <a:solidFill>
                  <a:srgbClr val="FFFFFF"/>
                </a:solidFill>
                <a:latin typeface="Evolventa"/>
              </a:rPr>
              <a:t>Пожелания</a:t>
            </a:r>
            <a:r>
              <a:rPr lang="en-US" sz="80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Evolventa"/>
              </a:rPr>
              <a:t>одногруппникам</a:t>
            </a:r>
            <a:endParaRPr lang="en-US" sz="8000" dirty="0">
              <a:solidFill>
                <a:srgbClr val="FFFFFF"/>
              </a:solidFill>
              <a:latin typeface="Evolvent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78178" y="4274503"/>
            <a:ext cx="673164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Внимание!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35125" y="0"/>
            <a:ext cx="9014381" cy="10287000"/>
          </a:xfrm>
          <a:custGeom>
            <a:avLst/>
            <a:gdLst/>
            <a:ahLst/>
            <a:cxnLst/>
            <a:rect l="l" t="t" r="r" b="b"/>
            <a:pathLst>
              <a:path w="9014381" h="10287000">
                <a:moveTo>
                  <a:pt x="0" y="0"/>
                </a:moveTo>
                <a:lnTo>
                  <a:pt x="9014382" y="0"/>
                </a:lnTo>
                <a:lnTo>
                  <a:pt x="90143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62734"/>
            <a:ext cx="7882467" cy="3676654"/>
            <a:chOff x="0" y="816610"/>
            <a:chExt cx="10509956" cy="4902206"/>
          </a:xfrm>
        </p:grpSpPr>
        <p:sp>
          <p:nvSpPr>
            <p:cNvPr id="3" name="TextBox 3"/>
            <p:cNvSpPr txBox="1"/>
            <p:nvPr/>
          </p:nvSpPr>
          <p:spPr>
            <a:xfrm>
              <a:off x="0" y="816610"/>
              <a:ext cx="10509956" cy="1847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30"/>
                </a:lnSpc>
              </a:pPr>
              <a:r>
                <a:rPr lang="en-US" sz="4525" dirty="0" err="1">
                  <a:solidFill>
                    <a:srgbClr val="FFFFFF"/>
                  </a:solidFill>
                  <a:latin typeface="Jura Bold"/>
                </a:rPr>
                <a:t>Позвольте</a:t>
              </a:r>
              <a:r>
                <a:rPr lang="en-US" sz="4525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525" dirty="0" err="1">
                  <a:solidFill>
                    <a:srgbClr val="FFFFFF"/>
                  </a:solidFill>
                  <a:latin typeface="Jura Bold"/>
                </a:rPr>
                <a:t>представиться</a:t>
              </a:r>
              <a:endParaRPr lang="en-US" sz="452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145736"/>
              <a:ext cx="10509956" cy="1573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  <a:spcBef>
                  <a:spcPct val="0"/>
                </a:spcBef>
              </a:pP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Меня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зовут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Тимофей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,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вот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некоторые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факты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обо</a:t>
              </a:r>
              <a:r>
                <a:rPr lang="en-US" sz="4400" dirty="0">
                  <a:solidFill>
                    <a:srgbClr val="FFFFFF"/>
                  </a:solidFill>
                  <a:latin typeface="Jura Bold"/>
                </a:rPr>
                <a:t> </a:t>
              </a:r>
              <a:r>
                <a:rPr lang="en-US" sz="4400" dirty="0" err="1">
                  <a:solidFill>
                    <a:srgbClr val="FFFFFF"/>
                  </a:solidFill>
                  <a:latin typeface="Jura Bold"/>
                </a:rPr>
                <a:t>мне</a:t>
              </a:r>
              <a:endParaRPr lang="en-US" sz="4400" dirty="0">
                <a:solidFill>
                  <a:srgbClr val="FFFFFF"/>
                </a:solidFill>
                <a:latin typeface="Jura Bold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-228600" y="-275658"/>
            <a:ext cx="16686973" cy="4814229"/>
          </a:xfrm>
          <a:custGeom>
            <a:avLst/>
            <a:gdLst/>
            <a:ahLst/>
            <a:cxnLst/>
            <a:rect l="l" t="t" r="r" b="b"/>
            <a:pathLst>
              <a:path w="16686973" h="4814229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376833" y="3885089"/>
            <a:ext cx="7882467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-242888">
              <a:lnSpc>
                <a:spcPts val="4500"/>
              </a:lnSpc>
              <a:buFont typeface="Arial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Evolventa"/>
              </a:rPr>
              <a:t>Мне</a:t>
            </a:r>
            <a:r>
              <a:rPr lang="en-US" sz="32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Evolventa"/>
              </a:rPr>
              <a:t>16 </a:t>
            </a:r>
            <a:r>
              <a:rPr lang="en-US" sz="3200" dirty="0" err="1">
                <a:solidFill>
                  <a:srgbClr val="FFFFFF"/>
                </a:solidFill>
                <a:latin typeface="Evolventa"/>
              </a:rPr>
              <a:t>лет</a:t>
            </a:r>
            <a:endParaRPr lang="en-US" sz="3200" dirty="0">
              <a:solidFill>
                <a:srgbClr val="FFFFFF"/>
              </a:solidFill>
              <a:latin typeface="Evolventa"/>
            </a:endParaRPr>
          </a:p>
          <a:p>
            <a:pPr marL="485775" lvl="1" indent="-242888">
              <a:lnSpc>
                <a:spcPts val="450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Evolventa"/>
              </a:rPr>
              <a:t>Я </a:t>
            </a:r>
            <a:r>
              <a:rPr lang="en-US" sz="3200" dirty="0" err="1">
                <a:solidFill>
                  <a:srgbClr val="FFFFFF"/>
                </a:solidFill>
                <a:latin typeface="Evolventa"/>
              </a:rPr>
              <a:t>ученик</a:t>
            </a:r>
            <a:r>
              <a:rPr lang="en-US" sz="3200" dirty="0">
                <a:solidFill>
                  <a:srgbClr val="FFFFFF"/>
                </a:solidFill>
                <a:latin typeface="Evolventa"/>
              </a:rPr>
              <a:t> 11 </a:t>
            </a:r>
            <a:r>
              <a:rPr lang="en-US" sz="3200" dirty="0" err="1">
                <a:solidFill>
                  <a:srgbClr val="FFFFFF"/>
                </a:solidFill>
                <a:latin typeface="Evolventa"/>
              </a:rPr>
              <a:t>класса</a:t>
            </a:r>
            <a:endParaRPr lang="en-US" sz="3200" dirty="0">
              <a:solidFill>
                <a:srgbClr val="FFFFFF"/>
              </a:solidFill>
              <a:latin typeface="Evolventa"/>
            </a:endParaRPr>
          </a:p>
          <a:p>
            <a:pPr marL="485775" lvl="1" indent="-242888">
              <a:lnSpc>
                <a:spcPts val="4500"/>
              </a:lnSpc>
              <a:buFont typeface="Arial"/>
              <a:buChar char="•"/>
            </a:pPr>
            <a:r>
              <a:rPr lang="en-US" sz="3200" dirty="0" err="1">
                <a:solidFill>
                  <a:srgbClr val="FFFFFF"/>
                </a:solidFill>
                <a:latin typeface="Evolventa"/>
              </a:rPr>
              <a:t>Хочу</a:t>
            </a:r>
            <a:r>
              <a:rPr lang="en-US" sz="32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Evolventa"/>
              </a:rPr>
              <a:t>поступить</a:t>
            </a:r>
            <a:r>
              <a:rPr lang="en-US" sz="32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Evolventa"/>
              </a:rPr>
              <a:t>на</a:t>
            </a:r>
            <a:r>
              <a:rPr lang="en-US" sz="3200" dirty="0">
                <a:solidFill>
                  <a:srgbClr val="FFFFFF"/>
                </a:solidFill>
                <a:latin typeface="Evolventa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Evolventa"/>
              </a:rPr>
              <a:t>переводчика</a:t>
            </a:r>
            <a:endParaRPr lang="en-US" sz="3200" dirty="0">
              <a:solidFill>
                <a:srgbClr val="FFFFFF"/>
              </a:solidFill>
              <a:latin typeface="Evolventa"/>
            </a:endParaRPr>
          </a:p>
          <a:p>
            <a:pPr marL="485775" lvl="1" indent="-242888">
              <a:lnSpc>
                <a:spcPts val="4500"/>
              </a:lnSpc>
              <a:buFont typeface="Arial"/>
              <a:buChar char="•"/>
            </a:pPr>
            <a:r>
              <a:rPr lang="be-BY" sz="3200" dirty="0" smtClean="0">
                <a:solidFill>
                  <a:srgbClr val="FFFFFF"/>
                </a:solidFill>
                <a:latin typeface="Evolventa"/>
              </a:rPr>
              <a:t>Люблю путешествовать</a:t>
            </a:r>
            <a:endParaRPr lang="en-US" sz="3200" dirty="0">
              <a:solidFill>
                <a:srgbClr val="FFFFFF"/>
              </a:solidFill>
              <a:latin typeface="Evolvent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597376" y="-6943434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3916853"/>
            <a:ext cx="12726510" cy="3531274"/>
            <a:chOff x="0" y="257175"/>
            <a:chExt cx="16968680" cy="4708365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6968680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endParaRPr lang="en-US" sz="957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9563"/>
              <a:ext cx="16968680" cy="60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FFFFF"/>
                </a:solidFill>
                <a:latin typeface="Jura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C8E03B-D4B8-4197-A21B-3E1E38363819}"/>
              </a:ext>
            </a:extLst>
          </p:cNvPr>
          <p:cNvSpPr txBox="1"/>
          <p:nvPr/>
        </p:nvSpPr>
        <p:spPr>
          <a:xfrm>
            <a:off x="2473841" y="1930954"/>
            <a:ext cx="13340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Как я пришёл в ШАГ (шаг за шагом)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CCE71-2E59-4A31-BEE6-44D89580DE3A}"/>
              </a:ext>
            </a:extLst>
          </p:cNvPr>
          <p:cNvSpPr txBox="1"/>
          <p:nvPr/>
        </p:nvSpPr>
        <p:spPr>
          <a:xfrm>
            <a:off x="2473841" y="5267282"/>
            <a:ext cx="133403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Родители нашли курсы по </a:t>
            </a:r>
            <a:r>
              <a:rPr lang="en-US" sz="4400" dirty="0">
                <a:solidFill>
                  <a:schemeClr val="bg1"/>
                </a:solidFill>
              </a:rPr>
              <a:t>IT</a:t>
            </a:r>
            <a:r>
              <a:rPr lang="ru-RU" sz="4400" dirty="0">
                <a:solidFill>
                  <a:schemeClr val="bg1"/>
                </a:solidFill>
              </a:rPr>
              <a:t>, я сходил на пробное занятие, мне понравилось и с 2019 года я ученик Академии ШАГ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258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597376" y="-6848692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3916853"/>
            <a:ext cx="12726510" cy="3531274"/>
            <a:chOff x="0" y="257175"/>
            <a:chExt cx="16968680" cy="4708365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6968680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endParaRPr lang="en-US" sz="957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9563"/>
              <a:ext cx="16968680" cy="60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FFFFF"/>
                </a:solidFill>
                <a:latin typeface="Jura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C8E03B-D4B8-4197-A21B-3E1E38363819}"/>
              </a:ext>
            </a:extLst>
          </p:cNvPr>
          <p:cNvSpPr txBox="1"/>
          <p:nvPr/>
        </p:nvSpPr>
        <p:spPr>
          <a:xfrm>
            <a:off x="2473842" y="3427607"/>
            <a:ext cx="1334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Мой путь в мире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CCE71-2E59-4A31-BEE6-44D89580DE3A}"/>
              </a:ext>
            </a:extLst>
          </p:cNvPr>
          <p:cNvSpPr txBox="1"/>
          <p:nvPr/>
        </p:nvSpPr>
        <p:spPr>
          <a:xfrm>
            <a:off x="2473841" y="5267282"/>
            <a:ext cx="13340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Начал с простых “</a:t>
            </a:r>
            <a:r>
              <a:rPr lang="ru-RU" sz="4400" dirty="0" err="1">
                <a:solidFill>
                  <a:schemeClr val="bg1"/>
                </a:solidFill>
              </a:rPr>
              <a:t>Hello</a:t>
            </a:r>
            <a:r>
              <a:rPr lang="ru-RU" sz="4400" dirty="0">
                <a:solidFill>
                  <a:schemeClr val="bg1"/>
                </a:solidFill>
              </a:rPr>
              <a:t>, </a:t>
            </a:r>
            <a:r>
              <a:rPr lang="ru-RU" sz="4400" dirty="0" err="1">
                <a:solidFill>
                  <a:schemeClr val="bg1"/>
                </a:solidFill>
              </a:rPr>
              <a:t>World</a:t>
            </a:r>
            <a:r>
              <a:rPr lang="ru-RU" sz="4400" dirty="0">
                <a:solidFill>
                  <a:schemeClr val="bg1"/>
                </a:solidFill>
              </a:rPr>
              <a:t>!” и постепенно перешел к сложным алгоритмам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5605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597376" y="-6848692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3916853"/>
            <a:ext cx="12726510" cy="3531274"/>
            <a:chOff x="0" y="257175"/>
            <a:chExt cx="16968680" cy="4708365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6968680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endParaRPr lang="en-US" sz="957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9563"/>
              <a:ext cx="16968680" cy="60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FFFFF"/>
                </a:solidFill>
                <a:latin typeface="Jura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C8E03B-D4B8-4197-A21B-3E1E38363819}"/>
              </a:ext>
            </a:extLst>
          </p:cNvPr>
          <p:cNvSpPr txBox="1"/>
          <p:nvPr/>
        </p:nvSpPr>
        <p:spPr>
          <a:xfrm>
            <a:off x="2473840" y="2393359"/>
            <a:ext cx="13340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Языки программирования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CCE71-2E59-4A31-BEE6-44D89580DE3A}"/>
              </a:ext>
            </a:extLst>
          </p:cNvPr>
          <p:cNvSpPr txBox="1"/>
          <p:nvPr/>
        </p:nvSpPr>
        <p:spPr>
          <a:xfrm>
            <a:off x="2473840" y="5715880"/>
            <a:ext cx="13340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Python, C++, JavaScript – </a:t>
            </a:r>
            <a:r>
              <a:rPr lang="ru-RU" sz="4400" dirty="0">
                <a:solidFill>
                  <a:schemeClr val="bg1"/>
                </a:solidFill>
              </a:rPr>
              <a:t>самые популярные языки программирования. И всех их я изучал</a:t>
            </a:r>
          </a:p>
        </p:txBody>
      </p:sp>
    </p:spTree>
    <p:extLst>
      <p:ext uri="{BB962C8B-B14F-4D97-AF65-F5344CB8AC3E}">
        <p14:creationId xmlns:p14="http://schemas.microsoft.com/office/powerpoint/2010/main" val="12188369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597376" y="-6848692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3916853"/>
            <a:ext cx="12726510" cy="3531274"/>
            <a:chOff x="0" y="257175"/>
            <a:chExt cx="16968680" cy="4708365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6968680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endParaRPr lang="en-US" sz="957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9563"/>
              <a:ext cx="16968680" cy="60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FFFFF"/>
                </a:solidFill>
                <a:latin typeface="Jura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C8E03B-D4B8-4197-A21B-3E1E38363819}"/>
              </a:ext>
            </a:extLst>
          </p:cNvPr>
          <p:cNvSpPr txBox="1"/>
          <p:nvPr/>
        </p:nvSpPr>
        <p:spPr>
          <a:xfrm>
            <a:off x="2473842" y="3446792"/>
            <a:ext cx="1334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Кто меня вдохновляет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CCE71-2E59-4A31-BEE6-44D89580DE3A}"/>
              </a:ext>
            </a:extLst>
          </p:cNvPr>
          <p:cNvSpPr txBox="1"/>
          <p:nvPr/>
        </p:nvSpPr>
        <p:spPr>
          <a:xfrm>
            <a:off x="2473841" y="5267282"/>
            <a:ext cx="133403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Такие люди, как Илон </a:t>
            </a:r>
            <a:r>
              <a:rPr lang="ru-RU" sz="4400" dirty="0" err="1">
                <a:solidFill>
                  <a:schemeClr val="bg1"/>
                </a:solidFill>
              </a:rPr>
              <a:t>Маск</a:t>
            </a:r>
            <a:r>
              <a:rPr lang="ru-RU" sz="4400" dirty="0">
                <a:solidFill>
                  <a:schemeClr val="bg1"/>
                </a:solidFill>
              </a:rPr>
              <a:t>, Марк </a:t>
            </a:r>
            <a:r>
              <a:rPr lang="ru-RU" sz="4400" dirty="0" err="1">
                <a:solidFill>
                  <a:schemeClr val="bg1"/>
                </a:solidFill>
              </a:rPr>
              <a:t>Цукерберг</a:t>
            </a:r>
            <a:r>
              <a:rPr lang="ru-RU" sz="4400" dirty="0">
                <a:solidFill>
                  <a:schemeClr val="bg1"/>
                </a:solidFill>
              </a:rPr>
              <a:t>, Билл Гейтс и ещё несколько человек являются для меня примером</a:t>
            </a:r>
          </a:p>
        </p:txBody>
      </p:sp>
    </p:spTree>
    <p:extLst>
      <p:ext uri="{BB962C8B-B14F-4D97-AF65-F5344CB8AC3E}">
        <p14:creationId xmlns:p14="http://schemas.microsoft.com/office/powerpoint/2010/main" val="13807791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597376" y="-6848692"/>
            <a:ext cx="17012157" cy="17259226"/>
          </a:xfrm>
          <a:custGeom>
            <a:avLst/>
            <a:gdLst/>
            <a:ahLst/>
            <a:cxnLst/>
            <a:rect l="l" t="t" r="r" b="b"/>
            <a:pathLst>
              <a:path w="17012157" h="17259226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b="-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04407" y="3916853"/>
            <a:ext cx="12726510" cy="3531274"/>
            <a:chOff x="0" y="257175"/>
            <a:chExt cx="16968680" cy="4708365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6968680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17"/>
                </a:lnSpc>
              </a:pPr>
              <a:endParaRPr lang="en-US" sz="9575" dirty="0">
                <a:solidFill>
                  <a:srgbClr val="FFFFFF"/>
                </a:solidFill>
                <a:latin typeface="Jur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359563"/>
              <a:ext cx="16968680" cy="60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FFFFF"/>
                </a:solidFill>
                <a:latin typeface="Jura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C8E03B-D4B8-4197-A21B-3E1E38363819}"/>
              </a:ext>
            </a:extLst>
          </p:cNvPr>
          <p:cNvSpPr txBox="1"/>
          <p:nvPr/>
        </p:nvSpPr>
        <p:spPr>
          <a:xfrm>
            <a:off x="1604407" y="3087058"/>
            <a:ext cx="13340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Перспектива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3043F-C9C9-4211-A327-38C69FF0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863" y="-20683"/>
            <a:ext cx="7309268" cy="46978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140908-8E81-429D-9933-0400F9442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5109650"/>
            <a:ext cx="7315200" cy="487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822DDF-6B24-44F9-9845-57E1E9186BFC}"/>
              </a:ext>
            </a:extLst>
          </p:cNvPr>
          <p:cNvSpPr txBox="1"/>
          <p:nvPr/>
        </p:nvSpPr>
        <p:spPr>
          <a:xfrm>
            <a:off x="1039858" y="5324469"/>
            <a:ext cx="85838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Хочу также, как и легенды справа,</a:t>
            </a:r>
          </a:p>
          <a:p>
            <a:r>
              <a:rPr lang="ru-RU" sz="4400" dirty="0">
                <a:solidFill>
                  <a:schemeClr val="bg1"/>
                </a:solidFill>
              </a:rPr>
              <a:t>иметь столько денег, чтобы можно</a:t>
            </a:r>
          </a:p>
          <a:p>
            <a:r>
              <a:rPr lang="ru-RU" sz="4400" dirty="0">
                <a:solidFill>
                  <a:schemeClr val="bg1"/>
                </a:solidFill>
              </a:rPr>
              <a:t>было на них лежать</a:t>
            </a:r>
          </a:p>
        </p:txBody>
      </p:sp>
    </p:spTree>
    <p:extLst>
      <p:ext uri="{BB962C8B-B14F-4D97-AF65-F5344CB8AC3E}">
        <p14:creationId xmlns:p14="http://schemas.microsoft.com/office/powerpoint/2010/main" val="1406519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685" b="-760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31848" y="6049841"/>
            <a:ext cx="2702757" cy="1553071"/>
            <a:chOff x="0" y="0"/>
            <a:chExt cx="3603676" cy="2070761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3603676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2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39177"/>
              <a:ext cx="3603676" cy="1231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6"/>
                </a:lnSpc>
              </a:pPr>
              <a:r>
                <a:rPr lang="en-US" sz="2540" dirty="0" err="1">
                  <a:solidFill>
                    <a:srgbClr val="FFFFFF"/>
                  </a:solidFill>
                  <a:latin typeface="Evolventa"/>
                </a:rPr>
                <a:t>Заливать</a:t>
              </a:r>
              <a:r>
                <a:rPr lang="en-US" sz="25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40" dirty="0" err="1">
                  <a:solidFill>
                    <a:srgbClr val="FFFFFF"/>
                  </a:solidFill>
                  <a:latin typeface="Evolventa"/>
                </a:rPr>
                <a:t>на</a:t>
              </a:r>
              <a:r>
                <a:rPr lang="en-US" sz="2540" dirty="0">
                  <a:solidFill>
                    <a:srgbClr val="FFFFFF"/>
                  </a:solidFill>
                  <a:latin typeface="Evolventa"/>
                </a:rPr>
                <a:t> GitHub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3950" y="6049841"/>
            <a:ext cx="2459408" cy="1553071"/>
            <a:chOff x="0" y="0"/>
            <a:chExt cx="3279211" cy="2070761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39177"/>
              <a:ext cx="3279211" cy="1231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6"/>
                </a:lnSpc>
              </a:pPr>
              <a:r>
                <a:rPr lang="en-US" sz="2540" dirty="0" err="1">
                  <a:solidFill>
                    <a:srgbClr val="FFFFFF"/>
                  </a:solidFill>
                  <a:latin typeface="Evolventa"/>
                </a:rPr>
                <a:t>Верстать</a:t>
              </a:r>
              <a:r>
                <a:rPr lang="en-US" sz="2540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40" dirty="0" err="1">
                  <a:solidFill>
                    <a:srgbClr val="FFFFFF"/>
                  </a:solidFill>
                  <a:latin typeface="Evolventa"/>
                </a:rPr>
                <a:t>сайты</a:t>
              </a:r>
              <a:r>
                <a:rPr lang="en-US" sz="2540" dirty="0">
                  <a:solidFill>
                    <a:srgbClr val="FFFFFF"/>
                  </a:solidFill>
                  <a:latin typeface="Evolventa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19046" y="6049841"/>
            <a:ext cx="2459408" cy="2028142"/>
            <a:chOff x="0" y="0"/>
            <a:chExt cx="3279211" cy="2704189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3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29652"/>
              <a:ext cx="3279211" cy="1874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1"/>
                </a:lnSpc>
              </a:pPr>
              <a:r>
                <a:rPr lang="en-US" sz="2587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87" dirty="0" err="1">
                  <a:solidFill>
                    <a:srgbClr val="FFFFFF"/>
                  </a:solidFill>
                  <a:latin typeface="Evolventa"/>
                </a:rPr>
                <a:t>Решать</a:t>
              </a:r>
              <a:r>
                <a:rPr lang="en-US" sz="2587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87" dirty="0" err="1">
                  <a:solidFill>
                    <a:srgbClr val="FFFFFF"/>
                  </a:solidFill>
                  <a:latin typeface="Evolventa"/>
                </a:rPr>
                <a:t>задачи</a:t>
              </a:r>
              <a:r>
                <a:rPr lang="en-US" sz="2587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87" dirty="0" err="1">
                  <a:solidFill>
                    <a:srgbClr val="FFFFFF"/>
                  </a:solidFill>
                  <a:latin typeface="Evolventa"/>
                </a:rPr>
                <a:t>на</a:t>
              </a:r>
              <a:r>
                <a:rPr lang="en-US" sz="2587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87" dirty="0" err="1">
                  <a:solidFill>
                    <a:srgbClr val="FFFFFF"/>
                  </a:solidFill>
                  <a:latin typeface="Evolventa"/>
                </a:rPr>
                <a:t>Codewars</a:t>
              </a:r>
              <a:endParaRPr lang="en-US" sz="2587" dirty="0">
                <a:solidFill>
                  <a:srgbClr val="FFFFFF"/>
                </a:solidFill>
                <a:latin typeface="Evolventa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66418" y="6049841"/>
            <a:ext cx="2680634" cy="1552444"/>
            <a:chOff x="0" y="0"/>
            <a:chExt cx="3574179" cy="206992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3574179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6147FF"/>
                  </a:solidFill>
                  <a:latin typeface="Jura Bold"/>
                </a:rPr>
                <a:t>4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39177"/>
              <a:ext cx="3574179" cy="12307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1"/>
                </a:lnSpc>
              </a:pPr>
              <a:r>
                <a:rPr lang="en-US" sz="25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65" dirty="0" err="1">
                  <a:solidFill>
                    <a:srgbClr val="FFFFFF"/>
                  </a:solidFill>
                  <a:latin typeface="Evolventa"/>
                </a:rPr>
                <a:t>Пользоваться</a:t>
              </a:r>
              <a:r>
                <a:rPr lang="en-US" sz="2565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65" dirty="0" err="1">
                  <a:solidFill>
                    <a:srgbClr val="FFFFFF"/>
                  </a:solidFill>
                  <a:latin typeface="Evolventa"/>
                </a:rPr>
                <a:t>нейросетями</a:t>
              </a:r>
              <a:endParaRPr lang="en-US" sz="2565" dirty="0">
                <a:solidFill>
                  <a:srgbClr val="FFFFFF"/>
                </a:solidFill>
                <a:latin typeface="Evolventa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704642" y="6049841"/>
            <a:ext cx="2459408" cy="2448899"/>
            <a:chOff x="0" y="0"/>
            <a:chExt cx="3279211" cy="326519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3279211" cy="61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6147FF"/>
                  </a:solidFill>
                  <a:latin typeface="Jura Bold"/>
                </a:rPr>
                <a:t>5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39177"/>
              <a:ext cx="3279211" cy="2426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30"/>
                </a:lnSpc>
              </a:pPr>
              <a:r>
                <a:rPr lang="en-US" sz="2521" dirty="0" err="1">
                  <a:solidFill>
                    <a:srgbClr val="FFFFFF"/>
                  </a:solidFill>
                  <a:latin typeface="Evolventa"/>
                </a:rPr>
                <a:t>Понял</a:t>
              </a:r>
              <a:r>
                <a:rPr lang="en-US" sz="25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21" dirty="0" err="1">
                  <a:solidFill>
                    <a:srgbClr val="FFFFFF"/>
                  </a:solidFill>
                  <a:latin typeface="Evolventa"/>
                </a:rPr>
                <a:t>что</a:t>
              </a:r>
              <a:r>
                <a:rPr lang="en-US" sz="25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21" dirty="0" err="1">
                  <a:solidFill>
                    <a:srgbClr val="FFFFFF"/>
                  </a:solidFill>
                  <a:latin typeface="Evolventa"/>
                </a:rPr>
                <a:t>программирование</a:t>
              </a:r>
              <a:r>
                <a:rPr lang="en-US" sz="25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21" dirty="0" err="1">
                  <a:solidFill>
                    <a:srgbClr val="FFFFFF"/>
                  </a:solidFill>
                  <a:latin typeface="Evolventa"/>
                </a:rPr>
                <a:t>это</a:t>
              </a:r>
              <a:r>
                <a:rPr lang="en-US" sz="2521" dirty="0">
                  <a:solidFill>
                    <a:srgbClr val="FFFFFF"/>
                  </a:solidFill>
                  <a:latin typeface="Evolventa"/>
                </a:rPr>
                <a:t> </a:t>
              </a:r>
              <a:r>
                <a:rPr lang="en-US" sz="2521" dirty="0" err="1">
                  <a:solidFill>
                    <a:srgbClr val="FFFFFF"/>
                  </a:solidFill>
                  <a:latin typeface="Evolventa"/>
                </a:rPr>
                <a:t>весело</a:t>
              </a:r>
              <a:endParaRPr lang="en-US" sz="2521" dirty="0">
                <a:solidFill>
                  <a:srgbClr val="FFFFFF"/>
                </a:solidFill>
                <a:latin typeface="Evolventa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067925" y="-8764931"/>
            <a:ext cx="18621375" cy="13279088"/>
          </a:xfrm>
          <a:custGeom>
            <a:avLst/>
            <a:gdLst/>
            <a:ahLst/>
            <a:cxnLst/>
            <a:rect l="l" t="t" r="r" b="b"/>
            <a:pathLst>
              <a:path w="18621375" h="13279088">
                <a:moveTo>
                  <a:pt x="0" y="0"/>
                </a:moveTo>
                <a:lnTo>
                  <a:pt x="18621375" y="0"/>
                </a:lnTo>
                <a:lnTo>
                  <a:pt x="18621375" y="13279088"/>
                </a:lnTo>
                <a:lnTo>
                  <a:pt x="0" y="132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74" r="-1430" b="-183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1829822"/>
            <a:ext cx="11515725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6400" dirty="0" err="1">
                <a:solidFill>
                  <a:srgbClr val="FFFFFF"/>
                </a:solidFill>
                <a:latin typeface="Jura Bold"/>
              </a:rPr>
              <a:t>Чему</a:t>
            </a:r>
            <a:r>
              <a:rPr lang="en-US" sz="6400" dirty="0">
                <a:solidFill>
                  <a:srgbClr val="FFFFFF"/>
                </a:solidFill>
                <a:latin typeface="Jura Bold"/>
              </a:rPr>
              <a:t> я </a:t>
            </a:r>
            <a:r>
              <a:rPr lang="en-US" sz="6400" dirty="0" err="1">
                <a:solidFill>
                  <a:srgbClr val="FFFFFF"/>
                </a:solidFill>
                <a:latin typeface="Jura Bold"/>
              </a:rPr>
              <a:t>научился</a:t>
            </a:r>
            <a:r>
              <a:rPr lang="en-US" sz="640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Jura Bold"/>
              </a:rPr>
              <a:t>за</a:t>
            </a:r>
            <a:r>
              <a:rPr lang="en-US" sz="6400" dirty="0">
                <a:solidFill>
                  <a:srgbClr val="FFFFFF"/>
                </a:solidFill>
                <a:latin typeface="Jura Bold"/>
              </a:rPr>
              <a:t> </a:t>
            </a:r>
            <a:r>
              <a:rPr lang="en-US" sz="6400" dirty="0" err="1">
                <a:solidFill>
                  <a:srgbClr val="FFFFFF"/>
                </a:solidFill>
                <a:latin typeface="Jura Bold"/>
              </a:rPr>
              <a:t>год</a:t>
            </a:r>
            <a:r>
              <a:rPr lang="en-US" sz="6400" dirty="0">
                <a:solidFill>
                  <a:srgbClr val="FFFFFF"/>
                </a:solidFill>
                <a:latin typeface="Jura Bold"/>
              </a:rPr>
              <a:t>?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23950" y="5073102"/>
            <a:ext cx="17164050" cy="253591"/>
            <a:chOff x="0" y="0"/>
            <a:chExt cx="22885400" cy="338121"/>
          </a:xfrm>
        </p:grpSpPr>
        <p:sp>
          <p:nvSpPr>
            <p:cNvPr id="20" name="AutoShape 20"/>
            <p:cNvSpPr/>
            <p:nvPr/>
          </p:nvSpPr>
          <p:spPr>
            <a:xfrm>
              <a:off x="169060" y="156360"/>
              <a:ext cx="22716340" cy="0"/>
            </a:xfrm>
            <a:prstGeom prst="line">
              <a:avLst/>
            </a:prstGeom>
            <a:ln w="254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" name="Group 21"/>
            <p:cNvGrpSpPr/>
            <p:nvPr/>
          </p:nvGrpSpPr>
          <p:grpSpPr>
            <a:xfrm rot="5423755">
              <a:off x="1156" y="1156"/>
              <a:ext cx="335808" cy="33580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5423755">
              <a:off x="4278354" y="1156"/>
              <a:ext cx="335808" cy="33580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 rot="5423755">
              <a:off x="13524447" y="1156"/>
              <a:ext cx="335808" cy="335808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 rot="5423755">
              <a:off x="18108745" y="1156"/>
              <a:ext cx="335808" cy="335808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 rot="5423755">
              <a:off x="8927951" y="1156"/>
              <a:ext cx="335808" cy="335808"/>
              <a:chOff x="0" y="0"/>
              <a:chExt cx="6350000" cy="63500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185</Words>
  <Application>Microsoft Office PowerPoint</Application>
  <PresentationFormat>Произвольный</PresentationFormat>
  <Paragraphs>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Open Sans Bold</vt:lpstr>
      <vt:lpstr>Evolventa</vt:lpstr>
      <vt:lpstr>Arial</vt:lpstr>
      <vt:lpstr>Jura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Красный Черный Простой Градиенты Технологии в бизнесе и работе Технологическая Презентация</dc:title>
  <cp:lastModifiedBy>Dell</cp:lastModifiedBy>
  <cp:revision>12</cp:revision>
  <dcterms:created xsi:type="dcterms:W3CDTF">2006-08-16T00:00:00Z</dcterms:created>
  <dcterms:modified xsi:type="dcterms:W3CDTF">2024-04-12T14:33:54Z</dcterms:modified>
  <dc:identifier>DAGBRgj1Qhs</dc:identifier>
</cp:coreProperties>
</file>