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5" r:id="rId14"/>
    <p:sldId id="276" r:id="rId15"/>
    <p:sldId id="274" r:id="rId16"/>
    <p:sldId id="277" r:id="rId17"/>
    <p:sldId id="278" r:id="rId18"/>
    <p:sldId id="279" r:id="rId19"/>
    <p:sldId id="280" r:id="rId20"/>
    <p:sldId id="273" r:id="rId21"/>
    <p:sldId id="281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5" autoAdjust="0"/>
    <p:restoredTop sz="75135" autoAdjust="0"/>
  </p:normalViewPr>
  <p:slideViewPr>
    <p:cSldViewPr snapToGrid="0">
      <p:cViewPr varScale="1">
        <p:scale>
          <a:sx n="56" d="100"/>
          <a:sy n="56" d="100"/>
        </p:scale>
        <p:origin x="9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970;&#20234;\Desktop\&#29983;&#25104;&#26102;&#38388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970;&#20234;\Desktop\&#29983;&#25104;&#26102;&#38388;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970;&#20234;\Desktop\&#29983;&#25104;&#26102;&#38388;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970;&#20234;\Desktop\&#29983;&#25104;&#26102;&#38388;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970;&#20234;\Desktop\&#29983;&#25104;&#26102;&#38388;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970;&#20234;\Desktop\&#29983;&#25104;&#26102;&#38388;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分布式文件系统项目增长速率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一年增长量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Sheet1!$A$1:$A$11</c:f>
              <c:strCache>
                <c:ptCount val="11"/>
                <c:pt idx="0">
                  <c:v>2006以前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strCache>
            </c:strRef>
          </c:cat>
          <c:val>
            <c:numRef>
              <c:f>Sheet1!$B$1:$B$11</c:f>
              <c:numCache>
                <c:formatCode>General</c:formatCode>
                <c:ptCount val="11"/>
                <c:pt idx="0">
                  <c:v>6</c:v>
                </c:pt>
                <c:pt idx="1">
                  <c:v>3</c:v>
                </c:pt>
                <c:pt idx="2">
                  <c:v>9</c:v>
                </c:pt>
                <c:pt idx="3">
                  <c:v>7</c:v>
                </c:pt>
                <c:pt idx="4">
                  <c:v>23</c:v>
                </c:pt>
                <c:pt idx="5">
                  <c:v>25</c:v>
                </c:pt>
                <c:pt idx="6">
                  <c:v>79</c:v>
                </c:pt>
                <c:pt idx="7">
                  <c:v>113</c:v>
                </c:pt>
                <c:pt idx="8">
                  <c:v>160</c:v>
                </c:pt>
                <c:pt idx="9">
                  <c:v>208</c:v>
                </c:pt>
                <c:pt idx="10">
                  <c:v>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5848816"/>
        <c:axId val="1385849360"/>
      </c:barChart>
      <c:lineChart>
        <c:grouping val="standard"/>
        <c:varyColors val="0"/>
        <c:ser>
          <c:idx val="2"/>
          <c:order val="1"/>
          <c:tx>
            <c:v>总数增长量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Sheet1!$C$1:$C$11</c:f>
              <c:numCache>
                <c:formatCode>General</c:formatCode>
                <c:ptCount val="11"/>
                <c:pt idx="0">
                  <c:v>6</c:v>
                </c:pt>
                <c:pt idx="1">
                  <c:v>9</c:v>
                </c:pt>
                <c:pt idx="2">
                  <c:v>18</c:v>
                </c:pt>
                <c:pt idx="3">
                  <c:v>25</c:v>
                </c:pt>
                <c:pt idx="4">
                  <c:v>48</c:v>
                </c:pt>
                <c:pt idx="5">
                  <c:v>73</c:v>
                </c:pt>
                <c:pt idx="6">
                  <c:v>152</c:v>
                </c:pt>
                <c:pt idx="7">
                  <c:v>265</c:v>
                </c:pt>
                <c:pt idx="8">
                  <c:v>425</c:v>
                </c:pt>
                <c:pt idx="9">
                  <c:v>633</c:v>
                </c:pt>
                <c:pt idx="10">
                  <c:v>746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5848816"/>
        <c:axId val="1385849360"/>
      </c:lineChart>
      <c:catAx>
        <c:axId val="138584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49360"/>
        <c:crosses val="autoZero"/>
        <c:auto val="1"/>
        <c:lblAlgn val="ctr"/>
        <c:lblOffset val="100"/>
        <c:noMultiLvlLbl val="0"/>
      </c:catAx>
      <c:valAx>
        <c:axId val="138584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4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编程语言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Sheet7!$A$1:$A$20</c:f>
              <c:strCache>
                <c:ptCount val="20"/>
                <c:pt idx="0">
                  <c:v>Clojure</c:v>
                </c:pt>
                <c:pt idx="1">
                  <c:v>HTML</c:v>
                </c:pt>
                <c:pt idx="2">
                  <c:v>Lua</c:v>
                </c:pt>
                <c:pt idx="3">
                  <c:v>Pascal</c:v>
                </c:pt>
                <c:pt idx="4">
                  <c:v>PowerShell</c:v>
                </c:pt>
                <c:pt idx="5">
                  <c:v>Thrift</c:v>
                </c:pt>
                <c:pt idx="6">
                  <c:v>Erlang</c:v>
                </c:pt>
                <c:pt idx="7">
                  <c:v>Julia</c:v>
                </c:pt>
                <c:pt idx="8">
                  <c:v>PHP</c:v>
                </c:pt>
                <c:pt idx="9">
                  <c:v>Scala</c:v>
                </c:pt>
                <c:pt idx="10">
                  <c:v>C#</c:v>
                </c:pt>
                <c:pt idx="11">
                  <c:v>Shell</c:v>
                </c:pt>
                <c:pt idx="12">
                  <c:v>Ruby</c:v>
                </c:pt>
                <c:pt idx="13">
                  <c:v>Go</c:v>
                </c:pt>
                <c:pt idx="14">
                  <c:v>Javascript</c:v>
                </c:pt>
                <c:pt idx="15">
                  <c:v>Python</c:v>
                </c:pt>
                <c:pt idx="16">
                  <c:v>空</c:v>
                </c:pt>
                <c:pt idx="17">
                  <c:v>C</c:v>
                </c:pt>
                <c:pt idx="18">
                  <c:v>C++</c:v>
                </c:pt>
                <c:pt idx="19">
                  <c:v>Java</c:v>
                </c:pt>
              </c:strCache>
            </c:strRef>
          </c:cat>
          <c:val>
            <c:numRef>
              <c:f>Sheet7!$B$1:$B$20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13</c:v>
                </c:pt>
                <c:pt idx="13">
                  <c:v>16</c:v>
                </c:pt>
                <c:pt idx="14">
                  <c:v>18</c:v>
                </c:pt>
                <c:pt idx="15">
                  <c:v>50</c:v>
                </c:pt>
                <c:pt idx="16">
                  <c:v>51</c:v>
                </c:pt>
                <c:pt idx="17">
                  <c:v>52</c:v>
                </c:pt>
                <c:pt idx="18">
                  <c:v>59</c:v>
                </c:pt>
                <c:pt idx="19">
                  <c:v>178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5853712"/>
        <c:axId val="13858564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系列2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Sheet7!$C$1:$C$20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942</c:v>
                      </c:pt>
                      <c:pt idx="1">
                        <c:v>0</c:v>
                      </c:pt>
                      <c:pt idx="2">
                        <c:v>729</c:v>
                      </c:pt>
                      <c:pt idx="3">
                        <c:v>19</c:v>
                      </c:pt>
                      <c:pt idx="4">
                        <c:v>10</c:v>
                      </c:pt>
                      <c:pt idx="5">
                        <c:v>2900</c:v>
                      </c:pt>
                      <c:pt idx="6">
                        <c:v>0</c:v>
                      </c:pt>
                      <c:pt idx="7">
                        <c:v>347</c:v>
                      </c:pt>
                      <c:pt idx="8">
                        <c:v>58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0</c:v>
                      </c:pt>
                      <c:pt idx="12">
                        <c:v>10</c:v>
                      </c:pt>
                      <c:pt idx="13">
                        <c:v>3</c:v>
                      </c:pt>
                      <c:pt idx="14">
                        <c:v>529</c:v>
                      </c:pt>
                      <c:pt idx="15">
                        <c:v>10</c:v>
                      </c:pt>
                      <c:pt idx="16">
                        <c:v>34</c:v>
                      </c:pt>
                      <c:pt idx="17">
                        <c:v>243</c:v>
                      </c:pt>
                      <c:pt idx="18">
                        <c:v>0</c:v>
                      </c:pt>
                      <c:pt idx="19">
                        <c:v>18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385853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56432"/>
        <c:crosses val="autoZero"/>
        <c:auto val="1"/>
        <c:lblAlgn val="ctr"/>
        <c:lblOffset val="100"/>
        <c:noMultiLvlLbl val="0"/>
      </c:catAx>
      <c:valAx>
        <c:axId val="138585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5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star</a:t>
            </a:r>
            <a:r>
              <a:rPr lang="zh-CN" altLang="en-US"/>
              <a:t>数量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Sheet8!$A$1:$A$10</c:f>
              <c:strCache>
                <c:ptCount val="10"/>
                <c:pt idx="0">
                  <c:v>Java</c:v>
                </c:pt>
                <c:pt idx="1">
                  <c:v>C++</c:v>
                </c:pt>
                <c:pt idx="2">
                  <c:v>C</c:v>
                </c:pt>
                <c:pt idx="3">
                  <c:v>Python</c:v>
                </c:pt>
                <c:pt idx="4">
                  <c:v>Javascript</c:v>
                </c:pt>
                <c:pt idx="5">
                  <c:v>Go</c:v>
                </c:pt>
                <c:pt idx="6">
                  <c:v>Ruby</c:v>
                </c:pt>
                <c:pt idx="7">
                  <c:v>Shell</c:v>
                </c:pt>
                <c:pt idx="8">
                  <c:v>C#</c:v>
                </c:pt>
                <c:pt idx="9">
                  <c:v>Scala</c:v>
                </c:pt>
              </c:strCache>
            </c:strRef>
          </c:cat>
          <c:val>
            <c:numRef>
              <c:f>Sheet8!$B$1:$B$10</c:f>
              <c:numCache>
                <c:formatCode>General</c:formatCode>
                <c:ptCount val="10"/>
                <c:pt idx="0">
                  <c:v>347</c:v>
                </c:pt>
                <c:pt idx="1">
                  <c:v>729</c:v>
                </c:pt>
                <c:pt idx="2">
                  <c:v>942</c:v>
                </c:pt>
                <c:pt idx="3">
                  <c:v>529</c:v>
                </c:pt>
                <c:pt idx="4">
                  <c:v>58</c:v>
                </c:pt>
                <c:pt idx="5">
                  <c:v>2900</c:v>
                </c:pt>
                <c:pt idx="6">
                  <c:v>10</c:v>
                </c:pt>
                <c:pt idx="7">
                  <c:v>243</c:v>
                </c:pt>
                <c:pt idx="8">
                  <c:v>0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5851536"/>
        <c:axId val="1385856976"/>
      </c:barChart>
      <c:catAx>
        <c:axId val="138585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56976"/>
        <c:crosses val="autoZero"/>
        <c:auto val="1"/>
        <c:lblAlgn val="ctr"/>
        <c:lblOffset val="100"/>
        <c:noMultiLvlLbl val="0"/>
      </c:catAx>
      <c:valAx>
        <c:axId val="138585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5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star</a:t>
            </a:r>
            <a:r>
              <a:rPr lang="zh-CN"/>
              <a:t>前十项目排行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Sheet10!$A$13:$A$22</c:f>
              <c:strCache>
                <c:ptCount val="10"/>
                <c:pt idx="0">
                  <c:v>chrislusf/seaweedfs</c:v>
                </c:pt>
                <c:pt idx="1">
                  <c:v>happyfish100/fastdfs</c:v>
                </c:pt>
                <c:pt idx="2">
                  <c:v>alibaba/tfs</c:v>
                </c:pt>
                <c:pt idx="3">
                  <c:v>Terry-Mao/bfs</c:v>
                </c:pt>
                <c:pt idx="4">
                  <c:v>danilop/yas3fs</c:v>
                </c:pt>
                <c:pt idx="5">
                  <c:v>lizardfs/lizardfs</c:v>
                </c:pt>
                <c:pt idx="6">
                  <c:v>xtreemfs/xtreemfs</c:v>
                </c:pt>
                <c:pt idx="7">
                  <c:v>hpc/dcp</c:v>
                </c:pt>
                <c:pt idx="8">
                  <c:v>theonewolf/TripleD</c:v>
                </c:pt>
                <c:pt idx="9">
                  <c:v>beloglazov/openstack-centos-kvm-glusterfs</c:v>
                </c:pt>
              </c:strCache>
            </c:strRef>
          </c:cat>
          <c:val>
            <c:numRef>
              <c:f>Sheet10!$B$13:$B$22</c:f>
              <c:numCache>
                <c:formatCode>General</c:formatCode>
                <c:ptCount val="10"/>
                <c:pt idx="0" formatCode="#,##0">
                  <c:v>2479</c:v>
                </c:pt>
                <c:pt idx="1">
                  <c:v>769</c:v>
                </c:pt>
                <c:pt idx="2">
                  <c:v>396</c:v>
                </c:pt>
                <c:pt idx="3">
                  <c:v>394</c:v>
                </c:pt>
                <c:pt idx="4">
                  <c:v>326</c:v>
                </c:pt>
                <c:pt idx="5">
                  <c:v>279</c:v>
                </c:pt>
                <c:pt idx="6">
                  <c:v>173</c:v>
                </c:pt>
                <c:pt idx="7">
                  <c:v>132</c:v>
                </c:pt>
                <c:pt idx="8">
                  <c:v>116</c:v>
                </c:pt>
                <c:pt idx="9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5857520"/>
        <c:axId val="1385852624"/>
      </c:barChart>
      <c:catAx>
        <c:axId val="138585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52624"/>
        <c:crosses val="autoZero"/>
        <c:auto val="1"/>
        <c:lblAlgn val="ctr"/>
        <c:lblOffset val="100"/>
        <c:noMultiLvlLbl val="0"/>
      </c:catAx>
      <c:valAx>
        <c:axId val="138585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5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star/unstar</a:t>
            </a:r>
            <a:r>
              <a:rPr lang="en-US" altLang="zh-CN" baseline="0"/>
              <a:t> </a:t>
            </a:r>
            <a:r>
              <a:rPr lang="zh-CN" altLang="en-US" baseline="0"/>
              <a:t>比例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Sheet11!$A$1:$A$2</c:f>
              <c:strCache>
                <c:ptCount val="2"/>
                <c:pt idx="0">
                  <c:v>star&gt;2</c:v>
                </c:pt>
                <c:pt idx="1">
                  <c:v>star&lt;=1</c:v>
                </c:pt>
              </c:strCache>
            </c:strRef>
          </c:cat>
          <c:val>
            <c:numRef>
              <c:f>Sheet11!$B$1:$B$2</c:f>
              <c:numCache>
                <c:formatCode>General</c:formatCode>
                <c:ptCount val="2"/>
                <c:pt idx="0">
                  <c:v>75</c:v>
                </c:pt>
                <c:pt idx="1">
                  <c:v>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更新时间跨度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5469816272965877E-2"/>
          <c:y val="0.17685185185185184"/>
          <c:w val="0.91397462817147856"/>
          <c:h val="0.46074146981627295"/>
        </c:manualLayout>
      </c:layout>
      <c:lineChart>
        <c:grouping val="standard"/>
        <c:varyColors val="0"/>
        <c:ser>
          <c:idx val="0"/>
          <c:order val="0"/>
          <c:tx>
            <c:strRef>
              <c:f>Sheet9!$D$23</c:f>
              <c:strCache>
                <c:ptCount val="1"/>
                <c:pt idx="0">
                  <c:v>chrislusf/seaweedfs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Sheet9!$E$23:$AC$23</c:f>
              <c:numCache>
                <c:formatCode>General</c:formatCode>
                <c:ptCount val="25"/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Sheet9!$D$24</c:f>
              <c:strCache>
                <c:ptCount val="1"/>
                <c:pt idx="0">
                  <c:v>happyfish100/fastdfs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Sheet9!$E$24:$AC$24</c:f>
              <c:numCache>
                <c:formatCode>General</c:formatCode>
                <c:ptCount val="25"/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Sheet9!$D$25</c:f>
              <c:strCache>
                <c:ptCount val="1"/>
                <c:pt idx="0">
                  <c:v>alibaba/tfs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Sheet9!$E$25:$AC$25</c:f>
              <c:numCache>
                <c:formatCode>General</c:formatCode>
                <c:ptCount val="25"/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Sheet9!$D$26</c:f>
              <c:strCache>
                <c:ptCount val="1"/>
                <c:pt idx="0">
                  <c:v>Terry-Mao/bfs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Sheet9!$E$26:$AC$26</c:f>
              <c:numCache>
                <c:formatCode>General</c:formatCode>
                <c:ptCount val="25"/>
                <c:pt idx="22">
                  <c:v>4</c:v>
                </c:pt>
                <c:pt idx="23">
                  <c:v>4</c:v>
                </c:pt>
                <c:pt idx="24">
                  <c:v>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Sheet9!$D$27</c:f>
              <c:strCache>
                <c:ptCount val="1"/>
                <c:pt idx="0">
                  <c:v>danilop/yas3fs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Sheet9!$E$27:$AC$27</c:f>
              <c:numCache>
                <c:formatCode>General</c:formatCode>
                <c:ptCount val="25"/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Sheet9!$D$28</c:f>
              <c:strCache>
                <c:ptCount val="1"/>
                <c:pt idx="0">
                  <c:v>lizardfs/lizardfs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Sheet9!$E$28:$AC$28</c:f>
              <c:numCache>
                <c:formatCode>General</c:formatCode>
                <c:ptCount val="25"/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Sheet9!$D$29</c:f>
              <c:strCache>
                <c:ptCount val="1"/>
                <c:pt idx="0">
                  <c:v>xtreemfs/xtreemfs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Sheet9!$E$29:$AC$29</c:f>
              <c:numCache>
                <c:formatCode>General</c:formatCode>
                <c:ptCount val="25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Sheet9!$D$30</c:f>
              <c:strCache>
                <c:ptCount val="1"/>
                <c:pt idx="0">
                  <c:v>hpc/dcp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Sheet9!$E$30:$AC$30</c:f>
              <c:numCache>
                <c:formatCode>General</c:formatCode>
                <c:ptCount val="25"/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Sheet9!$D$31</c:f>
              <c:strCache>
                <c:ptCount val="1"/>
                <c:pt idx="0">
                  <c:v>theonewolf/TripleD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Sheet9!$E$31:$AC$31</c:f>
              <c:numCache>
                <c:formatCode>General</c:formatCode>
                <c:ptCount val="25"/>
                <c:pt idx="3">
                  <c:v>9</c:v>
                </c:pt>
                <c:pt idx="4">
                  <c:v>9</c:v>
                </c:pt>
                <c:pt idx="9">
                  <c:v>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Sheet9!$D$32</c:f>
              <c:strCache>
                <c:ptCount val="1"/>
                <c:pt idx="0">
                  <c:v>beloglazov/openstack-centos-kvm-glusterfs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Sheet9!$E$22:$AC$22</c:f>
              <c:strCache>
                <c:ptCount val="2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2011Q1</c:v>
                </c:pt>
                <c:pt idx="4">
                  <c:v>2011Q2</c:v>
                </c:pt>
                <c:pt idx="5">
                  <c:v>2011Q3</c:v>
                </c:pt>
                <c:pt idx="6">
                  <c:v>2011Q4</c:v>
                </c:pt>
                <c:pt idx="7">
                  <c:v>2012Q1</c:v>
                </c:pt>
                <c:pt idx="8">
                  <c:v>2012Q2</c:v>
                </c:pt>
                <c:pt idx="9">
                  <c:v>2012Q3</c:v>
                </c:pt>
                <c:pt idx="10">
                  <c:v>2012Q4</c:v>
                </c:pt>
                <c:pt idx="11">
                  <c:v>2013Q1</c:v>
                </c:pt>
                <c:pt idx="12">
                  <c:v>2013Q2</c:v>
                </c:pt>
                <c:pt idx="13">
                  <c:v>2013Q3</c:v>
                </c:pt>
                <c:pt idx="14">
                  <c:v>2013Q4</c:v>
                </c:pt>
                <c:pt idx="15">
                  <c:v>2014Q1</c:v>
                </c:pt>
                <c:pt idx="16">
                  <c:v>2014Q2</c:v>
                </c:pt>
                <c:pt idx="17">
                  <c:v>2014Q3</c:v>
                </c:pt>
                <c:pt idx="18">
                  <c:v>2014Q4</c:v>
                </c:pt>
                <c:pt idx="19">
                  <c:v>2015Q1</c:v>
                </c:pt>
                <c:pt idx="20">
                  <c:v>2015Q2</c:v>
                </c:pt>
                <c:pt idx="21">
                  <c:v>2015Q3</c:v>
                </c:pt>
                <c:pt idx="22">
                  <c:v>2015Q4</c:v>
                </c:pt>
                <c:pt idx="23">
                  <c:v>2016Q1</c:v>
                </c:pt>
                <c:pt idx="24">
                  <c:v>2016Q2</c:v>
                </c:pt>
              </c:strCache>
            </c:strRef>
          </c:cat>
          <c:val>
            <c:numRef>
              <c:f>Sheet9!$E$32:$AC$32</c:f>
              <c:numCache>
                <c:formatCode>General</c:formatCode>
                <c:ptCount val="25"/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5854256"/>
        <c:axId val="1385850992"/>
      </c:lineChart>
      <c:catAx>
        <c:axId val="138585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50992"/>
        <c:crosses val="autoZero"/>
        <c:auto val="1"/>
        <c:lblAlgn val="ctr"/>
        <c:lblOffset val="100"/>
        <c:noMultiLvlLbl val="0"/>
      </c:catAx>
      <c:valAx>
        <c:axId val="13858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585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4929352580927399E-2"/>
          <c:y val="0.79448220743396791"/>
          <c:w val="0.69236351706036747"/>
          <c:h val="0.167677093688955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0.37649</cdr:x>
      <cdr:y>0.47338</cdr:y>
    </cdr:from>
    <cdr:to>
      <cdr:x>0.48274</cdr:x>
      <cdr:y>0.59838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3481446" y="2199171"/>
          <a:ext cx="982497" cy="5807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100" dirty="0"/>
            <a:t>Go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0.10071</cdr:x>
      <cdr:y>0.13376</cdr:y>
    </cdr:from>
    <cdr:to>
      <cdr:x>0.20696</cdr:x>
      <cdr:y>0.25876</cdr:y>
    </cdr:to>
    <cdr:sp macro="" textlink="">
      <cdr:nvSpPr>
        <cdr:cNvPr id="4" name="文本框 1"/>
        <cdr:cNvSpPr txBox="1"/>
      </cdr:nvSpPr>
      <cdr:spPr>
        <a:xfrm xmlns:a="http://schemas.openxmlformats.org/drawingml/2006/main">
          <a:off x="931287" y="621389"/>
          <a:ext cx="982497" cy="5807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Go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0.2791</cdr:x>
      <cdr:y>0.4728</cdr:y>
    </cdr:from>
    <cdr:to>
      <cdr:x>0.38535</cdr:x>
      <cdr:y>0.5978</cdr:y>
    </cdr:to>
    <cdr:sp macro="" textlink="">
      <cdr:nvSpPr>
        <cdr:cNvPr id="5" name="文本框 1"/>
        <cdr:cNvSpPr txBox="1"/>
      </cdr:nvSpPr>
      <cdr:spPr>
        <a:xfrm xmlns:a="http://schemas.openxmlformats.org/drawingml/2006/main">
          <a:off x="2580849" y="2196506"/>
          <a:ext cx="982497" cy="5807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C++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0.55757</cdr:x>
      <cdr:y>0.5</cdr:y>
    </cdr:from>
    <cdr:to>
      <cdr:x>0.66382</cdr:x>
      <cdr:y>0.625</cdr:y>
    </cdr:to>
    <cdr:sp macro="" textlink="">
      <cdr:nvSpPr>
        <cdr:cNvPr id="6" name="文本框 1"/>
        <cdr:cNvSpPr txBox="1"/>
      </cdr:nvSpPr>
      <cdr:spPr>
        <a:xfrm xmlns:a="http://schemas.openxmlformats.org/drawingml/2006/main">
          <a:off x="5155841" y="2322859"/>
          <a:ext cx="982497" cy="5807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C++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0.19599</cdr:x>
      <cdr:y>0.40428</cdr:y>
    </cdr:from>
    <cdr:to>
      <cdr:x>0.30224</cdr:x>
      <cdr:y>0.52928</cdr:y>
    </cdr:to>
    <cdr:sp macro="" textlink="">
      <cdr:nvSpPr>
        <cdr:cNvPr id="7" name="文本框 1"/>
        <cdr:cNvSpPr txBox="1"/>
      </cdr:nvSpPr>
      <cdr:spPr>
        <a:xfrm xmlns:a="http://schemas.openxmlformats.org/drawingml/2006/main">
          <a:off x="1812329" y="1878188"/>
          <a:ext cx="982497" cy="5807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C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0.81562</cdr:x>
      <cdr:y>0.52971</cdr:y>
    </cdr:from>
    <cdr:to>
      <cdr:x>0.9493</cdr:x>
      <cdr:y>0.63793</cdr:y>
    </cdr:to>
    <cdr:sp macro="" textlink="">
      <cdr:nvSpPr>
        <cdr:cNvPr id="8" name="文本框 1"/>
        <cdr:cNvSpPr txBox="1"/>
      </cdr:nvSpPr>
      <cdr:spPr>
        <a:xfrm xmlns:a="http://schemas.openxmlformats.org/drawingml/2006/main">
          <a:off x="7542081" y="2460881"/>
          <a:ext cx="1236143" cy="502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Python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0.45498</cdr:x>
      <cdr:y>0.5</cdr:y>
    </cdr:from>
    <cdr:to>
      <cdr:x>0.58867</cdr:x>
      <cdr:y>0.60822</cdr:y>
    </cdr:to>
    <cdr:sp macro="" textlink="">
      <cdr:nvSpPr>
        <cdr:cNvPr id="9" name="文本框 1"/>
        <cdr:cNvSpPr txBox="1"/>
      </cdr:nvSpPr>
      <cdr:spPr>
        <a:xfrm xmlns:a="http://schemas.openxmlformats.org/drawingml/2006/main">
          <a:off x="4207231" y="2322859"/>
          <a:ext cx="1236236" cy="5027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Python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0.64227</cdr:x>
      <cdr:y>0.50977</cdr:y>
    </cdr:from>
    <cdr:to>
      <cdr:x>0.77595</cdr:x>
      <cdr:y>0.61798</cdr:y>
    </cdr:to>
    <cdr:sp macro="" textlink="">
      <cdr:nvSpPr>
        <cdr:cNvPr id="10" name="文本框 1"/>
        <cdr:cNvSpPr txBox="1"/>
      </cdr:nvSpPr>
      <cdr:spPr>
        <a:xfrm xmlns:a="http://schemas.openxmlformats.org/drawingml/2006/main">
          <a:off x="5939068" y="2368255"/>
          <a:ext cx="1236143" cy="5027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Java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0.89271</cdr:x>
      <cdr:y>0.50977</cdr:y>
    </cdr:from>
    <cdr:to>
      <cdr:x>1</cdr:x>
      <cdr:y>0.61394</cdr:y>
    </cdr:to>
    <cdr:sp macro="" textlink="">
      <cdr:nvSpPr>
        <cdr:cNvPr id="11" name="文本框 1"/>
        <cdr:cNvSpPr txBox="1"/>
      </cdr:nvSpPr>
      <cdr:spPr>
        <a:xfrm xmlns:a="http://schemas.openxmlformats.org/drawingml/2006/main">
          <a:off x="8254916" y="2368255"/>
          <a:ext cx="992114" cy="4839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Shell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0.73459</cdr:x>
      <cdr:y>0.50606</cdr:y>
    </cdr:from>
    <cdr:to>
      <cdr:x>0.86827</cdr:x>
      <cdr:y>0.61428</cdr:y>
    </cdr:to>
    <cdr:sp macro="" textlink="">
      <cdr:nvSpPr>
        <cdr:cNvPr id="12" name="文本框 1"/>
        <cdr:cNvSpPr txBox="1"/>
      </cdr:nvSpPr>
      <cdr:spPr>
        <a:xfrm xmlns:a="http://schemas.openxmlformats.org/drawingml/2006/main">
          <a:off x="6792793" y="2351002"/>
          <a:ext cx="1236143" cy="502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100" dirty="0"/>
            <a:t>Shell</a:t>
          </a:r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AB120-652A-44FF-BCE6-26F4CDA58565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08938-85A4-4173-956F-10AC11595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各位老师大家好！今天我的毕设题目是基于分布式文件系统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客户端实现，我的答辩主要会讲述三个方面的内容，一是我为什么会选择这个题目，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客户端的需求在哪里，第二个方面我会通过对比的方式简述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的机能和特点，第三个方面我会详细阐述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客户端中断点续传功能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的实现细节，最后呈现一个客户端运行的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，下面我开始进入第一个部分的阐述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88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GFS</a:t>
            </a:r>
            <a:r>
              <a:rPr lang="zh-CN" altLang="en-US" dirty="0" smtClean="0"/>
              <a:t>都是应用级别的文件系统，我们可以看看它们的对比和区别。首先是最重要的，他们面向的文件对象不同，</a:t>
            </a:r>
            <a:r>
              <a:rPr lang="en-US" altLang="zh-CN" dirty="0" smtClean="0"/>
              <a:t>GFS</a:t>
            </a:r>
            <a:r>
              <a:rPr lang="zh-CN" altLang="en-US" dirty="0" smtClean="0"/>
              <a:t>的面向对象是</a:t>
            </a:r>
            <a:r>
              <a:rPr lang="en-US" altLang="zh-CN" dirty="0" smtClean="0"/>
              <a:t>GB</a:t>
            </a:r>
            <a:r>
              <a:rPr lang="zh-CN" altLang="en-US" dirty="0" smtClean="0"/>
              <a:t>级别的文件，而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面向的文件对象的大小在</a:t>
            </a:r>
            <a:r>
              <a:rPr lang="en-US" altLang="zh-CN" dirty="0" smtClean="0"/>
              <a:t>4KB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500MB</a:t>
            </a:r>
            <a:r>
              <a:rPr lang="zh-CN" altLang="en-US" dirty="0" smtClean="0"/>
              <a:t>之间，为什么会有这样的区别是和他们的应用场景有关系，</a:t>
            </a:r>
            <a:r>
              <a:rPr lang="en-US" altLang="zh-CN" dirty="0" smtClean="0"/>
              <a:t>GFS</a:t>
            </a:r>
            <a:r>
              <a:rPr lang="zh-CN" altLang="en-US" dirty="0" smtClean="0"/>
              <a:t>是为搜索服务提供支持的文件系统，文件的操作主要是读而很少有写，而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是针对移动互联网百亿级别的小文件存取的文件系统，所以它需要对文件读，写和文件多类型的存储有非常好的支持，最后一点就是前面提到的单点故障问题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85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每一台新加入的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需要依靠配置文件中的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服务器信息来报告自己的存在，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根据新增加的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的报告来分配该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应该从属的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，同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服务器会进行相互备份操作，等到同步完成之后，新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会想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发送定时的心跳信息，一个新增服务器的同步完成，同组内文件的一致性也完成。值得注意的是，这种弱一致性会给可靠性带来一定的后果，在我为新客户端做的破坏性测试中，由于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认为文件同步到一台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服务器上就算上传成功，因此如果在文件上传之后该</a:t>
            </a:r>
            <a:r>
              <a:rPr lang="en-US" altLang="zh-CN" dirty="0" err="1" smtClean="0"/>
              <a:t>stoarge</a:t>
            </a:r>
            <a:r>
              <a:rPr lang="zh-CN" altLang="en-US" dirty="0" smtClean="0"/>
              <a:t>服务器当掉，会具有上传文件不可挽回的后果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6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接下来聊聊客户端的具体编写，客户端的编写其实就是一个和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对话的过程，因此我们首先要了解一下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的内部协议，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的通信协议由两部分组成，首先是报文头，有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字节的报文长度，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字节的命令和一字节的状态信息，注意到这个状态信息只在消息返回，也就是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的时候管用，之后紧接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内容，可以为空。（报文长度不包含报文头长度）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0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客户端有四种文件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操作方式，分别是上传，下载，删除和断点续传，不决定细讲每一个内容，只决定挑最有代表性的断点续传进行讲解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2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断点续传又可以细分为四类，上传，删减，附加以及修改。上传可以看作是普通文件上传的特殊模式，此时文件类型会在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中定义为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类型，命令和普通文件上传操作有所不同。一次操作有两个来回，一个是和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的来回，另一个是从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中得到</a:t>
            </a:r>
            <a:r>
              <a:rPr lang="en-US" altLang="zh-CN" dirty="0" smtClean="0"/>
              <a:t>storage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ip</a:t>
            </a:r>
            <a:r>
              <a:rPr lang="zh-CN" altLang="en-US" baseline="0" dirty="0" smtClean="0"/>
              <a:t>和端口地址之后的</a:t>
            </a:r>
            <a:r>
              <a:rPr lang="en-US" altLang="zh-CN" baseline="0" dirty="0" smtClean="0"/>
              <a:t>storage</a:t>
            </a:r>
            <a:r>
              <a:rPr lang="zh-CN" altLang="en-US" baseline="0" dirty="0" smtClean="0"/>
              <a:t>来回。删减，附加都可以看作是修改的特殊模式，而修改的方式和普通文件的删除功能有所类似，它们最后都需要返回一个状态来判断操作是否成功。删减是说文件可以被删掉部分而不是普通文件的全部删除，附加是指可以从文件末尾进行内容的添加，可以节省上传文件的网络资源，而修改则是一种文件内容直接操作的体现，每一个</a:t>
            </a:r>
            <a:r>
              <a:rPr lang="en-US" altLang="zh-CN" baseline="0" dirty="0" err="1" smtClean="0"/>
              <a:t>api</a:t>
            </a:r>
            <a:r>
              <a:rPr lang="zh-CN" altLang="en-US" baseline="0" dirty="0" smtClean="0"/>
              <a:t>的主要不同在于和</a:t>
            </a:r>
            <a:r>
              <a:rPr lang="en-US" altLang="zh-CN" baseline="0" dirty="0" smtClean="0"/>
              <a:t>storage</a:t>
            </a:r>
            <a:r>
              <a:rPr lang="zh-CN" altLang="en-US" baseline="0" dirty="0" smtClean="0"/>
              <a:t>通信的来回，中协议需要传输的信息，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2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删减需要给出所要删除的文件名和需要删除的大小，服务器可以从给出的</a:t>
            </a:r>
            <a:r>
              <a:rPr lang="en-US" altLang="zh-CN" dirty="0" smtClean="0"/>
              <a:t>file id</a:t>
            </a:r>
            <a:r>
              <a:rPr lang="zh-CN" altLang="en-US" dirty="0" smtClean="0"/>
              <a:t>就获知文件的位置信息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而附加需要给出文件名，附加文件长度和附加文件内容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6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修改需要给出文件名，文件偏移量，修改文件长度和修改文件内容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3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最后是存在的问题，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本身的特性决定了它无法适应一些场合，一个是要求高安全性的异地备份的情况，因为通信协议全部都是明文，对安全性有要求的话势必要借助专门的线路来达到；还有一点就是由于是应用级别的文件系统，它对于某些特定类型比如视频点播直播的优化就非常的少，我看到有视频网站的文件服务器抛弃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而自己重新写文件系统的例子；然后就是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客户端的缺点，主要在于它只能针对一个存在的文件进行上传，而没有原生客户端中对于内存中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的内容进行上传的功能。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04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希望能为大型并发网站的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后端提供良好的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的客户端支持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7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三暑假的时候，我进入了一家云计算公司实习，它使用了分布式文件系统作为存储文件的方式，来适应大容量，高并发的互联网环境的需求，于是我对于分布式文件系统产生了浓厚的兴趣。于是，我上到了一个开源项目网站来探索分布式文件系统的需求和发展，这是我爬到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4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可以看到，分布式文件系统项目的数量从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年的几乎为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的数量为起点，以增长速率几乎为指数方式到了今天的</a:t>
            </a:r>
            <a:r>
              <a:rPr lang="en-US" altLang="zh-CN" dirty="0" smtClean="0"/>
              <a:t>754</a:t>
            </a:r>
            <a:r>
              <a:rPr lang="zh-CN" altLang="en-US" dirty="0" smtClean="0"/>
              <a:t>个之多，因为我的实习公司是一家使用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语言的云计算公司，所以我对每个分布式文件系统项目的语言非常感兴趣，然而我看到的数据是这样的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以超出第二名一倍的优势在分布式文件系统项目中的数量遥遥领先，我想这得益于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系列软件的生态环境，可以看到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紧随其后，随后是脚本语言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，然后我所关注的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语言是第六名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7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然而有趣的事情是，当我以每一个项目的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是数目来显示数据的时候，项目数量排名第六的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语言远超第二名获得了</a:t>
            </a:r>
            <a:r>
              <a:rPr lang="en-US" altLang="zh-CN" dirty="0" smtClean="0"/>
              <a:t>stars</a:t>
            </a:r>
            <a:r>
              <a:rPr lang="zh-CN" altLang="en-US" dirty="0" smtClean="0"/>
              <a:t>数量的第一。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上开发者用来表示“赞”的方式，</a:t>
            </a:r>
            <a:r>
              <a:rPr lang="en-US" altLang="zh-CN" dirty="0" smtClean="0"/>
              <a:t>stars</a:t>
            </a:r>
            <a:r>
              <a:rPr lang="zh-CN" altLang="en-US" dirty="0" smtClean="0"/>
              <a:t>数量越多，证明收开发者的欢迎程度越大，影响越广。这证明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语言是一个非常适合分布式环境的语言，也说明它十分具有社区活力，然后我想看看具体受欢迎前十名的项目的具体情况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3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可以看到，第一名</a:t>
            </a:r>
            <a:r>
              <a:rPr lang="en-US" altLang="zh-CN" dirty="0" err="1" smtClean="0"/>
              <a:t>seaweedfs</a:t>
            </a:r>
            <a:r>
              <a:rPr lang="zh-CN" altLang="en-US" dirty="0" smtClean="0"/>
              <a:t>占据了分布式文件系统项目</a:t>
            </a:r>
            <a:r>
              <a:rPr lang="en-US" altLang="zh-CN" dirty="0" smtClean="0"/>
              <a:t>stars</a:t>
            </a:r>
            <a:r>
              <a:rPr lang="zh-CN" altLang="en-US" dirty="0" smtClean="0"/>
              <a:t>数目的半壁江山，紧随其后的是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语言撰写的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，这是由个人开发者撰写的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语言分布式文件系统，然后就是</a:t>
            </a:r>
            <a:r>
              <a:rPr lang="en-US" altLang="zh-CN" dirty="0" err="1" smtClean="0"/>
              <a:t>alibaba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TFS</a:t>
            </a:r>
            <a:r>
              <a:rPr lang="zh-CN" altLang="en-US" dirty="0" smtClean="0"/>
              <a:t>，这是目前淘宝网站架构的分布式文件系统。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7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然后我关注了所有项目的</a:t>
            </a:r>
            <a:r>
              <a:rPr lang="en-US" altLang="zh-CN" dirty="0" smtClean="0"/>
              <a:t>stars</a:t>
            </a:r>
            <a:r>
              <a:rPr lang="zh-CN" altLang="en-US" dirty="0" smtClean="0"/>
              <a:t>数量，我发现结果和分布式系统项目数量的繁荣相比不尽人意，因为可以看到，用</a:t>
            </a:r>
            <a:r>
              <a:rPr lang="en-US" altLang="zh-CN" dirty="0" smtClean="0"/>
              <a:t>stars&gt;=2</a:t>
            </a:r>
            <a:r>
              <a:rPr lang="zh-CN" altLang="en-US" dirty="0" smtClean="0"/>
              <a:t>来区分一个项目是否被其他开发者了解并使用的话，有百分之八十四的项目是低于这个指标的，可能会疑惑为什么</a:t>
            </a:r>
            <a:r>
              <a:rPr lang="en-US" altLang="zh-CN" dirty="0" smtClean="0"/>
              <a:t>stars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不代表项目进入被了解的状态，因为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上的个人项目作者本人是可以打一星的，所以这揭示了一个问题，就是尽管分布式文件系统的需求非常大，而人们能用的好的项目还是很少，并且更为严重的问题在于开源软件的寿命，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7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stars</a:t>
            </a:r>
            <a:r>
              <a:rPr lang="zh-CN" altLang="en-US" dirty="0" smtClean="0"/>
              <a:t>排名数量前十的分布式文件系统的创建和最后一次更新时间，可以看到，哪怕是前十名的项目，也有三个项目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theonewolf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TripleD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beloglazov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-centos-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glusterfs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至少三年前就没有更新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了。而更新的稳定性是开源项目的咽喉，所以，我觉得我应该利用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语言的高并发和高活力来为某些分布式文件系统注入新鲜的血液，而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FastDFS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便是我的首选，因为仅由个人维护的它需要每一个开发者的帮助。我希望能实现一个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语言的客户端来增加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FastDFS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适应多种后端环境的需求。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4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接下来我们进入第二部分，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的特征和简单描述。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在分布式文件系统项目中最大的特点就是它的分组性，对等性和轻量级。分组性指的是文件系统分为三个角色，分别是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客户端，负责文件读写，上传下载，也相当于文件系统的门户，然后是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服务器，主要负责存储，备份和负载均衡，相当于文件系统的容器，然后就是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服务器，负责跟踪和调度，与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都有交互，是文件系统的中央指挥官。其实这三种角色在各个文件系统中都会有所体现，而所不同的是它们实现的方法。对于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系统来说，这三种角色实现的最大的两点在于，每种角色都是对等的，像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GFS</a:t>
            </a:r>
            <a:r>
              <a:rPr lang="zh-CN" altLang="en-US" dirty="0" smtClean="0"/>
              <a:t>的文件系统，它们都会有一个中央调度器的角色存在，它是每一个角色中的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，一旦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出现问题，文件系统会面临单点故障的奔溃，然而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中每个角色，包括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中都是对等的，所以它完美的避免了单点故障，也避免了流量集中在一个服务器的情况；最后一点是它的轻量级的特性，和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fat32</a:t>
            </a:r>
            <a:r>
              <a:rPr lang="zh-CN" altLang="en-US" dirty="0" smtClean="0"/>
              <a:t>等文件系统不同，它是一个应用级的文件系统而不是建立在操作系统上的，所以它对文件的底层操作依赖于服务器自身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的文件系统，而这一点也决定了它的安装时非常轻量级的，包括所有客户端扩展的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的源码不到</a:t>
            </a:r>
            <a:r>
              <a:rPr lang="en-US" altLang="zh-CN" dirty="0" smtClean="0"/>
              <a:t>5.2</a:t>
            </a:r>
            <a:r>
              <a:rPr lang="zh-CN" altLang="en-US" dirty="0" smtClean="0"/>
              <a:t>万行。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8938-85A4-4173-956F-10AC11595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4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4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7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1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0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9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2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4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801B-64E1-45D5-A280-74FA5EFBC169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9B86-9082-4E87-BE73-E467DC83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9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09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基于分布式文件系统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客户端实现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04314"/>
            <a:ext cx="9144000" cy="1655762"/>
          </a:xfrm>
        </p:spPr>
        <p:txBody>
          <a:bodyPr/>
          <a:lstStyle/>
          <a:p>
            <a:r>
              <a:rPr lang="zh-CN" altLang="en-US" dirty="0"/>
              <a:t>答辩</a:t>
            </a:r>
            <a:r>
              <a:rPr lang="zh-CN" altLang="en-US" dirty="0" smtClean="0"/>
              <a:t>人</a:t>
            </a:r>
            <a:r>
              <a:rPr lang="zh-CN" altLang="en-US" dirty="0"/>
              <a:t>：</a:t>
            </a:r>
            <a:r>
              <a:rPr lang="zh-CN" altLang="en-US" dirty="0" smtClean="0"/>
              <a:t>刘楚伊 </a:t>
            </a:r>
            <a:r>
              <a:rPr lang="en-US" altLang="zh-CN" dirty="0" smtClean="0"/>
              <a:t>PB12210031</a:t>
            </a:r>
          </a:p>
          <a:p>
            <a:r>
              <a:rPr lang="zh-CN" altLang="en-US" dirty="0" smtClean="0"/>
              <a:t>导师：张驰</a:t>
            </a:r>
            <a:endParaRPr lang="en-US" altLang="zh-CN" dirty="0" smtClean="0"/>
          </a:p>
          <a:p>
            <a:r>
              <a:rPr lang="zh-CN" altLang="en-US" dirty="0"/>
              <a:t>信息安全专业</a:t>
            </a:r>
          </a:p>
        </p:txBody>
      </p:sp>
    </p:spTree>
    <p:extLst>
      <p:ext uri="{BB962C8B-B14F-4D97-AF65-F5344CB8AC3E}">
        <p14:creationId xmlns:p14="http://schemas.microsoft.com/office/powerpoint/2010/main" val="30926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GFS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小文件</a:t>
            </a:r>
            <a:endParaRPr lang="en-US" altLang="zh-CN" dirty="0"/>
          </a:p>
          <a:p>
            <a:r>
              <a:rPr lang="zh-CN" altLang="en-US" dirty="0" smtClean="0"/>
              <a:t>读写</a:t>
            </a:r>
            <a:endParaRPr lang="en-US" altLang="zh-CN" dirty="0" smtClean="0"/>
          </a:p>
          <a:p>
            <a:r>
              <a:rPr lang="zh-CN" altLang="en-US" dirty="0" smtClean="0"/>
              <a:t>对等性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GFS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大文件</a:t>
            </a:r>
            <a:endParaRPr lang="en-US" altLang="zh-CN" dirty="0"/>
          </a:p>
          <a:p>
            <a:r>
              <a:rPr lang="zh-CN" altLang="en-US" dirty="0" smtClean="0"/>
              <a:t>主要为读</a:t>
            </a:r>
            <a:endParaRPr lang="en-US" altLang="zh-CN" dirty="0"/>
          </a:p>
          <a:p>
            <a:r>
              <a:rPr lang="zh-CN" altLang="en-US" dirty="0" smtClean="0"/>
              <a:t>可能出现单点故障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一致性和可靠性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/>
              <a:t>同一组内的</a:t>
            </a:r>
            <a:r>
              <a:rPr lang="en-US" altLang="zh-CN" sz="2000" dirty="0" smtClean="0"/>
              <a:t>storage server</a:t>
            </a:r>
            <a:r>
              <a:rPr lang="zh-CN" altLang="en-US" sz="2000" dirty="0" smtClean="0"/>
              <a:t>之间是对等的，文件上传、删除等操作可以在任意一台</a:t>
            </a:r>
            <a:r>
              <a:rPr lang="en-US" altLang="zh-CN" sz="2000" dirty="0" smtClean="0"/>
              <a:t>storage server</a:t>
            </a:r>
            <a:r>
              <a:rPr lang="zh-CN" altLang="en-US" sz="2000" dirty="0" smtClean="0"/>
              <a:t>上进行；</a:t>
            </a:r>
          </a:p>
          <a:p>
            <a:r>
              <a:rPr lang="zh-CN" altLang="en-US" sz="2000" dirty="0" smtClean="0"/>
              <a:t>文件同步只在同组内的</a:t>
            </a:r>
            <a:r>
              <a:rPr lang="en-US" altLang="zh-CN" sz="2000" dirty="0" smtClean="0"/>
              <a:t>storage server</a:t>
            </a:r>
            <a:r>
              <a:rPr lang="zh-CN" altLang="en-US" sz="2000" dirty="0" smtClean="0"/>
              <a:t>之间进行，采用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方式，即源服务器同步给目标服务器；</a:t>
            </a:r>
          </a:p>
          <a:p>
            <a:r>
              <a:rPr lang="zh-CN" altLang="en-US" sz="2000" dirty="0" smtClean="0"/>
              <a:t>源头数据才需要同步，备份数据不需要再次同步，否则就构成环路了；</a:t>
            </a:r>
          </a:p>
          <a:p>
            <a:r>
              <a:rPr lang="zh-CN" altLang="en-US" sz="2000" dirty="0" smtClean="0"/>
              <a:t>上述第二条规则有个例外，就是新增加一台</a:t>
            </a:r>
            <a:r>
              <a:rPr lang="en-US" altLang="zh-CN" sz="2000" dirty="0" smtClean="0"/>
              <a:t>storage server</a:t>
            </a:r>
            <a:r>
              <a:rPr lang="zh-CN" altLang="en-US" sz="2000" dirty="0" smtClean="0"/>
              <a:t>时，由已有的一台</a:t>
            </a:r>
            <a:r>
              <a:rPr lang="en-US" altLang="zh-CN" sz="2000" dirty="0" smtClean="0"/>
              <a:t>storage server</a:t>
            </a:r>
            <a:r>
              <a:rPr lang="zh-CN" altLang="en-US" sz="2000" dirty="0" smtClean="0"/>
              <a:t>将已有的所有数据（包括源头数据和备份数据）同步给该新增服务器。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648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协议包由两部分组成：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body</a:t>
            </a:r>
          </a:p>
          <a:p>
            <a:r>
              <a:rPr lang="en-US" altLang="zh-CN" dirty="0" smtClean="0"/>
              <a:t> header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字节，格式如下：</a:t>
            </a:r>
          </a:p>
          <a:p>
            <a:pPr lvl="1"/>
            <a:r>
              <a:rPr lang="zh-CN" altLang="en-US" dirty="0" smtClean="0"/>
              <a:t>  </a:t>
            </a:r>
            <a:r>
              <a:rPr lang="en-US" altLang="zh-CN" dirty="0" smtClean="0"/>
              <a:t>8 bytes body length</a:t>
            </a:r>
          </a:p>
          <a:p>
            <a:pPr lvl="1"/>
            <a:r>
              <a:rPr lang="en-US" altLang="zh-CN" dirty="0" smtClean="0"/>
              <a:t>  1 byte command</a:t>
            </a:r>
          </a:p>
          <a:p>
            <a:pPr lvl="1"/>
            <a:r>
              <a:rPr lang="en-US" altLang="zh-CN" dirty="0" smtClean="0"/>
              <a:t>  1 byte status</a:t>
            </a:r>
          </a:p>
          <a:p>
            <a:r>
              <a:rPr lang="en-US" altLang="zh-CN" dirty="0" smtClean="0"/>
              <a:t> body</a:t>
            </a:r>
            <a:r>
              <a:rPr lang="zh-CN" altLang="en-US" dirty="0" smtClean="0"/>
              <a:t>数据包格式由取决于具体的命令，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可以为空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5014"/>
            <a:ext cx="5274310" cy="2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8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上传交互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52238" y="2060619"/>
            <a:ext cx="978794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5552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Tracker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1699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3" idx="2"/>
          </p:cNvCxnSpPr>
          <p:nvPr/>
        </p:nvCxnSpPr>
        <p:spPr>
          <a:xfrm flipH="1">
            <a:off x="19379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6477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350276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39054" y="3411022"/>
            <a:ext cx="27098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939054" y="3877321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641548" y="3128970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958215" y="4551689"/>
            <a:ext cx="541229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958215" y="5488838"/>
            <a:ext cx="54122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右弧形箭头 27"/>
          <p:cNvSpPr/>
          <p:nvPr/>
        </p:nvSpPr>
        <p:spPr>
          <a:xfrm>
            <a:off x="4664825" y="3411022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弧形箭头 28"/>
          <p:cNvSpPr/>
          <p:nvPr/>
        </p:nvSpPr>
        <p:spPr>
          <a:xfrm>
            <a:off x="7390133" y="45562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弧形箭头 29"/>
          <p:cNvSpPr/>
          <p:nvPr/>
        </p:nvSpPr>
        <p:spPr>
          <a:xfrm>
            <a:off x="7390132" y="50225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1975706" y="5553891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00014" y="2795468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定时向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传送状态信息</a:t>
            </a:r>
            <a:endParaRPr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55025" y="3103245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上传连接请求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754383" y="3502739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查询可用</a:t>
            </a:r>
            <a:r>
              <a:rPr lang="en-US" altLang="zh-CN" sz="1400" dirty="0" smtClean="0"/>
              <a:t>storage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955025" y="3589902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返回信息</a:t>
            </a:r>
            <a:r>
              <a:rPr lang="en-US" altLang="zh-CN" sz="1400" dirty="0" smtClean="0"/>
              <a:t>(storage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和端口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268400" y="4265902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上传文件</a:t>
            </a:r>
            <a:r>
              <a:rPr lang="en-US" altLang="zh-CN" sz="1400" dirty="0" smtClean="0"/>
              <a:t>(file content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metadata)</a:t>
            </a:r>
            <a:endParaRPr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524879" y="4634461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生成</a:t>
            </a:r>
            <a:r>
              <a:rPr lang="en-US" altLang="zh-CN" sz="1400" dirty="0" smtClean="0"/>
              <a:t>file id</a:t>
            </a:r>
            <a:endParaRPr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524878" y="5100760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将上传内容写入磁盘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268400" y="5116009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返回</a:t>
            </a:r>
            <a:r>
              <a:rPr lang="en-US" altLang="zh-CN" sz="1400" dirty="0" smtClean="0"/>
              <a:t>file id(</a:t>
            </a:r>
            <a:r>
              <a:rPr lang="zh-CN" altLang="en-US" sz="1400" dirty="0" smtClean="0"/>
              <a:t>路径信息和文件名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067398" y="5646464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9.</a:t>
            </a:r>
            <a:r>
              <a:rPr lang="zh-CN" altLang="en-US" sz="1400" dirty="0" smtClean="0"/>
              <a:t>存储文件信息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43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下载交互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52238" y="2060619"/>
            <a:ext cx="978794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5552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Tracker Server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31699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 flipH="1">
            <a:off x="19379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6477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7350276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922011" y="3522354"/>
            <a:ext cx="27098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922011" y="3988653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624505" y="3240302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883506" y="4833583"/>
            <a:ext cx="541229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879853" y="5329456"/>
            <a:ext cx="54122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>
            <a:off x="4647782" y="3522354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弧形箭头 14"/>
          <p:cNvSpPr/>
          <p:nvPr/>
        </p:nvSpPr>
        <p:spPr>
          <a:xfrm>
            <a:off x="7315424" y="4838133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47782" y="2845698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定时向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传送状态信息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937983" y="3240302"/>
            <a:ext cx="220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/>
              <a:t>下载</a:t>
            </a:r>
            <a:r>
              <a:rPr lang="zh-CN" altLang="en-US" sz="1400" dirty="0" smtClean="0"/>
              <a:t>连接请求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737340" y="3614071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查询可用</a:t>
            </a:r>
            <a:r>
              <a:rPr lang="en-US" altLang="zh-CN" sz="1400" dirty="0" smtClean="0"/>
              <a:t>storage(</a:t>
            </a:r>
            <a:r>
              <a:rPr lang="zh-CN" altLang="en-US" sz="1400" dirty="0" smtClean="0"/>
              <a:t>检测同步状态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937982" y="3701234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返回信息</a:t>
            </a:r>
            <a:r>
              <a:rPr lang="en-US" altLang="zh-CN" sz="1400" dirty="0" smtClean="0"/>
              <a:t>(storage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和端口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193691" y="4547796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5.file_id(</a:t>
            </a:r>
            <a:r>
              <a:rPr lang="zh-CN" altLang="en-US" sz="1400" dirty="0" smtClean="0"/>
              <a:t>组名，路径，文件名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450171" y="4916355"/>
            <a:ext cx="120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查找文件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193691" y="5099012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返回</a:t>
            </a:r>
            <a:r>
              <a:rPr lang="en-US" altLang="zh-CN" sz="1400" dirty="0" smtClean="0"/>
              <a:t>file content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954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删除交互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52238" y="2060619"/>
            <a:ext cx="978794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25552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Tracker Server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31699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2"/>
          </p:cNvCxnSpPr>
          <p:nvPr/>
        </p:nvCxnSpPr>
        <p:spPr>
          <a:xfrm flipH="1">
            <a:off x="19379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6477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350276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957606" y="3446160"/>
            <a:ext cx="27098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957606" y="3912459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660100" y="3164108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973577" y="4489272"/>
            <a:ext cx="541229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973577" y="5426421"/>
            <a:ext cx="54122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右弧形箭头 30"/>
          <p:cNvSpPr/>
          <p:nvPr/>
        </p:nvSpPr>
        <p:spPr>
          <a:xfrm>
            <a:off x="4683377" y="3446160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弧形箭头 31"/>
          <p:cNvSpPr/>
          <p:nvPr/>
        </p:nvSpPr>
        <p:spPr>
          <a:xfrm>
            <a:off x="7405495" y="4493822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7405494" y="4960122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9781" y="2782494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定时向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传送状态信息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973577" y="3138383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删除请求</a:t>
            </a:r>
            <a:r>
              <a:rPr lang="en-US" altLang="zh-CN" sz="1400" dirty="0" smtClean="0"/>
              <a:t>(file id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group name)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772935" y="3537877"/>
            <a:ext cx="298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查询文件是否存在以及删除权限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973577" y="3625040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返回信息</a:t>
            </a:r>
            <a:r>
              <a:rPr lang="en-US" altLang="zh-CN" sz="1400" dirty="0" smtClean="0"/>
              <a:t>(storage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和端口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3283762" y="4203485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删除文件</a:t>
            </a:r>
            <a:r>
              <a:rPr lang="en-US" altLang="zh-CN" sz="1400" dirty="0" smtClean="0"/>
              <a:t>(file id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group name)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540242" y="4572044"/>
            <a:ext cx="112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查找文件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540242" y="5053592"/>
            <a:ext cx="138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删除磁盘文件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283762" y="5053592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返回删除状态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9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断点续传（上传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52238" y="2060619"/>
            <a:ext cx="978794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25552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Tracker Server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31699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19" idx="2"/>
          </p:cNvCxnSpPr>
          <p:nvPr/>
        </p:nvCxnSpPr>
        <p:spPr>
          <a:xfrm flipH="1">
            <a:off x="19379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6477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50276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939054" y="3411022"/>
            <a:ext cx="27098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939054" y="3877321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641548" y="3128970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958215" y="4551689"/>
            <a:ext cx="541229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958215" y="5488838"/>
            <a:ext cx="54122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弧形箭头 29"/>
          <p:cNvSpPr/>
          <p:nvPr/>
        </p:nvSpPr>
        <p:spPr>
          <a:xfrm>
            <a:off x="4664825" y="3411022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7390133" y="45562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弧形箭头 31"/>
          <p:cNvSpPr/>
          <p:nvPr/>
        </p:nvSpPr>
        <p:spPr>
          <a:xfrm>
            <a:off x="7390132" y="50225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1975706" y="5553891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00014" y="2795468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定时向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传送状态信息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955025" y="3103245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上传</a:t>
            </a:r>
            <a:r>
              <a:rPr lang="en-US" altLang="zh-CN" sz="1400" dirty="0" err="1" smtClean="0"/>
              <a:t>appender</a:t>
            </a:r>
            <a:r>
              <a:rPr lang="zh-CN" altLang="en-US" sz="1400" dirty="0"/>
              <a:t>文件</a:t>
            </a:r>
            <a:r>
              <a:rPr lang="zh-CN" altLang="en-US" sz="1400" dirty="0" smtClean="0"/>
              <a:t>请求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754383" y="3502739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查询可用</a:t>
            </a:r>
            <a:r>
              <a:rPr lang="en-US" altLang="zh-CN" sz="1400" dirty="0" smtClean="0"/>
              <a:t>storage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55025" y="3589902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返回信息</a:t>
            </a:r>
            <a:r>
              <a:rPr lang="en-US" altLang="zh-CN" sz="1400" dirty="0" smtClean="0"/>
              <a:t>(storage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和端口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268400" y="4265902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上传文件</a:t>
            </a:r>
            <a:r>
              <a:rPr lang="en-US" altLang="zh-CN" sz="1400" dirty="0" smtClean="0"/>
              <a:t>(file content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file size)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524879" y="4634461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生成</a:t>
            </a:r>
            <a:r>
              <a:rPr lang="en-US" altLang="zh-CN" sz="1400" dirty="0" smtClean="0"/>
              <a:t>file id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524878" y="5100760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将上传内容写入磁盘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68400" y="5116009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返回</a:t>
            </a:r>
            <a:r>
              <a:rPr lang="en-US" altLang="zh-CN" sz="1400" dirty="0" smtClean="0"/>
              <a:t>file id(</a:t>
            </a:r>
            <a:r>
              <a:rPr lang="zh-CN" altLang="en-US" sz="1400" dirty="0" smtClean="0"/>
              <a:t>路径信息和文件名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067398" y="5646464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9.</a:t>
            </a:r>
            <a:r>
              <a:rPr lang="zh-CN" altLang="en-US" sz="1400" dirty="0" smtClean="0"/>
              <a:t>存储文件信息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103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断点续</a:t>
            </a:r>
            <a:r>
              <a:rPr lang="zh-CN" altLang="en-US" smtClean="0"/>
              <a:t>传（删减</a:t>
            </a:r>
            <a:r>
              <a:rPr lang="en-US" altLang="zh-CN" smtClean="0"/>
              <a:t> 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文件）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52238" y="2060619"/>
            <a:ext cx="978794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25552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Tracker Server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31699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19" idx="2"/>
          </p:cNvCxnSpPr>
          <p:nvPr/>
        </p:nvCxnSpPr>
        <p:spPr>
          <a:xfrm flipH="1">
            <a:off x="19379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6477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50276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939054" y="3411022"/>
            <a:ext cx="27098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939054" y="3877321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641548" y="3128970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958215" y="4551689"/>
            <a:ext cx="541229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958215" y="5488838"/>
            <a:ext cx="54122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弧形箭头 29"/>
          <p:cNvSpPr/>
          <p:nvPr/>
        </p:nvSpPr>
        <p:spPr>
          <a:xfrm>
            <a:off x="4664825" y="3411022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7390133" y="45562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弧形箭头 31"/>
          <p:cNvSpPr/>
          <p:nvPr/>
        </p:nvSpPr>
        <p:spPr>
          <a:xfrm>
            <a:off x="7390132" y="50225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00014" y="2795468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定时向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传送状态信息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955025" y="3103245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/>
              <a:t>删减</a:t>
            </a:r>
            <a:r>
              <a:rPr lang="en-US" altLang="zh-CN" sz="1400" dirty="0" err="1" smtClean="0"/>
              <a:t>appender</a:t>
            </a:r>
            <a:r>
              <a:rPr lang="zh-CN" altLang="en-US" sz="1400" dirty="0"/>
              <a:t>文件</a:t>
            </a:r>
            <a:r>
              <a:rPr lang="zh-CN" altLang="en-US" sz="1400" dirty="0" smtClean="0"/>
              <a:t>请求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754383" y="3502739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查询可用</a:t>
            </a:r>
            <a:r>
              <a:rPr lang="en-US" altLang="zh-CN" sz="1400" dirty="0" smtClean="0"/>
              <a:t>storage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55025" y="3589902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返回信息</a:t>
            </a:r>
            <a:r>
              <a:rPr lang="en-US" altLang="zh-CN" sz="1400" dirty="0" smtClean="0"/>
              <a:t>(storage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和端口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268400" y="4265902"/>
            <a:ext cx="365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删减文件信息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appender</a:t>
            </a:r>
            <a:r>
              <a:rPr lang="zh-CN" altLang="en-US" sz="1400" dirty="0" smtClean="0"/>
              <a:t>文件名和删减大小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540242" y="4572044"/>
            <a:ext cx="112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查找文件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524878" y="5101799"/>
            <a:ext cx="138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删减文件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83762" y="5193435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返回删减状态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960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断点续传（</a:t>
            </a:r>
            <a:r>
              <a:rPr lang="zh-CN" altLang="en-US" dirty="0"/>
              <a:t>附加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文件）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52238" y="2060619"/>
            <a:ext cx="978794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25552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Tracker Server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31699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19" idx="2"/>
          </p:cNvCxnSpPr>
          <p:nvPr/>
        </p:nvCxnSpPr>
        <p:spPr>
          <a:xfrm flipH="1">
            <a:off x="19379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6477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50276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939054" y="3411022"/>
            <a:ext cx="27098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939054" y="3877321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641548" y="3128970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958215" y="4551689"/>
            <a:ext cx="541229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958215" y="5488838"/>
            <a:ext cx="54122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弧形箭头 29"/>
          <p:cNvSpPr/>
          <p:nvPr/>
        </p:nvSpPr>
        <p:spPr>
          <a:xfrm>
            <a:off x="4664825" y="3411022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7390133" y="45562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弧形箭头 31"/>
          <p:cNvSpPr/>
          <p:nvPr/>
        </p:nvSpPr>
        <p:spPr>
          <a:xfrm>
            <a:off x="7390132" y="50225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00014" y="2795468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定时向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传送状态信息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955025" y="3103245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/>
              <a:t>附加</a:t>
            </a:r>
            <a:r>
              <a:rPr lang="en-US" altLang="zh-CN" sz="1400" dirty="0" err="1" smtClean="0"/>
              <a:t>appender</a:t>
            </a:r>
            <a:r>
              <a:rPr lang="zh-CN" altLang="en-US" sz="1400" dirty="0"/>
              <a:t>文件</a:t>
            </a:r>
            <a:r>
              <a:rPr lang="zh-CN" altLang="en-US" sz="1400" dirty="0" smtClean="0"/>
              <a:t>请求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754383" y="3502739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查询可用</a:t>
            </a:r>
            <a:r>
              <a:rPr lang="en-US" altLang="zh-CN" sz="1400" dirty="0" smtClean="0"/>
              <a:t>storage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55025" y="3589902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返回信息</a:t>
            </a:r>
            <a:r>
              <a:rPr lang="en-US" altLang="zh-CN" sz="1400" dirty="0" smtClean="0"/>
              <a:t>(storage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和端口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082222" y="4087733"/>
            <a:ext cx="365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/>
              <a:t>附加</a:t>
            </a:r>
            <a:r>
              <a:rPr lang="zh-CN" altLang="en-US" sz="1400" dirty="0" smtClean="0"/>
              <a:t>文件信息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附加文件名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附加文件长度和附加文件内容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540242" y="4572044"/>
            <a:ext cx="112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查找文件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524878" y="5101799"/>
            <a:ext cx="138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/>
              <a:t>附加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83762" y="5193435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返回附加状态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282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断点续传（修改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文件）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52238" y="2060619"/>
            <a:ext cx="978794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25552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Tracker Server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31699" y="2060619"/>
            <a:ext cx="1676402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19" idx="2"/>
          </p:cNvCxnSpPr>
          <p:nvPr/>
        </p:nvCxnSpPr>
        <p:spPr>
          <a:xfrm flipH="1">
            <a:off x="19379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647782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50276" y="2498501"/>
            <a:ext cx="3653" cy="3738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939054" y="3411022"/>
            <a:ext cx="27098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939054" y="3877321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641548" y="3128970"/>
            <a:ext cx="27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958215" y="4551689"/>
            <a:ext cx="541229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958215" y="5488838"/>
            <a:ext cx="541229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弧形箭头 29"/>
          <p:cNvSpPr/>
          <p:nvPr/>
        </p:nvSpPr>
        <p:spPr>
          <a:xfrm>
            <a:off x="4664825" y="3411022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7390133" y="45562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弧形箭头 31"/>
          <p:cNvSpPr/>
          <p:nvPr/>
        </p:nvSpPr>
        <p:spPr>
          <a:xfrm>
            <a:off x="7390132" y="5022539"/>
            <a:ext cx="153907" cy="46629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00014" y="2795468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定时向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传送状态信息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955025" y="3103245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/>
              <a:t>修改</a:t>
            </a:r>
            <a:r>
              <a:rPr lang="en-US" altLang="zh-CN" sz="1400" dirty="0" err="1" smtClean="0"/>
              <a:t>appender</a:t>
            </a:r>
            <a:r>
              <a:rPr lang="zh-CN" altLang="en-US" sz="1400" dirty="0"/>
              <a:t>文件</a:t>
            </a:r>
            <a:r>
              <a:rPr lang="zh-CN" altLang="en-US" sz="1400" dirty="0" smtClean="0"/>
              <a:t>请求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754383" y="3502739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查询可用</a:t>
            </a:r>
            <a:r>
              <a:rPr lang="en-US" altLang="zh-CN" sz="1400" dirty="0" smtClean="0"/>
              <a:t>storage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55025" y="3589902"/>
            <a:ext cx="27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返回信息</a:t>
            </a:r>
            <a:r>
              <a:rPr lang="en-US" altLang="zh-CN" sz="1400" dirty="0" smtClean="0"/>
              <a:t>(storage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和端口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082222" y="4087733"/>
            <a:ext cx="365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/>
              <a:t>修改</a:t>
            </a:r>
            <a:r>
              <a:rPr lang="zh-CN" altLang="en-US" sz="1400" dirty="0" smtClean="0"/>
              <a:t>文件信息</a:t>
            </a:r>
            <a:r>
              <a:rPr lang="en-US" altLang="zh-CN" sz="1400" dirty="0" smtClean="0"/>
              <a:t>(</a:t>
            </a:r>
            <a:r>
              <a:rPr lang="zh-CN" altLang="en-US" sz="1400" dirty="0"/>
              <a:t>修改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,</a:t>
            </a:r>
            <a:r>
              <a:rPr lang="zh-CN" altLang="en-US" sz="1400" dirty="0"/>
              <a:t>修改</a:t>
            </a:r>
            <a:r>
              <a:rPr lang="zh-CN" altLang="en-US" sz="1400" dirty="0" smtClean="0"/>
              <a:t>文件偏移量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修改文件长度和修改文件内容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540242" y="4572044"/>
            <a:ext cx="112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查找文件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524878" y="5101799"/>
            <a:ext cx="138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/>
              <a:t>修改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83762" y="5193435"/>
            <a:ext cx="324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返回修改状态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309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22" y="145510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互联网发展趋势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分布式和云计算的崛起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文件系统问题</a:t>
            </a:r>
            <a:endParaRPr lang="en-US" altLang="zh-CN" dirty="0" smtClean="0"/>
          </a:p>
          <a:p>
            <a:pPr lvl="1"/>
            <a:r>
              <a:rPr lang="zh-CN" altLang="en-US" dirty="0"/>
              <a:t>通讯协议安全程度不适合异地备份</a:t>
            </a:r>
            <a:endParaRPr lang="en-US" altLang="zh-CN" dirty="0"/>
          </a:p>
          <a:p>
            <a:pPr lvl="1"/>
            <a:r>
              <a:rPr lang="zh-CN" altLang="en-US" dirty="0"/>
              <a:t>应用级的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zh-CN" altLang="en-US" dirty="0" smtClean="0"/>
              <a:t>客户端问题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类的上传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992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完善了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version5</a:t>
            </a:r>
            <a:r>
              <a:rPr lang="zh-CN" altLang="en-US" dirty="0" smtClean="0"/>
              <a:t>之后的版本资料</a:t>
            </a:r>
            <a:endParaRPr lang="en-US" altLang="zh-CN" dirty="0" smtClean="0"/>
          </a:p>
          <a:p>
            <a:r>
              <a:rPr lang="zh-CN" altLang="en-US" dirty="0" smtClean="0"/>
              <a:t>经过单元测试，破坏性测试和性能比较的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42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zh-CN" altLang="en-US" dirty="0" smtClean="0"/>
              <a:t>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上分布式文件系统数目增长速率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137591748"/>
              </p:ext>
            </p:extLst>
          </p:nvPr>
        </p:nvGraphicFramePr>
        <p:xfrm>
          <a:off x="1725769" y="1690688"/>
          <a:ext cx="7844513" cy="4001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08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分布式文件系统编程语言排名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471194651"/>
              </p:ext>
            </p:extLst>
          </p:nvPr>
        </p:nvGraphicFramePr>
        <p:xfrm>
          <a:off x="1326525" y="1793719"/>
          <a:ext cx="8783390" cy="447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850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分布式文件系统受欢迎程度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07536971"/>
              </p:ext>
            </p:extLst>
          </p:nvPr>
        </p:nvGraphicFramePr>
        <p:xfrm>
          <a:off x="1327596" y="1690688"/>
          <a:ext cx="8795197" cy="445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38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前十名分布式文件系统项目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014831814"/>
              </p:ext>
            </p:extLst>
          </p:nvPr>
        </p:nvGraphicFramePr>
        <p:xfrm>
          <a:off x="940159" y="1690688"/>
          <a:ext cx="9247030" cy="4645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930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维护开源项目的重要性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21894269"/>
              </p:ext>
            </p:extLst>
          </p:nvPr>
        </p:nvGraphicFramePr>
        <p:xfrm>
          <a:off x="1171976" y="1690688"/>
          <a:ext cx="7624293" cy="427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825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72885782"/>
              </p:ext>
            </p:extLst>
          </p:nvPr>
        </p:nvGraphicFramePr>
        <p:xfrm>
          <a:off x="838200" y="365126"/>
          <a:ext cx="10198994" cy="612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558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t="180" r="-422" b="-774"/>
          <a:stretch/>
        </p:blipFill>
        <p:spPr>
          <a:xfrm>
            <a:off x="5396248" y="457200"/>
            <a:ext cx="6132888" cy="601443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一、分组性</a:t>
            </a:r>
            <a:endParaRPr lang="en-US" altLang="zh-CN" dirty="0" smtClean="0"/>
          </a:p>
          <a:p>
            <a:r>
              <a:rPr lang="zh-CN" altLang="en-US" dirty="0" smtClean="0"/>
              <a:t>二、对等性</a:t>
            </a:r>
            <a:endParaRPr lang="en-US" altLang="zh-CN" dirty="0" smtClean="0"/>
          </a:p>
          <a:p>
            <a:r>
              <a:rPr lang="zh-CN" altLang="en-US" dirty="0" smtClean="0"/>
              <a:t>三、轻量级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1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2734</Words>
  <Application>Microsoft Office PowerPoint</Application>
  <PresentationFormat>宽屏</PresentationFormat>
  <Paragraphs>185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基于分布式文件系统FastDFS的golang客户端实现</vt:lpstr>
      <vt:lpstr>研究背景</vt:lpstr>
      <vt:lpstr>github上分布式文件系统数目增长速率</vt:lpstr>
      <vt:lpstr>分布式文件系统编程语言排名</vt:lpstr>
      <vt:lpstr>分布式文件系统受欢迎程度</vt:lpstr>
      <vt:lpstr>前十名分布式文件系统项目</vt:lpstr>
      <vt:lpstr>维护开源项目的重要性</vt:lpstr>
      <vt:lpstr>PowerPoint 演示文稿</vt:lpstr>
      <vt:lpstr>FastDFS体系结构</vt:lpstr>
      <vt:lpstr>FastDFS和GFS对比</vt:lpstr>
      <vt:lpstr>一致性和可靠性</vt:lpstr>
      <vt:lpstr>通信协议</vt:lpstr>
      <vt:lpstr>上传交互</vt:lpstr>
      <vt:lpstr>下载交互</vt:lpstr>
      <vt:lpstr>删除交互</vt:lpstr>
      <vt:lpstr>断点续传（上传appender类）</vt:lpstr>
      <vt:lpstr>断点续传（删减 appender文件）</vt:lpstr>
      <vt:lpstr>断点续传（附加 appender文件）</vt:lpstr>
      <vt:lpstr>断点续传（修改 appender文件）</vt:lpstr>
      <vt:lpstr>存在问题</vt:lpstr>
      <vt:lpstr>总结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基于分布式文件系统FastDFS的golang客户端实现</dc:title>
  <dc:creator>刘楚伊</dc:creator>
  <cp:lastModifiedBy>刘楚伊</cp:lastModifiedBy>
  <cp:revision>30</cp:revision>
  <dcterms:created xsi:type="dcterms:W3CDTF">2016-06-06T12:30:48Z</dcterms:created>
  <dcterms:modified xsi:type="dcterms:W3CDTF">2016-06-07T09:39:38Z</dcterms:modified>
</cp:coreProperties>
</file>