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73" r:id="rId2"/>
    <p:sldId id="268" r:id="rId3"/>
    <p:sldId id="257" r:id="rId4"/>
    <p:sldId id="266" r:id="rId5"/>
    <p:sldId id="275" r:id="rId6"/>
    <p:sldId id="260" r:id="rId7"/>
    <p:sldId id="269" r:id="rId8"/>
    <p:sldId id="263" r:id="rId9"/>
    <p:sldId id="274" r:id="rId10"/>
    <p:sldId id="271" r:id="rId11"/>
    <p:sldId id="264" r:id="rId12"/>
    <p:sldId id="27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4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0184-DDF1-4449-ADCE-B29CFEFC3F10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7854D-0C7E-463F-937F-F7CFAB89D6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13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7854D-0C7E-463F-937F-F7CFAB89D63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45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82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26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20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87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9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90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09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0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61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21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B51A-FAEE-4495-82D7-18A91D5116D9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57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9B51A-FAEE-4495-82D7-18A91D5116D9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FF95-5384-4B42-8DFE-1BE2024439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68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638299" y="1692825"/>
            <a:ext cx="8915399" cy="2262781"/>
          </a:xfrm>
        </p:spPr>
        <p:txBody>
          <a:bodyPr>
            <a:normAutofit/>
          </a:bodyPr>
          <a:lstStyle/>
          <a:p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ДП 09.02.07 ИСП.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А.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Разработка приложения в системе 1С:Предприятие для ведения документооборота организации ООО «Новый коммунальный стандарт»»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b="1" dirty="0" smtClean="0">
                <a:latin typeface="Times New Roman" pitchFamily="18" charset="0"/>
                <a:cs typeface="Times New Roman" pitchFamily="18" charset="0"/>
              </a:rPr>
            </a:br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07766" y="4035796"/>
            <a:ext cx="4948844" cy="1771762"/>
          </a:xfrm>
        </p:spPr>
        <p:txBody>
          <a:bodyPr>
            <a:normAutofit/>
          </a:bodyPr>
          <a:lstStyle/>
          <a:p>
            <a:pPr lvl="0" algn="r" defTabSz="914400">
              <a:spcBef>
                <a:spcPts val="0"/>
              </a:spcBef>
              <a:buClrTx/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 defTabSz="914400">
              <a:spcBef>
                <a:spcPts val="0"/>
              </a:spcBef>
              <a:buClrTx/>
            </a:pP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Жуков Артём Викторович</a:t>
            </a:r>
            <a:endParaRPr lang="ru-RU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 defTabSz="914400">
              <a:spcBef>
                <a:spcPts val="0"/>
              </a:spcBef>
              <a:buClrTx/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4 курса</a:t>
            </a:r>
          </a:p>
          <a:p>
            <a:pPr lvl="0" algn="r" defTabSz="914400">
              <a:spcBef>
                <a:spcPts val="0"/>
              </a:spcBef>
              <a:buClrTx/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09.02.07 Информационные системы и программирование </a:t>
            </a:r>
          </a:p>
          <a:p>
            <a:pPr lvl="0" algn="r" defTabSz="914400">
              <a:spcBef>
                <a:spcPts val="0"/>
              </a:spcBef>
              <a:buClrTx/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очной формы обучения</a:t>
            </a:r>
          </a:p>
          <a:p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35307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Московской области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 высшего образования Московской области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«Государственный гуманитарно-технологический университет»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Дулёвский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политехнический колледж – филиал ГГТУ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047999" y="61177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Ликино-Дулево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 год</a:t>
            </a:r>
          </a:p>
        </p:txBody>
      </p:sp>
    </p:spTree>
    <p:extLst>
      <p:ext uri="{BB962C8B-B14F-4D97-AF65-F5344CB8AC3E}">
        <p14:creationId xmlns:p14="http://schemas.microsoft.com/office/powerpoint/2010/main" val="208638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9354" y="199904"/>
            <a:ext cx="8911687" cy="1280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Экономика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83485" y="220212"/>
            <a:ext cx="1291406" cy="350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5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Оглавление</a:t>
            </a:r>
            <a:endParaRPr lang="ru-RU" sz="15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752217" y="1625649"/>
            <a:ext cx="430643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Итоговая стоимость разработки приложения для технического администратора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организации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ООО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«Новый Коммунальный Стандарт» по приему заявок от клиентов составит 14 157 рублей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Итого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затрачено: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</a:t>
            </a: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трудочасов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5658"/>
              </p:ext>
            </p:extLst>
          </p:nvPr>
        </p:nvGraphicFramePr>
        <p:xfrm>
          <a:off x="870728" y="1625649"/>
          <a:ext cx="6465165" cy="411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101">
                  <a:extLst>
                    <a:ext uri="{9D8B030D-6E8A-4147-A177-3AD203B41FA5}">
                      <a16:colId xmlns:a16="http://schemas.microsoft.com/office/drawing/2014/main" val="2783626668"/>
                    </a:ext>
                  </a:extLst>
                </a:gridCol>
                <a:gridCol w="3028931">
                  <a:extLst>
                    <a:ext uri="{9D8B030D-6E8A-4147-A177-3AD203B41FA5}">
                      <a16:colId xmlns:a16="http://schemas.microsoft.com/office/drawing/2014/main" val="4074698947"/>
                    </a:ext>
                  </a:extLst>
                </a:gridCol>
                <a:gridCol w="3035133">
                  <a:extLst>
                    <a:ext uri="{9D8B030D-6E8A-4147-A177-3AD203B41FA5}">
                      <a16:colId xmlns:a16="http://schemas.microsoft.com/office/drawing/2014/main" val="1666481474"/>
                    </a:ext>
                  </a:extLst>
                </a:gridCol>
              </a:tblGrid>
              <a:tr h="579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Статьи затрат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 в рублях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7986079"/>
                  </a:ext>
                </a:extLst>
              </a:tr>
              <a:tr h="406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Фонд оплаты труда (ФОТ)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11 700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5998592"/>
                  </a:ext>
                </a:extLst>
              </a:tr>
              <a:tr h="406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Косвенные расходы (КР) 10% от ФОТ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1 170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4322"/>
                  </a:ext>
                </a:extLst>
              </a:tr>
              <a:tr h="406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Расходы на продажу (РП) (ФОТ + КР) * 10%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1 287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9383853"/>
                  </a:ext>
                </a:extLst>
              </a:tr>
              <a:tr h="406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Полная себестоимость (ПС)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14 157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8497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17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303097"/>
            <a:ext cx="8911687" cy="1280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1504" y="1583987"/>
            <a:ext cx="10623108" cy="44840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над дипломным проектом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приложение прошедшее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этапы жизненного цикла разработки программного продукта.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начале разработано назначение разработки с описанием целей для которых создаётся программное обеспечение.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функциональным характеристикам. В этом пункте описаны требования к функциям, входящим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приложение,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насколько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надёжно,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характеристикам компьютера и какие приложения нужны для полного использования сайта.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технического проекта. В данном пункте описаны, преимущества выбора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-средства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Draw.IO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описание процесса проектирование предметной области.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Реализация. Данный пункт содержит причины выбора средств разработки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приложения.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программиста разработана для понимания как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сделано приложение.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пользователя разработана для обучения пользователя как работать с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приложением.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откладка. В данном пункте проведено тестирование на правильность результата функций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откладка.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3485" y="220212"/>
            <a:ext cx="1291406" cy="350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5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Оглавление</a:t>
            </a:r>
            <a:endParaRPr lang="ru-RU" sz="15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0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638299" y="1692825"/>
            <a:ext cx="8915399" cy="2262781"/>
          </a:xfrm>
        </p:spPr>
        <p:txBody>
          <a:bodyPr>
            <a:normAutofit/>
          </a:bodyPr>
          <a:lstStyle/>
          <a:p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ДП 09.02.07 ИСП.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А.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 Разработка приложения в системе 1С:Предприятие для ведения документооборота организации ООО «Новый коммунальный стандарт»»</a:t>
            </a: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b="1" dirty="0" smtClean="0">
                <a:latin typeface="Times New Roman" pitchFamily="18" charset="0"/>
                <a:cs typeface="Times New Roman" pitchFamily="18" charset="0"/>
              </a:rPr>
            </a:br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07766" y="4035796"/>
            <a:ext cx="4948844" cy="1771762"/>
          </a:xfrm>
        </p:spPr>
        <p:txBody>
          <a:bodyPr>
            <a:normAutofit/>
          </a:bodyPr>
          <a:lstStyle/>
          <a:p>
            <a:pPr lvl="0" algn="r" defTabSz="914400">
              <a:spcBef>
                <a:spcPts val="0"/>
              </a:spcBef>
              <a:buClrTx/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 defTabSz="914400">
              <a:spcBef>
                <a:spcPts val="0"/>
              </a:spcBef>
              <a:buClrTx/>
            </a:pPr>
            <a:r>
              <a:rPr lang="ru-RU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Жуков Артём Викторович</a:t>
            </a:r>
            <a:endParaRPr lang="ru-RU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 defTabSz="914400">
              <a:spcBef>
                <a:spcPts val="0"/>
              </a:spcBef>
              <a:buClrTx/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4 курса</a:t>
            </a:r>
          </a:p>
          <a:p>
            <a:pPr lvl="0" algn="r" defTabSz="914400">
              <a:spcBef>
                <a:spcPts val="0"/>
              </a:spcBef>
              <a:buClrTx/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09.02.07 Информационные системы и программирование </a:t>
            </a:r>
          </a:p>
          <a:p>
            <a:pPr lvl="0" algn="r" defTabSz="914400">
              <a:spcBef>
                <a:spcPts val="0"/>
              </a:spcBef>
              <a:buClrTx/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очной формы обучения</a:t>
            </a:r>
          </a:p>
          <a:p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35307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Московской области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 высшего образования Московской области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«Государственный гуманитарно-технологический университет»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Дулёвский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политехнический колледж – филиал ГГТУ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047999" y="61177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Ликино-Дулево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 год</a:t>
            </a:r>
          </a:p>
        </p:txBody>
      </p:sp>
    </p:spTree>
    <p:extLst>
      <p:ext uri="{BB962C8B-B14F-4D97-AF65-F5344CB8AC3E}">
        <p14:creationId xmlns:p14="http://schemas.microsoft.com/office/powerpoint/2010/main" val="42047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5140" y="0"/>
            <a:ext cx="8911687" cy="128089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Оглавление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33046" y="1158307"/>
            <a:ext cx="66352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Постановка задачи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Этапы проектирования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Руководство программиста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Руководство пользователя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Тестирование ПО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Расчёт базовой себестоимости ПП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Заключение</a:t>
            </a:r>
            <a:endParaRPr lang="ru-RU" sz="3200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33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2745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предназначена для проведения документооборота инженерам. Она позволит инженерам быстро и удобно вести журнал записей о проведенных работах, плановых и не плановых проверках оборудования, а также о выполнении различных нормативов и стандартов безопасности. Таким образом, оно значительно упростит управление и контроль за состоянием инфраструктуры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дома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может быть так же полезна для начальства, которые считают зарплату инженерам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/>
              <a:t> </a:t>
            </a:r>
            <a:endParaRPr lang="ru-RU" sz="24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7447" y="269998"/>
            <a:ext cx="1291406" cy="350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5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Оглавление</a:t>
            </a:r>
            <a:endParaRPr lang="ru-RU" sz="15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75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C620F-A8DA-488B-ACDE-CBDC7ADB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441" y="-163674"/>
            <a:ext cx="8911687" cy="1280890"/>
          </a:xfrm>
        </p:spPr>
        <p:txBody>
          <a:bodyPr/>
          <a:lstStyle/>
          <a:p>
            <a:r>
              <a:rPr lang="ru-RU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</a:rPr>
              <a:t>Этапы</a:t>
            </a:r>
            <a:r>
              <a:rPr lang="en-US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E1CED-65F4-4431-83FB-FAA9660B5F81}"/>
              </a:ext>
            </a:extLst>
          </p:cNvPr>
          <p:cNvSpPr txBox="1"/>
          <p:nvPr/>
        </p:nvSpPr>
        <p:spPr>
          <a:xfrm>
            <a:off x="2629180" y="6151156"/>
            <a:ext cx="2839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Диаграмма прецедентов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83485" y="220212"/>
            <a:ext cx="1291406" cy="350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5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Оглавление</a:t>
            </a:r>
            <a:endParaRPr lang="ru-RU" sz="15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303838" y="1117216"/>
            <a:ext cx="332492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Диаграмма действий — это блок-схема, показывающая, как одно действие ведет к другому. </a:t>
            </a:r>
          </a:p>
          <a:p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Диаграмма прецедентов – это тип поведенческой диаграммы UML, который часто используется для анализа различных систем.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91" y="1117216"/>
            <a:ext cx="4109328" cy="463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8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10D3676-7BDB-CE0E-4217-790C386EBA4D}"/>
              </a:ext>
            </a:extLst>
          </p:cNvPr>
          <p:cNvSpPr txBox="1">
            <a:spLocks/>
          </p:cNvSpPr>
          <p:nvPr/>
        </p:nvSpPr>
        <p:spPr>
          <a:xfrm>
            <a:off x="1869441" y="-16367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</a:rPr>
              <a:t>Этапы</a:t>
            </a:r>
            <a:r>
              <a:rPr lang="en-US" dirty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778E3DB-D41B-CF20-34C0-9F6C1B22CB2D}"/>
              </a:ext>
            </a:extLst>
          </p:cNvPr>
          <p:cNvSpPr/>
          <p:nvPr/>
        </p:nvSpPr>
        <p:spPr>
          <a:xfrm>
            <a:off x="383485" y="220212"/>
            <a:ext cx="1291406" cy="350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5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Оглавление</a:t>
            </a:r>
            <a:endParaRPr lang="ru-RU" sz="15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DB03461-DF55-91F6-11BE-7404A9E5B153}"/>
              </a:ext>
            </a:extLst>
          </p:cNvPr>
          <p:cNvSpPr/>
          <p:nvPr/>
        </p:nvSpPr>
        <p:spPr>
          <a:xfrm>
            <a:off x="4844952" y="6241690"/>
            <a:ext cx="2502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«</a:t>
            </a:r>
            <a:r>
              <a:rPr lang="ru-RU" dirty="0"/>
              <a:t>Диаграмма действий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711" y="790470"/>
            <a:ext cx="4050576" cy="550456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020364" y="790470"/>
            <a:ext cx="4100923" cy="5572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06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1155" y="39529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программиста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213933" y="1195754"/>
            <a:ext cx="34773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1C 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 компании «1С», предназначенный для автоматизации деятельности на предприятии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.«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1С:Предприятие» предназначено для автоматизации любого бизнес-процесса предприятия. Наиболее известны продукты по автоматизации бухгалтерского и управленческого учётов (включая начисление зарплаты и управление кадрами), экономической и организационной деятельности предприятия.</a:t>
            </a:r>
          </a:p>
          <a:p>
            <a:endParaRPr lang="ru-RU" dirty="0">
              <a:effectLst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83485" y="220212"/>
            <a:ext cx="1291406" cy="350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5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Оглавление</a:t>
            </a:r>
            <a:endParaRPr lang="ru-RU" sz="15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654537" y="6134676"/>
            <a:ext cx="2847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«Панель управления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1С:Б</a:t>
            </a:r>
            <a:r>
              <a:rPr lang="ru-RU" dirty="0" smtClean="0">
                <a:solidFill>
                  <a:srgbClr val="000E2A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dirty="0">
              <a:solidFill>
                <a:srgbClr val="000E2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94" y="1195754"/>
            <a:ext cx="7602132" cy="412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2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760" y="102512"/>
            <a:ext cx="5706745" cy="1280890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пользователя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353189" y="295709"/>
            <a:ext cx="1229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«Оплата»</a:t>
            </a:r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961190" y="3407286"/>
            <a:ext cx="14138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«Зарплата»</a:t>
            </a:r>
            <a:endParaRPr lang="ru-RU" sz="2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973655" y="4382307"/>
            <a:ext cx="24213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«Главная страница»</a:t>
            </a:r>
            <a:endParaRPr lang="ru-RU" sz="2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83485" y="220212"/>
            <a:ext cx="1291406" cy="350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5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Оглавление</a:t>
            </a:r>
            <a:endParaRPr lang="ru-RU" sz="15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r="2386"/>
          <a:stretch/>
        </p:blipFill>
        <p:spPr>
          <a:xfrm>
            <a:off x="383485" y="1332947"/>
            <a:ext cx="5332753" cy="288977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752" y="695819"/>
            <a:ext cx="4460056" cy="25674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707" y="3807396"/>
            <a:ext cx="5016377" cy="268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8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2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83485" y="220212"/>
            <a:ext cx="1291406" cy="350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5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Оглавление</a:t>
            </a:r>
            <a:endParaRPr lang="ru-RU" sz="15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900413" y="-110818"/>
            <a:ext cx="8911687" cy="1012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921137"/>
              </p:ext>
            </p:extLst>
          </p:nvPr>
        </p:nvGraphicFramePr>
        <p:xfrm>
          <a:off x="2582372" y="756135"/>
          <a:ext cx="7547767" cy="5909334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949818">
                  <a:extLst>
                    <a:ext uri="{9D8B030D-6E8A-4147-A177-3AD203B41FA5}">
                      <a16:colId xmlns:a16="http://schemas.microsoft.com/office/drawing/2014/main" val="111592872"/>
                    </a:ext>
                  </a:extLst>
                </a:gridCol>
                <a:gridCol w="4597949">
                  <a:extLst>
                    <a:ext uri="{9D8B030D-6E8A-4147-A177-3AD203B41FA5}">
                      <a16:colId xmlns:a16="http://schemas.microsoft.com/office/drawing/2014/main" val="1925291115"/>
                    </a:ext>
                  </a:extLst>
                </a:gridCol>
              </a:tblGrid>
              <a:tr h="2569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Тестовый пример</a:t>
                      </a:r>
                      <a:r>
                        <a:rPr lang="en-AU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#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b="0" dirty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4991070"/>
                  </a:ext>
                </a:extLst>
              </a:tr>
              <a:tr h="5138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Приоритет тестирования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(Низкий/Средний/Высокий)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Средний.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4010544"/>
                  </a:ext>
                </a:extLst>
              </a:tr>
              <a:tr h="2569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Заголовок/название теста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Отрицательное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4096950"/>
                  </a:ext>
                </a:extLst>
              </a:tr>
              <a:tr h="770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Краткое изложение теста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 должно осуществляться сохранение записи, в которой указано отрицательное значение премии менеджеру.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979420"/>
                  </a:ext>
                </a:extLst>
              </a:tr>
              <a:tr h="10277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Этапы теста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Открыть  «Журнал записей», нажать на кнопку «Создать», ввести название сотрудника, клиента, задачу и отрицательную цену, после нажать на «Записать и закрыть».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9975276"/>
                  </a:ext>
                </a:extLst>
              </a:tr>
              <a:tr h="5138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Тестовые данные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Жарков Александр , Морозова Елена,Чистка труб ,-5000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5388594"/>
                  </a:ext>
                </a:extLst>
              </a:tr>
              <a:tr h="2569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Система не дает ввести знак «-».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6930367"/>
                  </a:ext>
                </a:extLst>
              </a:tr>
              <a:tr h="2569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Фактический результат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Знак «-» не ставится программой.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1204119"/>
                  </a:ext>
                </a:extLst>
              </a:tr>
              <a:tr h="770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Предварительное условие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 должен существовать в справочнике «Клиенты» и Сотрудник в справочнике «Сотрудники» 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671645"/>
                  </a:ext>
                </a:extLst>
              </a:tr>
              <a:tr h="2569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Постусловие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Запись не была добавлена.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462649"/>
                  </a:ext>
                </a:extLst>
              </a:tr>
              <a:tr h="2569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Статус </a:t>
                      </a:r>
                      <a:r>
                        <a:rPr lang="en-AU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Зачет</a:t>
                      </a:r>
                      <a:r>
                        <a:rPr lang="en-AU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Незачет)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Зачёт.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020527"/>
                  </a:ext>
                </a:extLst>
              </a:tr>
              <a:tr h="2569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Тестовый пример</a:t>
                      </a:r>
                      <a:r>
                        <a:rPr lang="en-AU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 #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b="0"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552394"/>
                  </a:ext>
                </a:extLst>
              </a:tr>
              <a:tr h="5138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Приоритет тестирования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(Низкий/Средний/Высокий)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Средний</a:t>
                      </a:r>
                      <a:r>
                        <a:rPr lang="en-US" sz="1400" b="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9595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43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0521" y="1367584"/>
            <a:ext cx="11148753" cy="1250084"/>
          </a:xfrm>
        </p:spPr>
        <p:txBody>
          <a:bodyPr/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– процесс исследования и контроль качества, который состоит из планирования, проектирования, собственно проверки и анализа ее результатов.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29188" y="5127544"/>
            <a:ext cx="3463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«Ошибка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переменных запроса»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756316" y="5127544"/>
            <a:ext cx="5969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«Добавление процедуры для обновления данных»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83485" y="220212"/>
            <a:ext cx="1291406" cy="350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ru-RU" sz="15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Оглавление</a:t>
            </a:r>
            <a:endParaRPr lang="ru-RU" sz="15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009055" y="22021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dirty="0"/>
          </a:p>
        </p:txBody>
      </p:sp>
      <p:pic>
        <p:nvPicPr>
          <p:cNvPr id="17" name="Рисунок 16"/>
          <p:cNvPicPr/>
          <p:nvPr/>
        </p:nvPicPr>
        <p:blipFill rotWithShape="1">
          <a:blip r:embed="rId3"/>
          <a:srcRect b="26151"/>
          <a:stretch/>
        </p:blipFill>
        <p:spPr bwMode="auto">
          <a:xfrm>
            <a:off x="1760207" y="2208080"/>
            <a:ext cx="3174365" cy="13830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Рисунок 17"/>
          <p:cNvPicPr/>
          <p:nvPr/>
        </p:nvPicPr>
        <p:blipFill>
          <a:blip r:embed="rId4"/>
          <a:stretch>
            <a:fillRect/>
          </a:stretch>
        </p:blipFill>
        <p:spPr>
          <a:xfrm>
            <a:off x="1725153" y="3640180"/>
            <a:ext cx="3244472" cy="1438293"/>
          </a:xfrm>
          <a:prstGeom prst="rect">
            <a:avLst/>
          </a:prstGeom>
        </p:spPr>
      </p:pic>
      <p:pic>
        <p:nvPicPr>
          <p:cNvPr id="20" name="Рисунок 19"/>
          <p:cNvPicPr/>
          <p:nvPr/>
        </p:nvPicPr>
        <p:blipFill rotWithShape="1">
          <a:blip r:embed="rId5"/>
          <a:srcRect l="1598"/>
          <a:stretch/>
        </p:blipFill>
        <p:spPr>
          <a:xfrm>
            <a:off x="6981093" y="2573339"/>
            <a:ext cx="4097911" cy="203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1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1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1931</TotalTime>
  <Words>410</Words>
  <Application>Microsoft Office PowerPoint</Application>
  <PresentationFormat>Широкоэкранный</PresentationFormat>
  <Paragraphs>117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Microsoft YaHei</vt:lpstr>
      <vt:lpstr>Arial</vt:lpstr>
      <vt:lpstr>Calibri</vt:lpstr>
      <vt:lpstr>Calibri Light</vt:lpstr>
      <vt:lpstr>Times New Roman</vt:lpstr>
      <vt:lpstr>Тема Office</vt:lpstr>
      <vt:lpstr>ДП 09.02.07 ИСП.20А.13  Разработка приложения в системе 1С:Предприятие для ведения документооборота организации ООО «Новый коммунальный стандарт»» </vt:lpstr>
      <vt:lpstr>Оглавление</vt:lpstr>
      <vt:lpstr>Постановка задачи</vt:lpstr>
      <vt:lpstr>Этапы проектирование</vt:lpstr>
      <vt:lpstr>Презентация PowerPoint</vt:lpstr>
      <vt:lpstr>Руководство программиста  </vt:lpstr>
      <vt:lpstr>Руководство пользователя</vt:lpstr>
      <vt:lpstr>Презентация PowerPoint</vt:lpstr>
      <vt:lpstr>Презентация PowerPoint</vt:lpstr>
      <vt:lpstr>Экономика</vt:lpstr>
      <vt:lpstr>Заключение</vt:lpstr>
      <vt:lpstr>ДП 09.02.07 ИСП.20А.13  Разработка приложения в системе 1С:Предприятие для ведения документооборота организации ООО «Новый коммунальный стандарт»»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автоматизации работ сотрудников склада» МДК 02.01 «Технология разработки программного обеспечения»</dc:title>
  <dc:creator>Пользователь Windows</dc:creator>
  <cp:lastModifiedBy>admin</cp:lastModifiedBy>
  <cp:revision>97</cp:revision>
  <dcterms:created xsi:type="dcterms:W3CDTF">2024-01-14T13:03:31Z</dcterms:created>
  <dcterms:modified xsi:type="dcterms:W3CDTF">2024-06-20T07:55:21Z</dcterms:modified>
</cp:coreProperties>
</file>