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VbKSE3o/eYBIKbAgkcIW7PGNB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cdb4fd19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8cdb4fd196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870212"/>
            <a:ext cx="9144000" cy="1654500"/>
          </a:xfrm>
          <a:prstGeom prst="rect">
            <a:avLst/>
          </a:prstGeom>
          <a:noFill/>
          <a:ln>
            <a:noFill/>
          </a:ln>
        </p:spPr>
        <p:txBody>
          <a:bodyPr anchorCtr="0" anchor="b" bIns="45700" lIns="91425" spcFirstLastPara="1" rIns="91425" wrap="square" tIns="45700">
            <a:noAutofit/>
          </a:bodyPr>
          <a:lstStyle/>
          <a:p>
            <a:pPr indent="0" lvl="0" marL="0" rtl="0" algn="ctr">
              <a:lnSpc>
                <a:spcPct val="200000"/>
              </a:lnSpc>
              <a:spcBef>
                <a:spcPts val="0"/>
              </a:spcBef>
              <a:spcAft>
                <a:spcPts val="0"/>
              </a:spcAft>
              <a:buClr>
                <a:srgbClr val="0C3571"/>
              </a:buClr>
              <a:buSzPts val="2800"/>
              <a:buFont typeface="Anta"/>
              <a:buNone/>
            </a:pP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br>
              <a:rPr b="1" lang="en-IN" sz="2800">
                <a:solidFill>
                  <a:srgbClr val="0C3571"/>
                </a:solidFill>
                <a:latin typeface="Anta"/>
                <a:ea typeface="Anta"/>
                <a:cs typeface="Anta"/>
                <a:sym typeface="Anta"/>
              </a:rPr>
            </a:br>
            <a:r>
              <a:rPr b="1" lang="en-IN" sz="4400">
                <a:solidFill>
                  <a:srgbClr val="0C3571"/>
                </a:solidFill>
                <a:latin typeface="Times New Roman"/>
                <a:ea typeface="Times New Roman"/>
                <a:cs typeface="Times New Roman"/>
                <a:sym typeface="Times New Roman"/>
              </a:rPr>
              <a:t>Capstone Project 1 </a:t>
            </a:r>
            <a:br>
              <a:rPr b="1" lang="en-IN" sz="4400">
                <a:solidFill>
                  <a:srgbClr val="0C3571"/>
                </a:solidFill>
                <a:latin typeface="Times New Roman"/>
                <a:ea typeface="Times New Roman"/>
                <a:cs typeface="Times New Roman"/>
                <a:sym typeface="Times New Roman"/>
              </a:rPr>
            </a:br>
            <a:r>
              <a:rPr b="1" lang="en-IN" sz="2400">
                <a:solidFill>
                  <a:srgbClr val="0C3571"/>
                </a:solidFill>
                <a:latin typeface="Times New Roman"/>
                <a:ea typeface="Times New Roman"/>
                <a:cs typeface="Times New Roman"/>
                <a:sym typeface="Times New Roman"/>
              </a:rPr>
              <a:t>MANUFACTURING  EQUIPMENT  OUTPUT PREDICTION  WITH  LINEAR  REGRESSION</a:t>
            </a:r>
            <a:endParaRPr b="1" sz="2400">
              <a:solidFill>
                <a:srgbClr val="0C3571"/>
              </a:solidFill>
              <a:latin typeface="Times New Roman"/>
              <a:ea typeface="Times New Roman"/>
              <a:cs typeface="Times New Roman"/>
              <a:sym typeface="Times New Roman"/>
            </a:endParaRPr>
          </a:p>
          <a:p>
            <a:pPr indent="0" lvl="0" marL="0" rtl="0" algn="ctr">
              <a:lnSpc>
                <a:spcPct val="200000"/>
              </a:lnSpc>
              <a:spcBef>
                <a:spcPts val="0"/>
              </a:spcBef>
              <a:spcAft>
                <a:spcPts val="0"/>
              </a:spcAft>
              <a:buClr>
                <a:srgbClr val="0C3571"/>
              </a:buClr>
              <a:buSzPts val="2800"/>
              <a:buFont typeface="Anta"/>
              <a:buNone/>
            </a:pPr>
            <a:r>
              <a:t/>
            </a:r>
            <a:endParaRPr b="1" sz="2300">
              <a:solidFill>
                <a:srgbClr val="0C3571"/>
              </a:solidFill>
              <a:latin typeface="Arial"/>
              <a:ea typeface="Arial"/>
              <a:cs typeface="Arial"/>
              <a:sym typeface="Arial"/>
            </a:endParaRPr>
          </a:p>
          <a:p>
            <a:pPr indent="0" lvl="0" marL="0" rtl="0" algn="ctr">
              <a:lnSpc>
                <a:spcPct val="200000"/>
              </a:lnSpc>
              <a:spcBef>
                <a:spcPts val="0"/>
              </a:spcBef>
              <a:spcAft>
                <a:spcPts val="0"/>
              </a:spcAft>
              <a:buClr>
                <a:srgbClr val="0C3571"/>
              </a:buClr>
              <a:buSzPts val="2800"/>
              <a:buFont typeface="Anta"/>
              <a:buNone/>
            </a:pPr>
            <a:br>
              <a:rPr b="1" lang="en-IN" sz="1400">
                <a:solidFill>
                  <a:srgbClr val="2F5496"/>
                </a:solidFill>
                <a:latin typeface="Times New Roman"/>
                <a:ea typeface="Times New Roman"/>
                <a:cs typeface="Times New Roman"/>
                <a:sym typeface="Times New Roman"/>
              </a:rPr>
            </a:br>
            <a:endParaRPr sz="1400">
              <a:solidFill>
                <a:srgbClr val="2F5496"/>
              </a:solidFill>
              <a:latin typeface="Times New Roman"/>
              <a:ea typeface="Times New Roman"/>
              <a:cs typeface="Times New Roman"/>
              <a:sym typeface="Times New Roman"/>
            </a:endParaRPr>
          </a:p>
        </p:txBody>
      </p:sp>
      <p:sp>
        <p:nvSpPr>
          <p:cNvPr id="85" name="Google Shape;85;p1"/>
          <p:cNvSpPr txBox="1"/>
          <p:nvPr/>
        </p:nvSpPr>
        <p:spPr>
          <a:xfrm>
            <a:off x="7522028" y="4225385"/>
            <a:ext cx="4125600" cy="246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rgbClr val="2F5496"/>
                </a:solidFill>
                <a:latin typeface="Times New Roman"/>
                <a:ea typeface="Times New Roman"/>
                <a:cs typeface="Times New Roman"/>
                <a:sym typeface="Times New Roman"/>
              </a:rPr>
              <a:t>Team Members</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T120100133</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Aman Kumar</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T120100113: Bindu MR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T120100127</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Namratha K Kadam</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T120100114</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Soumyajit Hazra </a:t>
            </a:r>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T120100124</a:t>
            </a:r>
            <a:r>
              <a:rPr lang="en-IN" sz="1800">
                <a:solidFill>
                  <a:srgbClr val="2F5496"/>
                </a:solidFill>
                <a:latin typeface="Times New Roman"/>
                <a:ea typeface="Times New Roman"/>
                <a:cs typeface="Times New Roman"/>
                <a:sym typeface="Times New Roman"/>
              </a:rPr>
              <a:t>: </a:t>
            </a:r>
            <a:r>
              <a:rPr lang="en-IN" sz="1800">
                <a:solidFill>
                  <a:srgbClr val="2F5496"/>
                </a:solidFill>
                <a:latin typeface="Times New Roman"/>
                <a:ea typeface="Times New Roman"/>
                <a:cs typeface="Times New Roman"/>
                <a:sym typeface="Times New Roman"/>
              </a:rPr>
              <a:t>Varsha S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F5496"/>
                </a:solidFill>
                <a:latin typeface="Times New Roman"/>
                <a:ea typeface="Times New Roman"/>
                <a:cs typeface="Times New Roman"/>
                <a:sym typeface="Times New Roman"/>
              </a:rPr>
              <a:t>T120100110: Yashaswini T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2F5496"/>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87" name="Google Shape;87;p1"/>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rgbClr val="2F549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8cdb4fd196_2_27"/>
          <p:cNvSpPr txBox="1"/>
          <p:nvPr/>
        </p:nvSpPr>
        <p:spPr>
          <a:xfrm>
            <a:off x="887261" y="201719"/>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Model Evaluation &amp; Performance Analysis</a:t>
            </a:r>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146" name="Google Shape;146;g38cdb4fd196_2_2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47" name="Google Shape;147;g38cdb4fd196_2_27"/>
          <p:cNvSpPr txBox="1"/>
          <p:nvPr/>
        </p:nvSpPr>
        <p:spPr>
          <a:xfrm>
            <a:off x="275725" y="1027700"/>
            <a:ext cx="11187600" cy="558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IN" sz="2200">
                <a:solidFill>
                  <a:srgbClr val="0C3571"/>
                </a:solidFill>
                <a:latin typeface="Times New Roman"/>
                <a:ea typeface="Times New Roman"/>
                <a:cs typeface="Times New Roman"/>
                <a:sym typeface="Times New Roman"/>
              </a:rPr>
              <a:t>1.Metrics to Check:</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R² (R-squared): How much of the output can be explained by the model (closer to 1 is better).</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MAE (Mean Absolute Error): Average size of errors.</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MSE (Mean Squared Error): Larger errors are punished more.</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RMSE: Easy to read version of MSE, in the same unit as output.</a:t>
            </a:r>
            <a:endParaRPr sz="2200">
              <a:solidFill>
                <a:srgbClr val="0C357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sz="2200">
                <a:solidFill>
                  <a:srgbClr val="0C3571"/>
                </a:solidFill>
                <a:latin typeface="Times New Roman"/>
                <a:ea typeface="Times New Roman"/>
                <a:cs typeface="Times New Roman"/>
                <a:sym typeface="Times New Roman"/>
              </a:rPr>
              <a:t>2.Residuals (Errors):</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Residual = Actual − Predicted.</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Plot residuals → should look random.</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If there’s a pattern, model might be missing something.</a:t>
            </a:r>
            <a:endParaRPr sz="2200">
              <a:solidFill>
                <a:srgbClr val="0C357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sz="2200">
                <a:solidFill>
                  <a:srgbClr val="0C3571"/>
                </a:solidFill>
                <a:latin typeface="Times New Roman"/>
                <a:ea typeface="Times New Roman"/>
                <a:cs typeface="Times New Roman"/>
                <a:sym typeface="Times New Roman"/>
              </a:rPr>
              <a:t>3.Predicted vs Actual Plot:</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Compare predicted output vs actual.</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If points are close to the 45° line, predictions are good.</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Performance Across Conditions:</a:t>
            </a:r>
            <a:endParaRPr sz="2200">
              <a:solidFill>
                <a:srgbClr val="0C3571"/>
              </a:solidFill>
              <a:latin typeface="Times New Roman"/>
              <a:ea typeface="Times New Roman"/>
              <a:cs typeface="Times New Roman"/>
              <a:sym typeface="Times New Roman"/>
            </a:endParaRPr>
          </a:p>
          <a:p>
            <a:pPr indent="0" lvl="0" marL="12700" rtl="0" algn="just">
              <a:lnSpc>
                <a:spcPct val="115000"/>
              </a:lnSpc>
              <a:spcBef>
                <a:spcPts val="0"/>
              </a:spcBef>
              <a:spcAft>
                <a:spcPts val="0"/>
              </a:spcAft>
              <a:buNone/>
            </a:pPr>
            <a:r>
              <a:rPr lang="en-IN" sz="2200">
                <a:solidFill>
                  <a:schemeClr val="dk1"/>
                </a:solidFill>
                <a:latin typeface="Times New Roman"/>
                <a:ea typeface="Times New Roman"/>
                <a:cs typeface="Times New Roman"/>
                <a:sym typeface="Times New Roman"/>
              </a:rPr>
              <a:t>•</a:t>
            </a:r>
            <a:r>
              <a:rPr lang="en-IN" sz="2200">
                <a:solidFill>
                  <a:srgbClr val="0C3571"/>
                </a:solidFill>
                <a:latin typeface="Times New Roman"/>
                <a:ea typeface="Times New Roman"/>
                <a:cs typeface="Times New Roman"/>
                <a:sym typeface="Times New Roman"/>
              </a:rPr>
              <a:t>Check if the model works well in all shifts, machine types, etc.</a:t>
            </a:r>
            <a:endParaRPr sz="2200">
              <a:solidFill>
                <a:srgbClr val="0C357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nvSpPr>
        <p:spPr>
          <a:xfrm>
            <a:off x="925286" y="566057"/>
            <a:ext cx="10417500" cy="671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F5496"/>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IN" sz="4000">
                <a:solidFill>
                  <a:srgbClr val="2F5496"/>
                </a:solidFill>
                <a:latin typeface="Times New Roman"/>
                <a:ea typeface="Times New Roman"/>
                <a:cs typeface="Times New Roman"/>
                <a:sym typeface="Times New Roman"/>
              </a:rPr>
              <a:t>Stream API Deployment (Streamlit)</a:t>
            </a:r>
            <a:endParaRPr sz="4000">
              <a:solidFill>
                <a:srgbClr val="2F5496"/>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t/>
            </a:r>
            <a:endParaRPr b="1" sz="1300">
              <a:solidFill>
                <a:srgbClr val="2F5496"/>
              </a:solidFill>
            </a:endParaRPr>
          </a:p>
          <a:p>
            <a:pPr indent="-368300" lvl="0" marL="457200" rtl="0" algn="l">
              <a:lnSpc>
                <a:spcPct val="115000"/>
              </a:lnSpc>
              <a:spcBef>
                <a:spcPts val="1200"/>
              </a:spcBef>
              <a:spcAft>
                <a:spcPts val="0"/>
              </a:spcAft>
              <a:buClr>
                <a:srgbClr val="2F5496"/>
              </a:buClr>
              <a:buSzPts val="2200"/>
              <a:buChar char="●"/>
            </a:pPr>
            <a:r>
              <a:rPr lang="en-IN" sz="2200">
                <a:solidFill>
                  <a:srgbClr val="2F5496"/>
                </a:solidFill>
                <a:latin typeface="Times New Roman"/>
                <a:ea typeface="Times New Roman"/>
                <a:cs typeface="Times New Roman"/>
                <a:sym typeface="Times New Roman"/>
              </a:rPr>
              <a:t>We developed an </a:t>
            </a:r>
            <a:r>
              <a:rPr b="1" lang="en-IN" sz="2200">
                <a:solidFill>
                  <a:srgbClr val="2F5496"/>
                </a:solidFill>
                <a:latin typeface="Times New Roman"/>
                <a:ea typeface="Times New Roman"/>
                <a:cs typeface="Times New Roman"/>
                <a:sym typeface="Times New Roman"/>
              </a:rPr>
              <a:t>interactive Streamlit app</a:t>
            </a:r>
            <a:r>
              <a:rPr lang="en-IN" sz="2200">
                <a:solidFill>
                  <a:srgbClr val="2F5496"/>
                </a:solidFill>
                <a:latin typeface="Times New Roman"/>
                <a:ea typeface="Times New Roman"/>
                <a:cs typeface="Times New Roman"/>
                <a:sym typeface="Times New Roman"/>
              </a:rPr>
              <a:t> to deploy the linear regression model.</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2F5496"/>
              </a:buClr>
              <a:buSzPts val="2200"/>
              <a:buChar char="●"/>
            </a:pPr>
            <a:r>
              <a:rPr lang="en-IN" sz="2200">
                <a:solidFill>
                  <a:srgbClr val="2F5496"/>
                </a:solidFill>
                <a:latin typeface="Times New Roman"/>
                <a:ea typeface="Times New Roman"/>
                <a:cs typeface="Times New Roman"/>
                <a:sym typeface="Times New Roman"/>
              </a:rPr>
              <a:t>The app provides </a:t>
            </a:r>
            <a:r>
              <a:rPr b="1" lang="en-IN" sz="2200">
                <a:solidFill>
                  <a:srgbClr val="2F5496"/>
                </a:solidFill>
                <a:latin typeface="Times New Roman"/>
                <a:ea typeface="Times New Roman"/>
                <a:cs typeface="Times New Roman"/>
                <a:sym typeface="Times New Roman"/>
              </a:rPr>
              <a:t>user-friendly input fields</a:t>
            </a:r>
            <a:r>
              <a:rPr lang="en-IN" sz="2200">
                <a:solidFill>
                  <a:srgbClr val="2F5496"/>
                </a:solidFill>
                <a:latin typeface="Times New Roman"/>
                <a:ea typeface="Times New Roman"/>
                <a:cs typeface="Times New Roman"/>
                <a:sym typeface="Times New Roman"/>
              </a:rPr>
              <a:t> for machine operating parameters such as temperature, pressure, cycle time, and material viscosity.</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2F5496"/>
              </a:buClr>
              <a:buSzPts val="2200"/>
              <a:buChar char="●"/>
            </a:pPr>
            <a:r>
              <a:rPr lang="en-IN" sz="2200">
                <a:solidFill>
                  <a:srgbClr val="2F5496"/>
                </a:solidFill>
                <a:latin typeface="Times New Roman"/>
                <a:ea typeface="Times New Roman"/>
                <a:cs typeface="Times New Roman"/>
                <a:sym typeface="Times New Roman"/>
              </a:rPr>
              <a:t>Once inputs are given, the model generates </a:t>
            </a:r>
            <a:r>
              <a:rPr b="1" lang="en-IN" sz="2200">
                <a:solidFill>
                  <a:srgbClr val="2F5496"/>
                </a:solidFill>
                <a:latin typeface="Times New Roman"/>
                <a:ea typeface="Times New Roman"/>
                <a:cs typeface="Times New Roman"/>
                <a:sym typeface="Times New Roman"/>
              </a:rPr>
              <a:t>predictions of hourly machine output (parts produced per hour)</a:t>
            </a:r>
            <a:r>
              <a:rPr lang="en-IN" sz="2200">
                <a:solidFill>
                  <a:srgbClr val="2F5496"/>
                </a:solidFill>
                <a:latin typeface="Times New Roman"/>
                <a:ea typeface="Times New Roman"/>
                <a:cs typeface="Times New Roman"/>
                <a:sym typeface="Times New Roman"/>
              </a:rPr>
              <a:t> in real time.</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2F5496"/>
              </a:buClr>
              <a:buSzPts val="2200"/>
              <a:buFont typeface="Times New Roman"/>
              <a:buChar char="●"/>
            </a:pPr>
            <a:r>
              <a:rPr lang="en-IN" sz="2200">
                <a:solidFill>
                  <a:srgbClr val="2F5496"/>
                </a:solidFill>
                <a:latin typeface="Times New Roman"/>
                <a:ea typeface="Times New Roman"/>
                <a:cs typeface="Times New Roman"/>
                <a:sym typeface="Times New Roman"/>
              </a:rPr>
              <a:t>The interface is simple, making it easy for operators to use without technical expertise.</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2F5496"/>
              </a:buClr>
              <a:buSzPts val="2200"/>
              <a:buChar char="●"/>
            </a:pPr>
            <a:r>
              <a:rPr lang="en-IN" sz="2200">
                <a:solidFill>
                  <a:srgbClr val="2F5496"/>
                </a:solidFill>
                <a:latin typeface="Times New Roman"/>
                <a:ea typeface="Times New Roman"/>
                <a:cs typeface="Times New Roman"/>
                <a:sym typeface="Times New Roman"/>
              </a:rPr>
              <a:t>The app also includes </a:t>
            </a:r>
            <a:r>
              <a:rPr b="1" lang="en-IN" sz="2200">
                <a:solidFill>
                  <a:srgbClr val="2F5496"/>
                </a:solidFill>
                <a:latin typeface="Times New Roman"/>
                <a:ea typeface="Times New Roman"/>
                <a:cs typeface="Times New Roman"/>
                <a:sym typeface="Times New Roman"/>
              </a:rPr>
              <a:t>basic error handling</a:t>
            </a:r>
            <a:r>
              <a:rPr lang="en-IN" sz="2200">
                <a:solidFill>
                  <a:srgbClr val="2F5496"/>
                </a:solidFill>
                <a:latin typeface="Times New Roman"/>
                <a:ea typeface="Times New Roman"/>
                <a:cs typeface="Times New Roman"/>
                <a:sym typeface="Times New Roman"/>
              </a:rPr>
              <a:t> to ensure smooth user experience with valid inputs.</a:t>
            </a:r>
            <a:endParaRPr sz="2200">
              <a:solidFill>
                <a:srgbClr val="2F5496"/>
              </a:solidFill>
              <a:latin typeface="Times New Roman"/>
              <a:ea typeface="Times New Roman"/>
              <a:cs typeface="Times New Roman"/>
              <a:sym typeface="Times New Roman"/>
            </a:endParaRPr>
          </a:p>
          <a:p>
            <a:pPr indent="0" lvl="0" marL="0" rtl="0" algn="l">
              <a:spcBef>
                <a:spcPts val="1200"/>
              </a:spcBef>
              <a:spcAft>
                <a:spcPts val="0"/>
              </a:spcAft>
              <a:buNone/>
            </a:pPr>
            <a:r>
              <a:t/>
            </a:r>
            <a:endParaRPr sz="2200">
              <a:solidFill>
                <a:srgbClr val="2F5496"/>
              </a:solidFill>
              <a:latin typeface="Times New Roman"/>
              <a:ea typeface="Times New Roman"/>
              <a:cs typeface="Times New Roman"/>
              <a:sym typeface="Times New Roman"/>
            </a:endParaRPr>
          </a:p>
        </p:txBody>
      </p:sp>
      <p:pic>
        <p:nvPicPr>
          <p:cNvPr id="153" name="Google Shape;153;p1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nvSpPr>
        <p:spPr>
          <a:xfrm>
            <a:off x="925286" y="566057"/>
            <a:ext cx="10417500" cy="5599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sz="2200">
              <a:solidFill>
                <a:srgbClr val="2F549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IN" sz="2800">
                <a:solidFill>
                  <a:srgbClr val="2F5496"/>
                </a:solidFill>
                <a:latin typeface="Times New Roman"/>
                <a:ea typeface="Times New Roman"/>
                <a:cs typeface="Times New Roman"/>
                <a:sym typeface="Times New Roman"/>
              </a:rPr>
              <a:t>Docker Deployment </a:t>
            </a:r>
            <a:endParaRPr sz="2800">
              <a:solidFill>
                <a:srgbClr val="2F549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sz="2200">
              <a:solidFill>
                <a:srgbClr val="2F5496"/>
              </a:solidFill>
              <a:latin typeface="Times New Roman"/>
              <a:ea typeface="Times New Roman"/>
              <a:cs typeface="Times New Roman"/>
              <a:sym typeface="Times New Roman"/>
            </a:endParaRPr>
          </a:p>
          <a:p>
            <a:pPr indent="-438150" lvl="0" marL="457200" rtl="0" algn="just">
              <a:lnSpc>
                <a:spcPct val="115000"/>
              </a:lnSpc>
              <a:spcBef>
                <a:spcPts val="0"/>
              </a:spcBef>
              <a:spcAft>
                <a:spcPts val="0"/>
              </a:spcAft>
              <a:buClr>
                <a:srgbClr val="2F5496"/>
              </a:buClr>
              <a:buSzPts val="3300"/>
              <a:buFont typeface="Times New Roman"/>
              <a:buChar char="●"/>
            </a:pPr>
            <a:r>
              <a:rPr b="1" lang="en-IN" sz="2200">
                <a:solidFill>
                  <a:srgbClr val="2F5496"/>
                </a:solidFill>
                <a:latin typeface="Times New Roman"/>
                <a:ea typeface="Times New Roman"/>
                <a:cs typeface="Times New Roman"/>
                <a:sym typeface="Times New Roman"/>
              </a:rPr>
              <a:t>Create a Dockerfile</a:t>
            </a:r>
            <a:r>
              <a:rPr lang="en-IN" sz="2200">
                <a:solidFill>
                  <a:srgbClr val="2F5496"/>
                </a:solidFill>
                <a:latin typeface="Times New Roman"/>
                <a:ea typeface="Times New Roman"/>
                <a:cs typeface="Times New Roman"/>
                <a:sym typeface="Times New Roman"/>
              </a:rPr>
              <a:t> – Define the environment and instructions to containerize the FastAPI application.</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438150" lvl="0" marL="457200" rtl="0" algn="just">
              <a:lnSpc>
                <a:spcPct val="115000"/>
              </a:lnSpc>
              <a:spcBef>
                <a:spcPts val="0"/>
              </a:spcBef>
              <a:spcAft>
                <a:spcPts val="0"/>
              </a:spcAft>
              <a:buClr>
                <a:srgbClr val="2F5496"/>
              </a:buClr>
              <a:buSzPts val="3300"/>
              <a:buFont typeface="Times New Roman"/>
              <a:buChar char="●"/>
            </a:pPr>
            <a:r>
              <a:rPr b="1" lang="en-IN" sz="2200">
                <a:solidFill>
                  <a:srgbClr val="2F5496"/>
                </a:solidFill>
                <a:latin typeface="Times New Roman"/>
                <a:ea typeface="Times New Roman"/>
                <a:cs typeface="Times New Roman"/>
                <a:sym typeface="Times New Roman"/>
              </a:rPr>
              <a:t>Prepare requirements.txt</a:t>
            </a:r>
            <a:r>
              <a:rPr lang="en-IN" sz="2200">
                <a:solidFill>
                  <a:srgbClr val="2F5496"/>
                </a:solidFill>
                <a:latin typeface="Times New Roman"/>
                <a:ea typeface="Times New Roman"/>
                <a:cs typeface="Times New Roman"/>
                <a:sym typeface="Times New Roman"/>
              </a:rPr>
              <a:t> – List all necessary dependencies for the application.</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438150" lvl="0" marL="457200" rtl="0" algn="just">
              <a:lnSpc>
                <a:spcPct val="115000"/>
              </a:lnSpc>
              <a:spcBef>
                <a:spcPts val="0"/>
              </a:spcBef>
              <a:spcAft>
                <a:spcPts val="0"/>
              </a:spcAft>
              <a:buClr>
                <a:srgbClr val="2F5496"/>
              </a:buClr>
              <a:buSzPts val="3300"/>
              <a:buFont typeface="Times New Roman"/>
              <a:buChar char="●"/>
            </a:pPr>
            <a:r>
              <a:rPr b="1" lang="en-IN" sz="2200">
                <a:solidFill>
                  <a:srgbClr val="2F5496"/>
                </a:solidFill>
                <a:latin typeface="Times New Roman"/>
                <a:ea typeface="Times New Roman"/>
                <a:cs typeface="Times New Roman"/>
                <a:sym typeface="Times New Roman"/>
              </a:rPr>
              <a:t>Set up docker-compose.yml</a:t>
            </a:r>
            <a:r>
              <a:rPr lang="en-IN" sz="2200">
                <a:solidFill>
                  <a:srgbClr val="2F5496"/>
                </a:solidFill>
                <a:latin typeface="Times New Roman"/>
                <a:ea typeface="Times New Roman"/>
                <a:cs typeface="Times New Roman"/>
                <a:sym typeface="Times New Roman"/>
              </a:rPr>
              <a:t> – Enable multi-service deployment and orchestration.</a:t>
            </a:r>
            <a:br>
              <a:rPr lang="en-IN" sz="2200">
                <a:solidFill>
                  <a:srgbClr val="2F5496"/>
                </a:solidFill>
                <a:latin typeface="Times New Roman"/>
                <a:ea typeface="Times New Roman"/>
                <a:cs typeface="Times New Roman"/>
                <a:sym typeface="Times New Roman"/>
              </a:rPr>
            </a:br>
            <a:endParaRPr sz="2200">
              <a:solidFill>
                <a:srgbClr val="2F5496"/>
              </a:solidFill>
              <a:latin typeface="Times New Roman"/>
              <a:ea typeface="Times New Roman"/>
              <a:cs typeface="Times New Roman"/>
              <a:sym typeface="Times New Roman"/>
            </a:endParaRPr>
          </a:p>
          <a:p>
            <a:pPr indent="-438150" lvl="0" marL="457200" rtl="0" algn="just">
              <a:lnSpc>
                <a:spcPct val="115000"/>
              </a:lnSpc>
              <a:spcBef>
                <a:spcPts val="0"/>
              </a:spcBef>
              <a:spcAft>
                <a:spcPts val="0"/>
              </a:spcAft>
              <a:buClr>
                <a:srgbClr val="2F5496"/>
              </a:buClr>
              <a:buSzPts val="3300"/>
              <a:buFont typeface="Times New Roman"/>
              <a:buChar char="●"/>
            </a:pPr>
            <a:r>
              <a:rPr b="1" lang="en-IN" sz="2200">
                <a:solidFill>
                  <a:srgbClr val="2F5496"/>
                </a:solidFill>
                <a:latin typeface="Times New Roman"/>
                <a:ea typeface="Times New Roman"/>
                <a:cs typeface="Times New Roman"/>
                <a:sym typeface="Times New Roman"/>
              </a:rPr>
              <a:t>Add .dockerignore</a:t>
            </a:r>
            <a:r>
              <a:rPr lang="en-IN" sz="2200">
                <a:solidFill>
                  <a:srgbClr val="2F5496"/>
                </a:solidFill>
                <a:latin typeface="Times New Roman"/>
                <a:ea typeface="Times New Roman"/>
                <a:cs typeface="Times New Roman"/>
                <a:sym typeface="Times New Roman"/>
              </a:rPr>
              <a:t> – Exclude unnecessary files to optimize the Docker build.</a:t>
            </a:r>
            <a:endParaRPr sz="2200">
              <a:solidFill>
                <a:srgbClr val="2F5496"/>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rgbClr val="2F5496"/>
              </a:solidFill>
              <a:latin typeface="Times New Roman"/>
              <a:ea typeface="Times New Roman"/>
              <a:cs typeface="Times New Roman"/>
              <a:sym typeface="Times New Roman"/>
            </a:endParaRPr>
          </a:p>
        </p:txBody>
      </p:sp>
      <p:pic>
        <p:nvPicPr>
          <p:cNvPr id="159" name="Google Shape;159;p1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nvSpPr>
        <p:spPr>
          <a:xfrm>
            <a:off x="887186" y="650107"/>
            <a:ext cx="10417500" cy="566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Conclusion</a:t>
            </a:r>
            <a:endParaRPr b="1" sz="28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IN" sz="2200">
                <a:solidFill>
                  <a:srgbClr val="2F5496"/>
                </a:solidFill>
                <a:latin typeface="Times New Roman"/>
                <a:ea typeface="Times New Roman"/>
                <a:cs typeface="Times New Roman"/>
                <a:sym typeface="Times New Roman"/>
              </a:rPr>
              <a:t>we built a Linear Regression model to predict hourly output of injection molding machines using operational parameters like temperature, pressure, cycle time, material properties, machine age, and operator experience. The project involved synthetic data generation, exploratory data analysis, feature engineering, and model training, followed by evaluation using metrics such as R², MSE, RMSE, and MAE. Insights from the model identified key factors affecting production and provided actionable recommendations for optimizing machine settings, maintenance, and operator training. The trained model was deployed via a FastAPI backend, containerized with Docker using a Dockerfile, requirements.txt, docker-compose.yml, and .dockerignore for seamless production-ready deployment. Overall, the project demonstrates an end-to-end data science workflow with practical industrial applications and measurable business impact.</a:t>
            </a:r>
            <a:endParaRPr sz="2200">
              <a:solidFill>
                <a:srgbClr val="2F5496"/>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rgbClr val="2F5496"/>
              </a:solidFill>
              <a:latin typeface="Times New Roman"/>
              <a:ea typeface="Times New Roman"/>
              <a:cs typeface="Times New Roman"/>
              <a:sym typeface="Times New Roman"/>
            </a:endParaRPr>
          </a:p>
        </p:txBody>
      </p:sp>
      <p:pic>
        <p:nvPicPr>
          <p:cNvPr id="165" name="Google Shape;165;p1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903457" y="673906"/>
            <a:ext cx="10385100" cy="249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8000">
                <a:solidFill>
                  <a:srgbClr val="2F5496"/>
                </a:solidFill>
                <a:latin typeface="Times New Roman"/>
                <a:ea typeface="Times New Roman"/>
                <a:cs typeface="Times New Roman"/>
                <a:sym typeface="Times New Roman"/>
              </a:rPr>
              <a:t>Any Queries ???</a:t>
            </a:r>
            <a:br>
              <a:rPr lang="en-IN" sz="8000">
                <a:solidFill>
                  <a:srgbClr val="2F5496"/>
                </a:solidFill>
                <a:latin typeface="Times New Roman"/>
                <a:ea typeface="Times New Roman"/>
                <a:cs typeface="Times New Roman"/>
                <a:sym typeface="Times New Roman"/>
              </a:rPr>
            </a:b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71" name="Google Shape;171;p1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925286" y="566057"/>
            <a:ext cx="10417500" cy="600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Times New Roman"/>
                <a:ea typeface="Times New Roman"/>
                <a:cs typeface="Times New Roman"/>
                <a:sym typeface="Times New Roman"/>
              </a:rPr>
              <a:t>Table of Contents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Problem Statement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Overview of the Project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generation &amp; Loading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Exploration &amp; Understanding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Exploratory Data Analysis</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Preprocessing &amp; Feature Engineering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Building &amp; Training</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Evaluation &amp; Performance Analysis</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Stream API Deployment (Streamlit)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Docker Deployment</a:t>
            </a:r>
            <a:endParaRPr/>
          </a:p>
          <a:p>
            <a:pPr indent="-285750" lvl="0" marL="285750" marR="0" rtl="0" algn="l">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925275" y="566021"/>
            <a:ext cx="10417500" cy="648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Problem Statement</a:t>
            </a:r>
            <a:endParaRPr b="1"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2F5496"/>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2400">
                <a:solidFill>
                  <a:srgbClr val="0C3571"/>
                </a:solidFill>
                <a:latin typeface="Times New Roman"/>
                <a:ea typeface="Times New Roman"/>
                <a:cs typeface="Times New Roman"/>
                <a:sym typeface="Times New Roman"/>
              </a:rPr>
              <a:t>You are working as a data analyst for a manufacturing company that</a:t>
            </a:r>
            <a:r>
              <a:rPr lang="en-IN" sz="2400">
                <a:solidFill>
                  <a:srgbClr val="0C3571"/>
                </a:solidFill>
                <a:latin typeface="Times New Roman"/>
                <a:ea typeface="Times New Roman"/>
                <a:cs typeface="Times New Roman"/>
                <a:sym typeface="Times New Roman"/>
              </a:rPr>
              <a:t> </a:t>
            </a:r>
            <a:r>
              <a:rPr lang="en-IN" sz="2400">
                <a:solidFill>
                  <a:srgbClr val="0C3571"/>
                </a:solidFill>
                <a:latin typeface="Times New Roman"/>
                <a:ea typeface="Times New Roman"/>
                <a:cs typeface="Times New Roman"/>
                <a:sym typeface="Times New Roman"/>
              </a:rPr>
              <a:t>operates injection molding machines to produce plastic components. The company wants to optimize production efficiency by predicting the hourly output (number of parts produced per hour) based on various machine operating parameters. Your task is to build a linear regression model that can predict machine output using factors like temperature, pressure, cycle time, and material properties. This will help the production team optimize machine settings, plan production schedules, and identify when machines are underperforming.</a:t>
            </a:r>
            <a:endParaRPr sz="2400">
              <a:solidFill>
                <a:srgbClr val="0C357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100"/>
              <a:buNone/>
            </a:pPr>
            <a:r>
              <a:t/>
            </a:r>
            <a:endParaRPr sz="2400">
              <a:solidFill>
                <a:srgbClr val="2F5496"/>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400">
              <a:solidFill>
                <a:srgbClr val="2F5496"/>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249475" y="136050"/>
            <a:ext cx="11255400" cy="631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800">
                <a:solidFill>
                  <a:srgbClr val="2F5496"/>
                </a:solidFill>
                <a:latin typeface="Times New Roman"/>
                <a:ea typeface="Times New Roman"/>
                <a:cs typeface="Times New Roman"/>
                <a:sym typeface="Times New Roman"/>
              </a:rPr>
              <a:t>Overview of the Project</a:t>
            </a:r>
            <a:endParaRPr b="1" sz="28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800">
              <a:solidFill>
                <a:srgbClr val="2F5496"/>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C3571"/>
              </a:buClr>
              <a:buSzPts val="2200"/>
              <a:buFont typeface="Times New Roman"/>
              <a:buChar char="●"/>
            </a:pPr>
            <a:r>
              <a:rPr lang="en-IN" sz="2200">
                <a:solidFill>
                  <a:srgbClr val="0C3571"/>
                </a:solidFill>
                <a:latin typeface="Times New Roman"/>
                <a:ea typeface="Times New Roman"/>
                <a:cs typeface="Times New Roman"/>
                <a:sym typeface="Times New Roman"/>
              </a:rPr>
              <a:t>This project predicts hourly output of injection molding machines using linear regression, based on operating parameters like temperature, pressure, cycle time, and material properties.</a:t>
            </a:r>
            <a:endParaRPr sz="22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solidFill>
                <a:srgbClr val="0C357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C3571"/>
              </a:buClr>
              <a:buSzPts val="2200"/>
              <a:buFont typeface="Times New Roman"/>
              <a:buChar char="●"/>
            </a:pPr>
            <a:r>
              <a:rPr lang="en-IN" sz="2200">
                <a:solidFill>
                  <a:srgbClr val="0C3571"/>
                </a:solidFill>
                <a:latin typeface="Times New Roman"/>
                <a:ea typeface="Times New Roman"/>
                <a:cs typeface="Times New Roman"/>
                <a:sym typeface="Times New Roman"/>
              </a:rPr>
              <a:t>The dataset includes samples with both numerical and categorical features, along with engineered features such as efficiency score and temperature-pressure ratio.</a:t>
            </a:r>
            <a:endParaRPr sz="22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solidFill>
                <a:srgbClr val="0C357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C3571"/>
              </a:buClr>
              <a:buSzPts val="2200"/>
              <a:buFont typeface="Times New Roman"/>
              <a:buChar char="●"/>
            </a:pPr>
            <a:r>
              <a:rPr lang="en-IN" sz="2200">
                <a:solidFill>
                  <a:srgbClr val="0C3571"/>
                </a:solidFill>
                <a:latin typeface="Times New Roman"/>
                <a:ea typeface="Times New Roman"/>
                <a:cs typeface="Times New Roman"/>
                <a:sym typeface="Times New Roman"/>
              </a:rPr>
              <a:t>A complete ML pipeline is built: data preprocessing, feature encoding, scaling, train/test split, and training models including Linear Regression, Ridge, and Lasso.</a:t>
            </a:r>
            <a:endParaRPr sz="22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solidFill>
                <a:srgbClr val="0C357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C3571"/>
              </a:buClr>
              <a:buSzPts val="2200"/>
              <a:buFont typeface="Times New Roman"/>
              <a:buChar char="●"/>
            </a:pPr>
            <a:r>
              <a:rPr lang="en-IN" sz="2200">
                <a:solidFill>
                  <a:srgbClr val="0C3571"/>
                </a:solidFill>
                <a:latin typeface="Times New Roman"/>
                <a:ea typeface="Times New Roman"/>
                <a:cs typeface="Times New Roman"/>
                <a:sym typeface="Times New Roman"/>
              </a:rPr>
              <a:t>Model performance is evaluated using metrics like R² and MSE, with results visualized through predicted vs. actual plots, and the best model saved for deployment.</a:t>
            </a:r>
            <a:endParaRPr sz="22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solidFill>
                <a:srgbClr val="0C3571"/>
              </a:solidFill>
              <a:latin typeface="Times New Roman"/>
              <a:ea typeface="Times New Roman"/>
              <a:cs typeface="Times New Roman"/>
              <a:sym typeface="Times New Roman"/>
            </a:endParaRPr>
          </a:p>
          <a:p>
            <a:pPr indent="-368300" lvl="0" marL="457200" rtl="0" algn="just">
              <a:lnSpc>
                <a:spcPct val="100000"/>
              </a:lnSpc>
              <a:spcBef>
                <a:spcPts val="0"/>
              </a:spcBef>
              <a:spcAft>
                <a:spcPts val="0"/>
              </a:spcAft>
              <a:buClr>
                <a:srgbClr val="0C3571"/>
              </a:buClr>
              <a:buSzPts val="2200"/>
              <a:buFont typeface="Times New Roman"/>
              <a:buChar char="●"/>
            </a:pPr>
            <a:r>
              <a:rPr lang="en-IN" sz="2200">
                <a:solidFill>
                  <a:srgbClr val="0C3571"/>
                </a:solidFill>
                <a:latin typeface="Times New Roman"/>
                <a:ea typeface="Times New Roman"/>
                <a:cs typeface="Times New Roman"/>
                <a:sym typeface="Times New Roman"/>
              </a:rPr>
              <a:t>The solution helps optimize machine settings, improve scheduling, detect underperformance, and ultimately enhance production efficiency and cost control.</a:t>
            </a:r>
            <a:endParaRPr sz="2200">
              <a:solidFill>
                <a:srgbClr val="0C357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pic>
        <p:nvPicPr>
          <p:cNvPr id="105" name="Google Shape;105;p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nvSpPr>
        <p:spPr>
          <a:xfrm>
            <a:off x="925275" y="193903"/>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Data generation &amp; Loading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1" name="Google Shape;111;p5"/>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12" name="Google Shape;112;p5"/>
          <p:cNvSpPr txBox="1"/>
          <p:nvPr/>
        </p:nvSpPr>
        <p:spPr>
          <a:xfrm>
            <a:off x="459925" y="1295150"/>
            <a:ext cx="10811700" cy="5334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IN" sz="2400">
                <a:solidFill>
                  <a:srgbClr val="0C3571"/>
                </a:solidFill>
                <a:latin typeface="Times New Roman"/>
                <a:ea typeface="Times New Roman"/>
                <a:cs typeface="Times New Roman"/>
                <a:sym typeface="Times New Roman"/>
              </a:rPr>
              <a:t>Synthetic manufacturing dataset (5,000+ hourly records)</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2400">
                <a:solidFill>
                  <a:srgbClr val="0C3571"/>
                </a:solidFill>
                <a:latin typeface="Times New Roman"/>
                <a:ea typeface="Times New Roman"/>
                <a:cs typeface="Times New Roman"/>
                <a:sym typeface="Times New Roman"/>
              </a:rPr>
              <a:t>Based on real-world ranges &amp; principles</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2400">
                <a:solidFill>
                  <a:srgbClr val="0C3571"/>
                </a:solidFill>
                <a:latin typeface="Times New Roman"/>
                <a:ea typeface="Times New Roman"/>
                <a:cs typeface="Times New Roman"/>
                <a:sym typeface="Times New Roman"/>
              </a:rPr>
              <a:t>Target: Parts Produced Per Hour</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2400">
                <a:solidFill>
                  <a:srgbClr val="0C3571"/>
                </a:solidFill>
                <a:latin typeface="Times New Roman"/>
                <a:ea typeface="Times New Roman"/>
                <a:cs typeface="Times New Roman"/>
                <a:sym typeface="Times New Roman"/>
              </a:rPr>
              <a:t>Features include:</a:t>
            </a:r>
            <a:endParaRPr sz="2400">
              <a:solidFill>
                <a:srgbClr val="0C357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C3571"/>
              </a:buClr>
              <a:buSzPts val="2400"/>
              <a:buFont typeface="Times New Roman"/>
              <a:buChar char="●"/>
            </a:pPr>
            <a:r>
              <a:rPr lang="en-IN" sz="2400">
                <a:solidFill>
                  <a:srgbClr val="0C3571"/>
                </a:solidFill>
                <a:latin typeface="Times New Roman"/>
                <a:ea typeface="Times New Roman"/>
                <a:cs typeface="Times New Roman"/>
                <a:sym typeface="Times New Roman"/>
              </a:rPr>
              <a:t>Machine settings (temperature, pressure, cycle time, cooling time)</a:t>
            </a:r>
            <a:endParaRPr sz="2400">
              <a:solidFill>
                <a:srgbClr val="0C357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C3571"/>
              </a:buClr>
              <a:buSzPts val="2400"/>
              <a:buFont typeface="Times New Roman"/>
              <a:buChar char="●"/>
            </a:pPr>
            <a:r>
              <a:rPr lang="en-IN" sz="2400">
                <a:solidFill>
                  <a:srgbClr val="0C3571"/>
                </a:solidFill>
                <a:latin typeface="Times New Roman"/>
                <a:ea typeface="Times New Roman"/>
                <a:cs typeface="Times New Roman"/>
                <a:sym typeface="Times New Roman"/>
              </a:rPr>
              <a:t>Material property (viscosity)</a:t>
            </a:r>
            <a:endParaRPr sz="2400">
              <a:solidFill>
                <a:srgbClr val="0C357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C3571"/>
              </a:buClr>
              <a:buSzPts val="2400"/>
              <a:buFont typeface="Times New Roman"/>
              <a:buChar char="●"/>
            </a:pPr>
            <a:r>
              <a:rPr lang="en-IN" sz="2400">
                <a:solidFill>
                  <a:srgbClr val="0C3571"/>
                </a:solidFill>
                <a:latin typeface="Times New Roman"/>
                <a:ea typeface="Times New Roman"/>
                <a:cs typeface="Times New Roman"/>
                <a:sym typeface="Times New Roman"/>
              </a:rPr>
              <a:t>Environmental factor (ambient temperature)</a:t>
            </a:r>
            <a:endParaRPr sz="2400">
              <a:solidFill>
                <a:srgbClr val="0C357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C3571"/>
              </a:buClr>
              <a:buSzPts val="2400"/>
              <a:buFont typeface="Times New Roman"/>
              <a:buChar char="●"/>
            </a:pPr>
            <a:r>
              <a:rPr lang="en-IN" sz="2400">
                <a:solidFill>
                  <a:srgbClr val="0C3571"/>
                </a:solidFill>
                <a:latin typeface="Times New Roman"/>
                <a:ea typeface="Times New Roman"/>
                <a:cs typeface="Times New Roman"/>
                <a:sym typeface="Times New Roman"/>
              </a:rPr>
              <a:t>Human &amp; equipment factors</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2400">
                <a:solidFill>
                  <a:srgbClr val="0C3571"/>
                </a:solidFill>
                <a:latin typeface="Times New Roman"/>
                <a:ea typeface="Times New Roman"/>
                <a:cs typeface="Times New Roman"/>
                <a:sym typeface="Times New Roman"/>
              </a:rPr>
              <a:t>Data stored in CSV format for reproducibility</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C357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Data Exploration &amp; Understanding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8" name="Google Shape;118;p6"/>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19" name="Google Shape;119;p6"/>
          <p:cNvSpPr txBox="1"/>
          <p:nvPr/>
        </p:nvSpPr>
        <p:spPr>
          <a:xfrm>
            <a:off x="487325" y="1603975"/>
            <a:ext cx="11005200" cy="4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Dataset Source:</a:t>
            </a:r>
            <a:r>
              <a:rPr lang="en-IN" sz="2200">
                <a:solidFill>
                  <a:schemeClr val="dk1"/>
                </a:solidFill>
                <a:latin typeface="Times New Roman"/>
                <a:ea typeface="Times New Roman"/>
                <a:cs typeface="Times New Roman"/>
                <a:sym typeface="Times New Roman"/>
              </a:rPr>
              <a:t> Synthetic Manufacturing Dataset based on real manufacturing principles; alternatives include Industrial IoT datasets from UCI ML Repository or manufacturing datasets from Kaggle.</a:t>
            </a:r>
            <a:br>
              <a:rPr lang="en-IN"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Dataset Size &amp; Target:</a:t>
            </a:r>
            <a:r>
              <a:rPr lang="en-IN" sz="2200">
                <a:solidFill>
                  <a:schemeClr val="dk1"/>
                </a:solidFill>
                <a:latin typeface="Times New Roman"/>
                <a:ea typeface="Times New Roman"/>
                <a:cs typeface="Times New Roman"/>
                <a:sym typeface="Times New Roman"/>
              </a:rPr>
              <a:t> 5,000+ records of hourly machine performance; target variable is parts produced per hour.</a:t>
            </a:r>
            <a:br>
              <a:rPr lang="en-IN"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Key Features – Machine Parameters:</a:t>
            </a:r>
            <a:r>
              <a:rPr lang="en-IN" sz="2200">
                <a:solidFill>
                  <a:schemeClr val="dk1"/>
                </a:solidFill>
                <a:latin typeface="Times New Roman"/>
                <a:ea typeface="Times New Roman"/>
                <a:cs typeface="Times New Roman"/>
                <a:sym typeface="Times New Roman"/>
              </a:rPr>
              <a:t> Injection_Temperature (180–250°C), Injection_Pressure (80–150 bar), Cycle_Time (15–45 sec), Cooling_Time (8–20 sec).</a:t>
            </a:r>
            <a:br>
              <a:rPr lang="en-IN"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Material &amp; Environmental Features:</a:t>
            </a:r>
            <a:r>
              <a:rPr lang="en-IN" sz="2200">
                <a:solidFill>
                  <a:schemeClr val="dk1"/>
                </a:solidFill>
                <a:latin typeface="Times New Roman"/>
                <a:ea typeface="Times New Roman"/>
                <a:cs typeface="Times New Roman"/>
                <a:sym typeface="Times New Roman"/>
              </a:rPr>
              <a:t> Material_Viscosity (100–400 Pa·s), Ambient_Temperature (18–28°C).</a:t>
            </a:r>
            <a:br>
              <a:rPr lang="en-IN"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2200">
                <a:solidFill>
                  <a:schemeClr val="dk1"/>
                </a:solidFill>
                <a:latin typeface="Times New Roman"/>
                <a:ea typeface="Times New Roman"/>
                <a:cs typeface="Times New Roman"/>
                <a:sym typeface="Times New Roman"/>
              </a:rPr>
              <a:t>Equipment &amp; Operator Features:</a:t>
            </a:r>
            <a:r>
              <a:rPr lang="en-IN" sz="2200">
                <a:solidFill>
                  <a:schemeClr val="dk1"/>
                </a:solidFill>
                <a:latin typeface="Times New Roman"/>
                <a:ea typeface="Times New Roman"/>
                <a:cs typeface="Times New Roman"/>
                <a:sym typeface="Times New Roman"/>
              </a:rPr>
              <a:t> Machine_Age (1–15 years), Operator_Experience (1–120 months), Maintenance_Hours (0–200 hours).</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200">
              <a:solidFill>
                <a:srgbClr val="0C357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533825" y="155513"/>
            <a:ext cx="104175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700">
                <a:solidFill>
                  <a:srgbClr val="2F5496"/>
                </a:solidFill>
                <a:latin typeface="Times New Roman"/>
                <a:ea typeface="Times New Roman"/>
                <a:cs typeface="Times New Roman"/>
                <a:sym typeface="Times New Roman"/>
              </a:rPr>
              <a:t>Exploratory Data Analysis</a:t>
            </a:r>
            <a:endParaRPr sz="21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25" name="Google Shape;125;p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26" name="Google Shape;126;p7"/>
          <p:cNvSpPr txBox="1"/>
          <p:nvPr/>
        </p:nvSpPr>
        <p:spPr>
          <a:xfrm>
            <a:off x="394500" y="1540925"/>
            <a:ext cx="11416500" cy="4697700"/>
          </a:xfrm>
          <a:prstGeom prst="rect">
            <a:avLst/>
          </a:prstGeom>
          <a:noFill/>
          <a:ln>
            <a:noFill/>
          </a:ln>
        </p:spPr>
        <p:txBody>
          <a:bodyPr anchorCtr="0" anchor="t" bIns="91425" lIns="91425" spcFirstLastPara="1" rIns="91425" wrap="square" tIns="91425">
            <a:noAutofit/>
          </a:bodyPr>
          <a:lstStyle/>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Histograms: Show feature distributions (temperature, pressure, etc.)</a:t>
            </a:r>
            <a:endParaRPr sz="2400">
              <a:solidFill>
                <a:srgbClr val="0C3571"/>
              </a:solidFill>
              <a:latin typeface="Times New Roman"/>
              <a:ea typeface="Times New Roman"/>
              <a:cs typeface="Times New Roman"/>
              <a:sym typeface="Times New Roman"/>
            </a:endParaRPr>
          </a:p>
          <a:p>
            <a:pPr indent="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Correlation Matrix: Finds relationships among variables</a:t>
            </a:r>
            <a:endParaRPr sz="2400">
              <a:solidFill>
                <a:srgbClr val="0C3571"/>
              </a:solidFill>
              <a:latin typeface="Times New Roman"/>
              <a:ea typeface="Times New Roman"/>
              <a:cs typeface="Times New Roman"/>
              <a:sym typeface="Times New Roman"/>
            </a:endParaRPr>
          </a:p>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Scatter Plots: Reveal how settings affect production</a:t>
            </a:r>
            <a:endParaRPr sz="2400">
              <a:solidFill>
                <a:srgbClr val="0C3571"/>
              </a:solidFill>
              <a:latin typeface="Times New Roman"/>
              <a:ea typeface="Times New Roman"/>
              <a:cs typeface="Times New Roman"/>
              <a:sym typeface="Times New Roman"/>
            </a:endParaRPr>
          </a:p>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Key Insights:</a:t>
            </a:r>
            <a:endParaRPr sz="2400">
              <a:solidFill>
                <a:srgbClr val="0C3571"/>
              </a:solidFill>
              <a:latin typeface="Times New Roman"/>
              <a:ea typeface="Times New Roman"/>
              <a:cs typeface="Times New Roman"/>
              <a:sym typeface="Times New Roman"/>
            </a:endParaRPr>
          </a:p>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Shorter cycle times → higher output</a:t>
            </a:r>
            <a:endParaRPr sz="2400">
              <a:solidFill>
                <a:srgbClr val="0C3571"/>
              </a:solidFill>
              <a:latin typeface="Times New Roman"/>
              <a:ea typeface="Times New Roman"/>
              <a:cs typeface="Times New Roman"/>
              <a:sym typeface="Times New Roman"/>
            </a:endParaRPr>
          </a:p>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Higher operator experience → better performance</a:t>
            </a:r>
            <a:endParaRPr sz="2400">
              <a:solidFill>
                <a:srgbClr val="0C3571"/>
              </a:solidFill>
              <a:latin typeface="Times New Roman"/>
              <a:ea typeface="Times New Roman"/>
              <a:cs typeface="Times New Roman"/>
              <a:sym typeface="Times New Roman"/>
            </a:endParaRPr>
          </a:p>
          <a:p>
            <a:pPr indent="-12700" lvl="0" marL="12700" rtl="0" algn="l">
              <a:lnSpc>
                <a:spcPct val="100000"/>
              </a:lnSpc>
              <a:spcBef>
                <a:spcPts val="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Cooling time balance: speed vs. quality trade-off</a:t>
            </a:r>
            <a:endParaRPr sz="2400">
              <a:solidFill>
                <a:srgbClr val="0C357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400">
              <a:solidFill>
                <a:srgbClr val="0C357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519300" y="304800"/>
            <a:ext cx="10417500" cy="130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300">
                <a:solidFill>
                  <a:srgbClr val="2F5496"/>
                </a:solidFill>
                <a:latin typeface="Times New Roman"/>
                <a:ea typeface="Times New Roman"/>
                <a:cs typeface="Times New Roman"/>
                <a:sym typeface="Times New Roman"/>
              </a:rPr>
              <a:t>Data Preprocessing &amp; Feature Engineering</a:t>
            </a:r>
            <a:endParaRPr sz="17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33" name="Google Shape;133;p8"/>
          <p:cNvSpPr txBox="1"/>
          <p:nvPr/>
        </p:nvSpPr>
        <p:spPr>
          <a:xfrm>
            <a:off x="292875" y="1412200"/>
            <a:ext cx="11265600" cy="516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n-IN" sz="2300">
                <a:solidFill>
                  <a:srgbClr val="0C3571"/>
                </a:solidFill>
                <a:latin typeface="Times New Roman"/>
                <a:ea typeface="Times New Roman"/>
                <a:cs typeface="Times New Roman"/>
                <a:sym typeface="Times New Roman"/>
              </a:rPr>
              <a:t>1.Handling Outliers:</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Outliers are extreme values that don’t match the rest of the data.</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We remove or adjust them using the IQR method so they don’t mislead the model.</a:t>
            </a:r>
            <a:endParaRPr sz="2300">
              <a:solidFill>
                <a:srgbClr val="0C357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2300">
                <a:solidFill>
                  <a:srgbClr val="0C3571"/>
                </a:solidFill>
                <a:latin typeface="Times New Roman"/>
                <a:ea typeface="Times New Roman"/>
                <a:cs typeface="Times New Roman"/>
                <a:sym typeface="Times New Roman"/>
              </a:rPr>
              <a:t>2.Creating New Features:</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Sometimes combining features gives more useful information.</a:t>
            </a:r>
            <a:endParaRPr sz="2300">
              <a:solidFill>
                <a:srgbClr val="0C357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2300">
                <a:solidFill>
                  <a:srgbClr val="0C3571"/>
                </a:solidFill>
                <a:latin typeface="Times New Roman"/>
                <a:ea typeface="Times New Roman"/>
                <a:cs typeface="Times New Roman"/>
                <a:sym typeface="Times New Roman"/>
              </a:rPr>
              <a:t>3.Scaling Features:</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Features have different ranges (e.g., Temperature in 200s, Experience in 10s).</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Scaling puts everything on a similar scale so the model treats them fairly.</a:t>
            </a:r>
            <a:endParaRPr sz="2300">
              <a:solidFill>
                <a:srgbClr val="0C3571"/>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100"/>
              <a:buFont typeface="Arial"/>
              <a:buNone/>
            </a:pPr>
            <a:r>
              <a:rPr lang="en-IN" sz="2300">
                <a:solidFill>
                  <a:srgbClr val="0C3571"/>
                </a:solidFill>
                <a:latin typeface="Times New Roman"/>
                <a:ea typeface="Times New Roman"/>
                <a:cs typeface="Times New Roman"/>
                <a:sym typeface="Times New Roman"/>
              </a:rPr>
              <a:t>4.Splitting Data:</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Divide data into training set (80%) and test set (20%).</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Training set → teach the model.</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Clr>
                <a:schemeClr val="dk1"/>
              </a:buClr>
              <a:buSzPts val="1100"/>
              <a:buFont typeface="Arial"/>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Test set → check if the model works on new data.</a:t>
            </a:r>
            <a:endParaRPr sz="2300">
              <a:solidFill>
                <a:srgbClr val="0C3571"/>
              </a:solidFill>
              <a:latin typeface="Times New Roman"/>
              <a:ea typeface="Times New Roman"/>
              <a:cs typeface="Times New Roman"/>
              <a:sym typeface="Times New Roman"/>
            </a:endParaRPr>
          </a:p>
          <a:p>
            <a:pPr indent="-12700" lvl="0" marL="25400" rtl="0" algn="just">
              <a:lnSpc>
                <a:spcPct val="100000"/>
              </a:lnSpc>
              <a:spcBef>
                <a:spcPts val="0"/>
              </a:spcBef>
              <a:spcAft>
                <a:spcPts val="0"/>
              </a:spcAft>
              <a:buNone/>
            </a:pPr>
            <a:r>
              <a:rPr lang="en-IN" sz="2300">
                <a:solidFill>
                  <a:schemeClr val="dk1"/>
                </a:solidFill>
                <a:latin typeface="Times New Roman"/>
                <a:ea typeface="Times New Roman"/>
                <a:cs typeface="Times New Roman"/>
                <a:sym typeface="Times New Roman"/>
              </a:rPr>
              <a:t>⚬</a:t>
            </a:r>
            <a:r>
              <a:rPr lang="en-IN" sz="2300">
                <a:solidFill>
                  <a:srgbClr val="0C3571"/>
                </a:solidFill>
                <a:latin typeface="Times New Roman"/>
                <a:ea typeface="Times New Roman"/>
                <a:cs typeface="Times New Roman"/>
                <a:sym typeface="Times New Roman"/>
              </a:rPr>
              <a:t>Use a fixed random number so we always get the same split.</a:t>
            </a:r>
            <a:endParaRPr b="1" sz="2300">
              <a:solidFill>
                <a:srgbClr val="0C357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416236" y="201819"/>
            <a:ext cx="10417500" cy="126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4000">
                <a:solidFill>
                  <a:srgbClr val="2F5496"/>
                </a:solidFill>
                <a:latin typeface="Times New Roman"/>
                <a:ea typeface="Times New Roman"/>
                <a:cs typeface="Times New Roman"/>
                <a:sym typeface="Times New Roman"/>
              </a:rPr>
              <a:t>Model Building &amp; Training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39" name="Google Shape;139;p9"/>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40" name="Google Shape;140;p9"/>
          <p:cNvSpPr txBox="1"/>
          <p:nvPr/>
        </p:nvSpPr>
        <p:spPr>
          <a:xfrm>
            <a:off x="234800" y="1179300"/>
            <a:ext cx="11576100" cy="4617600"/>
          </a:xfrm>
          <a:prstGeom prst="rect">
            <a:avLst/>
          </a:prstGeom>
          <a:noFill/>
          <a:ln>
            <a:noFill/>
          </a:ln>
        </p:spPr>
        <p:txBody>
          <a:bodyPr anchorCtr="0" anchor="t" bIns="91425" lIns="91425" spcFirstLastPara="1" rIns="91425" wrap="square" tIns="91425">
            <a:spAutoFit/>
          </a:bodyPr>
          <a:lstStyle/>
          <a:p>
            <a:pPr indent="-381000" lvl="0" marL="457200" rtl="0" algn="just">
              <a:lnSpc>
                <a:spcPct val="100000"/>
              </a:lnSpc>
              <a:spcBef>
                <a:spcPts val="0"/>
              </a:spcBef>
              <a:spcAft>
                <a:spcPts val="0"/>
              </a:spcAft>
              <a:buClr>
                <a:srgbClr val="2F5496"/>
              </a:buClr>
              <a:buSzPts val="2400"/>
              <a:buFont typeface="Times New Roman"/>
              <a:buChar char="●"/>
            </a:pPr>
            <a:r>
              <a:rPr lang="en-IN" sz="2400">
                <a:solidFill>
                  <a:srgbClr val="0C3571"/>
                </a:solidFill>
                <a:latin typeface="Times New Roman"/>
                <a:ea typeface="Times New Roman"/>
                <a:cs typeface="Times New Roman"/>
                <a:sym typeface="Times New Roman"/>
              </a:rPr>
              <a:t>1.Linear Regression Model:</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A simple model that tries to fit a straight line through the data.</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It predicts Parts_Per_Hour based on machine settings.</a:t>
            </a:r>
            <a:endParaRPr sz="2400">
              <a:solidFill>
                <a:srgbClr val="0C357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rgbClr val="2F5496"/>
              </a:buClr>
              <a:buSzPts val="2400"/>
              <a:buFont typeface="Times New Roman"/>
              <a:buChar char="●"/>
            </a:pPr>
            <a:r>
              <a:rPr lang="en-IN" sz="2400">
                <a:solidFill>
                  <a:srgbClr val="0C3571"/>
                </a:solidFill>
                <a:latin typeface="Times New Roman"/>
                <a:ea typeface="Times New Roman"/>
                <a:cs typeface="Times New Roman"/>
                <a:sym typeface="Times New Roman"/>
              </a:rPr>
              <a:t>2.Regularized Models (Ridge &amp; Lasso):</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Ridge → makes sure no single feature has too much influence.</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Lasso → can remove unimportant features completely.</a:t>
            </a:r>
            <a:endParaRPr sz="2400">
              <a:solidFill>
                <a:srgbClr val="0C357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rgbClr val="2F5496"/>
              </a:buClr>
              <a:buSzPts val="2400"/>
              <a:buFont typeface="Times New Roman"/>
              <a:buChar char="●"/>
            </a:pPr>
            <a:r>
              <a:rPr lang="en-IN" sz="2400">
                <a:solidFill>
                  <a:srgbClr val="0C3571"/>
                </a:solidFill>
                <a:latin typeface="Times New Roman"/>
                <a:ea typeface="Times New Roman"/>
                <a:cs typeface="Times New Roman"/>
                <a:sym typeface="Times New Roman"/>
              </a:rPr>
              <a:t>3.Training the Model:</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We give the training data to the model.</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The model “learns” the patterns.</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Then we test it on new (test) data.</a:t>
            </a:r>
            <a:endParaRPr sz="2400">
              <a:solidFill>
                <a:srgbClr val="0C3571"/>
              </a:solidFill>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rgbClr val="2F5496"/>
              </a:buClr>
              <a:buSzPts val="2400"/>
              <a:buFont typeface="Times New Roman"/>
              <a:buChar char="●"/>
            </a:pPr>
            <a:r>
              <a:rPr lang="en-IN" sz="2400">
                <a:solidFill>
                  <a:srgbClr val="0C3571"/>
                </a:solidFill>
                <a:latin typeface="Times New Roman"/>
                <a:ea typeface="Times New Roman"/>
                <a:cs typeface="Times New Roman"/>
                <a:sym typeface="Times New Roman"/>
              </a:rPr>
              <a:t>4.Reproducibility:</a:t>
            </a:r>
            <a:endParaRPr sz="2400">
              <a:solidFill>
                <a:srgbClr val="0C357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rgbClr val="0C3571"/>
                </a:solidFill>
                <a:latin typeface="Times New Roman"/>
                <a:ea typeface="Times New Roman"/>
                <a:cs typeface="Times New Roman"/>
                <a:sym typeface="Times New Roman"/>
              </a:rPr>
              <a:t>Use the same random seed so we can repeat results.</a:t>
            </a:r>
            <a:endParaRPr b="1" sz="2400">
              <a:solidFill>
                <a:srgbClr val="2F549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2025-09-02T04:26:51Z</dcterms:created>
  <dc:creator>TNS INDIA FOUNDATION</dc:creator>
</cp:coreProperties>
</file>