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jWA+fUoSLNCxPmxAF8qXrn4Zo4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1A00841-3D78-488E-8EE8-BC7D3C2841EA}">
  <a:tblStyle styleId="{91A00841-3D78-488E-8EE8-BC7D3C2841E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8cdb4fd196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38cdb4fd196_2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4"/>
          <p:cNvSpPr/>
          <p:nvPr>
            <p:ph idx="2" type="pic"/>
          </p:nvPr>
        </p:nvSpPr>
        <p:spPr>
          <a:xfrm>
            <a:off x="5183188" y="987425"/>
            <a:ext cx="6172200" cy="4873625"/>
          </a:xfrm>
          <a:prstGeom prst="rect">
            <a:avLst/>
          </a:prstGeom>
          <a:noFill/>
          <a:ln>
            <a:noFill/>
          </a:ln>
        </p:spPr>
      </p:sp>
      <p:sp>
        <p:nvSpPr>
          <p:cNvPr id="64" name="Google Shape;64;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2144487"/>
            <a:ext cx="9144000" cy="1654627"/>
          </a:xfrm>
          <a:prstGeom prst="rect">
            <a:avLst/>
          </a:prstGeom>
          <a:noFill/>
          <a:ln>
            <a:noFill/>
          </a:ln>
        </p:spPr>
        <p:txBody>
          <a:bodyPr anchorCtr="0" anchor="b" bIns="45700" lIns="91425" spcFirstLastPara="1" rIns="91425" wrap="square" tIns="45700">
            <a:noAutofit/>
          </a:bodyPr>
          <a:lstStyle/>
          <a:p>
            <a:pPr indent="0" lvl="0" marL="0" rtl="0" algn="ctr">
              <a:lnSpc>
                <a:spcPct val="200000"/>
              </a:lnSpc>
              <a:spcBef>
                <a:spcPts val="0"/>
              </a:spcBef>
              <a:spcAft>
                <a:spcPts val="0"/>
              </a:spcAft>
              <a:buClr>
                <a:srgbClr val="0C3571"/>
              </a:buClr>
              <a:buSzPts val="2800"/>
              <a:buFont typeface="Anta"/>
              <a:buNone/>
            </a:pPr>
            <a:br>
              <a:rPr b="1" lang="en-IN" sz="2800">
                <a:solidFill>
                  <a:srgbClr val="0C3571"/>
                </a:solidFill>
                <a:latin typeface="Anta"/>
                <a:ea typeface="Anta"/>
                <a:cs typeface="Anta"/>
                <a:sym typeface="Anta"/>
              </a:rPr>
            </a:br>
            <a:br>
              <a:rPr b="1" lang="en-IN" sz="2800">
                <a:solidFill>
                  <a:srgbClr val="0C3571"/>
                </a:solidFill>
                <a:latin typeface="Anta"/>
                <a:ea typeface="Anta"/>
                <a:cs typeface="Anta"/>
                <a:sym typeface="Anta"/>
              </a:rPr>
            </a:br>
            <a:br>
              <a:rPr b="1" lang="en-IN" sz="2800">
                <a:solidFill>
                  <a:srgbClr val="0C3571"/>
                </a:solidFill>
                <a:latin typeface="Anta"/>
                <a:ea typeface="Anta"/>
                <a:cs typeface="Anta"/>
                <a:sym typeface="Anta"/>
              </a:rPr>
            </a:br>
            <a:br>
              <a:rPr b="1" lang="en-IN" sz="2800">
                <a:solidFill>
                  <a:srgbClr val="0C3571"/>
                </a:solidFill>
                <a:latin typeface="Anta"/>
                <a:ea typeface="Anta"/>
                <a:cs typeface="Anta"/>
                <a:sym typeface="Anta"/>
              </a:rPr>
            </a:br>
            <a:br>
              <a:rPr b="1" lang="en-IN" sz="2800">
                <a:solidFill>
                  <a:srgbClr val="0C3571"/>
                </a:solidFill>
                <a:latin typeface="Anta"/>
                <a:ea typeface="Anta"/>
                <a:cs typeface="Anta"/>
                <a:sym typeface="Anta"/>
              </a:rPr>
            </a:br>
            <a:r>
              <a:rPr b="1" lang="en-IN" sz="4400">
                <a:solidFill>
                  <a:srgbClr val="0C3571"/>
                </a:solidFill>
                <a:latin typeface="Times New Roman"/>
                <a:ea typeface="Times New Roman"/>
                <a:cs typeface="Times New Roman"/>
                <a:sym typeface="Times New Roman"/>
              </a:rPr>
              <a:t>Capstone Project 2 </a:t>
            </a:r>
            <a:br>
              <a:rPr b="1" lang="en-IN" sz="4400">
                <a:solidFill>
                  <a:srgbClr val="0C3571"/>
                </a:solidFill>
                <a:latin typeface="Times New Roman"/>
                <a:ea typeface="Times New Roman"/>
                <a:cs typeface="Times New Roman"/>
                <a:sym typeface="Times New Roman"/>
              </a:rPr>
            </a:br>
            <a:r>
              <a:rPr b="1" lang="en-IN" sz="2300">
                <a:solidFill>
                  <a:srgbClr val="0C3571"/>
                </a:solidFill>
                <a:latin typeface="Arial"/>
                <a:ea typeface="Arial"/>
                <a:cs typeface="Arial"/>
                <a:sym typeface="Arial"/>
              </a:rPr>
              <a:t>Manufacturing Equipment Output Prediction with Linear Regression</a:t>
            </a:r>
            <a:endParaRPr b="1" sz="2300">
              <a:solidFill>
                <a:srgbClr val="0C3571"/>
              </a:solidFill>
              <a:latin typeface="Arial"/>
              <a:ea typeface="Arial"/>
              <a:cs typeface="Arial"/>
              <a:sym typeface="Arial"/>
            </a:endParaRPr>
          </a:p>
          <a:p>
            <a:pPr indent="0" lvl="0" marL="0" rtl="0" algn="ctr">
              <a:lnSpc>
                <a:spcPct val="200000"/>
              </a:lnSpc>
              <a:spcBef>
                <a:spcPts val="0"/>
              </a:spcBef>
              <a:spcAft>
                <a:spcPts val="0"/>
              </a:spcAft>
              <a:buClr>
                <a:srgbClr val="0C3571"/>
              </a:buClr>
              <a:buSzPts val="2800"/>
              <a:buFont typeface="Anta"/>
              <a:buNone/>
            </a:pPr>
            <a:br>
              <a:rPr b="1" lang="en-IN" sz="1400">
                <a:solidFill>
                  <a:srgbClr val="2F5496"/>
                </a:solidFill>
                <a:latin typeface="Times New Roman"/>
                <a:ea typeface="Times New Roman"/>
                <a:cs typeface="Times New Roman"/>
                <a:sym typeface="Times New Roman"/>
              </a:rPr>
            </a:br>
            <a:endParaRPr sz="1400">
              <a:solidFill>
                <a:srgbClr val="2F5496"/>
              </a:solidFill>
              <a:latin typeface="Times New Roman"/>
              <a:ea typeface="Times New Roman"/>
              <a:cs typeface="Times New Roman"/>
              <a:sym typeface="Times New Roman"/>
            </a:endParaRPr>
          </a:p>
        </p:txBody>
      </p:sp>
      <p:sp>
        <p:nvSpPr>
          <p:cNvPr id="85" name="Google Shape;85;p1"/>
          <p:cNvSpPr txBox="1"/>
          <p:nvPr/>
        </p:nvSpPr>
        <p:spPr>
          <a:xfrm>
            <a:off x="7522028" y="4225385"/>
            <a:ext cx="4125600" cy="2462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800" u="none" cap="none" strike="noStrike">
                <a:solidFill>
                  <a:srgbClr val="2F5496"/>
                </a:solidFill>
                <a:latin typeface="Times New Roman"/>
                <a:ea typeface="Times New Roman"/>
                <a:cs typeface="Times New Roman"/>
                <a:sym typeface="Times New Roman"/>
              </a:rPr>
              <a:t>Team Members</a:t>
            </a:r>
            <a:endParaRPr/>
          </a:p>
          <a:p>
            <a:pPr indent="0" lvl="0" marL="0" marR="0" rtl="0" algn="l">
              <a:spcBef>
                <a:spcPts val="0"/>
              </a:spcBef>
              <a:spcAft>
                <a:spcPts val="0"/>
              </a:spcAft>
              <a:buNone/>
            </a:pPr>
            <a:r>
              <a:rPr lang="en-IN" sz="1800">
                <a:solidFill>
                  <a:srgbClr val="2F5496"/>
                </a:solidFill>
                <a:latin typeface="Times New Roman"/>
                <a:ea typeface="Times New Roman"/>
                <a:cs typeface="Times New Roman"/>
                <a:sym typeface="Times New Roman"/>
              </a:rPr>
              <a:t>T120100133</a:t>
            </a:r>
            <a:r>
              <a:rPr lang="en-IN" sz="1800">
                <a:solidFill>
                  <a:srgbClr val="2F5496"/>
                </a:solidFill>
                <a:latin typeface="Times New Roman"/>
                <a:ea typeface="Times New Roman"/>
                <a:cs typeface="Times New Roman"/>
                <a:sym typeface="Times New Roman"/>
              </a:rPr>
              <a:t>: </a:t>
            </a:r>
            <a:r>
              <a:rPr lang="en-IN" sz="1800">
                <a:solidFill>
                  <a:srgbClr val="2F5496"/>
                </a:solidFill>
                <a:latin typeface="Times New Roman"/>
                <a:ea typeface="Times New Roman"/>
                <a:cs typeface="Times New Roman"/>
                <a:sym typeface="Times New Roman"/>
              </a:rPr>
              <a:t>Aman Kumar</a:t>
            </a:r>
            <a:endParaRPr/>
          </a:p>
          <a:p>
            <a:pPr indent="0" lvl="0" marL="0" marR="0" rtl="0" algn="l">
              <a:spcBef>
                <a:spcPts val="0"/>
              </a:spcBef>
              <a:spcAft>
                <a:spcPts val="0"/>
              </a:spcAft>
              <a:buNone/>
            </a:pPr>
            <a:r>
              <a:rPr lang="en-IN" sz="1800">
                <a:solidFill>
                  <a:srgbClr val="2F5496"/>
                </a:solidFill>
                <a:latin typeface="Times New Roman"/>
                <a:ea typeface="Times New Roman"/>
                <a:cs typeface="Times New Roman"/>
                <a:sym typeface="Times New Roman"/>
              </a:rPr>
              <a:t>T120100113: Bindu MR </a:t>
            </a:r>
            <a:endParaRPr sz="1800">
              <a:solidFill>
                <a:srgbClr val="2F5496"/>
              </a:solidFill>
              <a:latin typeface="Times New Roman"/>
              <a:ea typeface="Times New Roman"/>
              <a:cs typeface="Times New Roman"/>
              <a:sym typeface="Times New Roman"/>
            </a:endParaRPr>
          </a:p>
          <a:p>
            <a:pPr indent="0" lvl="0" marL="0" marR="0" rtl="0" algn="l">
              <a:spcBef>
                <a:spcPts val="0"/>
              </a:spcBef>
              <a:spcAft>
                <a:spcPts val="0"/>
              </a:spcAft>
              <a:buNone/>
            </a:pPr>
            <a:r>
              <a:rPr lang="en-IN" sz="1800">
                <a:solidFill>
                  <a:srgbClr val="2F5496"/>
                </a:solidFill>
                <a:latin typeface="Times New Roman"/>
                <a:ea typeface="Times New Roman"/>
                <a:cs typeface="Times New Roman"/>
                <a:sym typeface="Times New Roman"/>
              </a:rPr>
              <a:t>T120100127</a:t>
            </a:r>
            <a:r>
              <a:rPr lang="en-IN" sz="1800">
                <a:solidFill>
                  <a:srgbClr val="2F5496"/>
                </a:solidFill>
                <a:latin typeface="Times New Roman"/>
                <a:ea typeface="Times New Roman"/>
                <a:cs typeface="Times New Roman"/>
                <a:sym typeface="Times New Roman"/>
              </a:rPr>
              <a:t>: </a:t>
            </a:r>
            <a:r>
              <a:rPr lang="en-IN" sz="1800">
                <a:solidFill>
                  <a:srgbClr val="2F5496"/>
                </a:solidFill>
                <a:latin typeface="Times New Roman"/>
                <a:ea typeface="Times New Roman"/>
                <a:cs typeface="Times New Roman"/>
                <a:sym typeface="Times New Roman"/>
              </a:rPr>
              <a:t>Namratha K Kadam</a:t>
            </a:r>
            <a:endParaRPr sz="1800">
              <a:solidFill>
                <a:srgbClr val="2F5496"/>
              </a:solidFill>
              <a:latin typeface="Times New Roman"/>
              <a:ea typeface="Times New Roman"/>
              <a:cs typeface="Times New Roman"/>
              <a:sym typeface="Times New Roman"/>
            </a:endParaRPr>
          </a:p>
          <a:p>
            <a:pPr indent="0" lvl="0" marL="0" marR="0" rtl="0" algn="l">
              <a:spcBef>
                <a:spcPts val="0"/>
              </a:spcBef>
              <a:spcAft>
                <a:spcPts val="0"/>
              </a:spcAft>
              <a:buNone/>
            </a:pPr>
            <a:r>
              <a:rPr lang="en-IN" sz="1800">
                <a:solidFill>
                  <a:srgbClr val="2F5496"/>
                </a:solidFill>
                <a:latin typeface="Times New Roman"/>
                <a:ea typeface="Times New Roman"/>
                <a:cs typeface="Times New Roman"/>
                <a:sym typeface="Times New Roman"/>
              </a:rPr>
              <a:t>T120100114</a:t>
            </a:r>
            <a:r>
              <a:rPr lang="en-IN" sz="1800">
                <a:solidFill>
                  <a:srgbClr val="2F5496"/>
                </a:solidFill>
                <a:latin typeface="Times New Roman"/>
                <a:ea typeface="Times New Roman"/>
                <a:cs typeface="Times New Roman"/>
                <a:sym typeface="Times New Roman"/>
              </a:rPr>
              <a:t>: </a:t>
            </a:r>
            <a:r>
              <a:rPr lang="en-IN" sz="1800">
                <a:solidFill>
                  <a:srgbClr val="2F5496"/>
                </a:solidFill>
                <a:latin typeface="Times New Roman"/>
                <a:ea typeface="Times New Roman"/>
                <a:cs typeface="Times New Roman"/>
                <a:sym typeface="Times New Roman"/>
              </a:rPr>
              <a:t>Soumyajit Hazra </a:t>
            </a:r>
            <a:endParaRPr/>
          </a:p>
          <a:p>
            <a:pPr indent="0" lvl="0" marL="0" marR="0" rtl="0" algn="l">
              <a:spcBef>
                <a:spcPts val="0"/>
              </a:spcBef>
              <a:spcAft>
                <a:spcPts val="0"/>
              </a:spcAft>
              <a:buNone/>
            </a:pPr>
            <a:r>
              <a:rPr lang="en-IN" sz="1800">
                <a:solidFill>
                  <a:srgbClr val="2F5496"/>
                </a:solidFill>
                <a:latin typeface="Times New Roman"/>
                <a:ea typeface="Times New Roman"/>
                <a:cs typeface="Times New Roman"/>
                <a:sym typeface="Times New Roman"/>
              </a:rPr>
              <a:t>T120100124</a:t>
            </a:r>
            <a:r>
              <a:rPr lang="en-IN" sz="1800">
                <a:solidFill>
                  <a:srgbClr val="2F5496"/>
                </a:solidFill>
                <a:latin typeface="Times New Roman"/>
                <a:ea typeface="Times New Roman"/>
                <a:cs typeface="Times New Roman"/>
                <a:sym typeface="Times New Roman"/>
              </a:rPr>
              <a:t>: </a:t>
            </a:r>
            <a:r>
              <a:rPr lang="en-IN" sz="1800">
                <a:solidFill>
                  <a:srgbClr val="2F5496"/>
                </a:solidFill>
                <a:latin typeface="Times New Roman"/>
                <a:ea typeface="Times New Roman"/>
                <a:cs typeface="Times New Roman"/>
                <a:sym typeface="Times New Roman"/>
              </a:rPr>
              <a:t>Varsha S </a:t>
            </a:r>
            <a:endParaRPr sz="1800">
              <a:solidFill>
                <a:srgbClr val="2F5496"/>
              </a:solidFill>
              <a:latin typeface="Times New Roman"/>
              <a:ea typeface="Times New Roman"/>
              <a:cs typeface="Times New Roman"/>
              <a:sym typeface="Times New Roman"/>
            </a:endParaRPr>
          </a:p>
          <a:p>
            <a:pPr indent="0" lvl="0" marL="0" marR="0" rtl="0" algn="l">
              <a:spcBef>
                <a:spcPts val="0"/>
              </a:spcBef>
              <a:spcAft>
                <a:spcPts val="0"/>
              </a:spcAft>
              <a:buNone/>
            </a:pPr>
            <a:r>
              <a:rPr lang="en-IN" sz="1800">
                <a:solidFill>
                  <a:srgbClr val="2F5496"/>
                </a:solidFill>
                <a:latin typeface="Times New Roman"/>
                <a:ea typeface="Times New Roman"/>
                <a:cs typeface="Times New Roman"/>
                <a:sym typeface="Times New Roman"/>
              </a:rPr>
              <a:t>T120100110: Yashaswini T </a:t>
            </a:r>
            <a:endParaRPr sz="1800">
              <a:solidFill>
                <a:srgbClr val="2F5496"/>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rgbClr val="2F5496"/>
              </a:solidFill>
              <a:latin typeface="Times New Roman"/>
              <a:ea typeface="Times New Roman"/>
              <a:cs typeface="Times New Roman"/>
              <a:sym typeface="Times New Roman"/>
            </a:endParaRPr>
          </a:p>
        </p:txBody>
      </p:sp>
      <p:pic>
        <p:nvPicPr>
          <p:cNvPr id="86" name="Google Shape;86;p1"/>
          <p:cNvPicPr preferRelativeResize="0"/>
          <p:nvPr/>
        </p:nvPicPr>
        <p:blipFill rotWithShape="1">
          <a:blip r:embed="rId3">
            <a:alphaModFix/>
          </a:blip>
          <a:srcRect b="0" l="0" r="0" t="0"/>
          <a:stretch/>
        </p:blipFill>
        <p:spPr>
          <a:xfrm>
            <a:off x="10232571" y="304800"/>
            <a:ext cx="1578429" cy="1055914"/>
          </a:xfrm>
          <a:prstGeom prst="rect">
            <a:avLst/>
          </a:prstGeom>
          <a:noFill/>
          <a:ln>
            <a:noFill/>
          </a:ln>
        </p:spPr>
      </p:pic>
      <p:sp>
        <p:nvSpPr>
          <p:cNvPr id="87" name="Google Shape;87;p1"/>
          <p:cNvSpPr txBox="1"/>
          <p:nvPr/>
        </p:nvSpPr>
        <p:spPr>
          <a:xfrm>
            <a:off x="0" y="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rgbClr val="2F5496"/>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38cdb4fd196_2_27"/>
          <p:cNvSpPr txBox="1"/>
          <p:nvPr/>
        </p:nvSpPr>
        <p:spPr>
          <a:xfrm>
            <a:off x="887261" y="201719"/>
            <a:ext cx="10417500" cy="1262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4000">
                <a:solidFill>
                  <a:srgbClr val="2F5496"/>
                </a:solidFill>
                <a:latin typeface="Times New Roman"/>
                <a:ea typeface="Times New Roman"/>
                <a:cs typeface="Times New Roman"/>
                <a:sym typeface="Times New Roman"/>
              </a:rPr>
              <a:t>Model Evaluation &amp; Performance Analysis</a:t>
            </a:r>
            <a:endParaRPr/>
          </a:p>
          <a:p>
            <a:pPr indent="0" lvl="0" marL="0" marR="0" rtl="0" algn="l">
              <a:spcBef>
                <a:spcPts val="0"/>
              </a:spcBef>
              <a:spcAft>
                <a:spcPts val="0"/>
              </a:spcAft>
              <a:buNone/>
            </a:pPr>
            <a:r>
              <a:rPr lang="en-I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pic>
        <p:nvPicPr>
          <p:cNvPr id="146" name="Google Shape;146;g38cdb4fd196_2_27"/>
          <p:cNvPicPr preferRelativeResize="0"/>
          <p:nvPr/>
        </p:nvPicPr>
        <p:blipFill rotWithShape="1">
          <a:blip r:embed="rId3">
            <a:alphaModFix/>
          </a:blip>
          <a:srcRect b="0" l="0" r="0" t="0"/>
          <a:stretch/>
        </p:blipFill>
        <p:spPr>
          <a:xfrm>
            <a:off x="10232571" y="304800"/>
            <a:ext cx="1578429" cy="1055914"/>
          </a:xfrm>
          <a:prstGeom prst="rect">
            <a:avLst/>
          </a:prstGeom>
          <a:noFill/>
          <a:ln>
            <a:noFill/>
          </a:ln>
        </p:spPr>
      </p:pic>
      <p:graphicFrame>
        <p:nvGraphicFramePr>
          <p:cNvPr id="147" name="Google Shape;147;g38cdb4fd196_2_27"/>
          <p:cNvGraphicFramePr/>
          <p:nvPr/>
        </p:nvGraphicFramePr>
        <p:xfrm>
          <a:off x="206400" y="1952625"/>
          <a:ext cx="3000000" cy="3000000"/>
        </p:xfrm>
        <a:graphic>
          <a:graphicData uri="http://schemas.openxmlformats.org/drawingml/2006/table">
            <a:tbl>
              <a:tblPr>
                <a:solidFill>
                  <a:srgbClr val="FFFFFF"/>
                </a:solidFill>
                <a:tableStyleId>{91A00841-3D78-488E-8EE8-BC7D3C2841EA}</a:tableStyleId>
              </a:tblPr>
              <a:tblGrid>
                <a:gridCol w="1376525"/>
                <a:gridCol w="1165475"/>
                <a:gridCol w="1165475"/>
                <a:gridCol w="1165475"/>
                <a:gridCol w="1165475"/>
                <a:gridCol w="1165475"/>
                <a:gridCol w="1165475"/>
                <a:gridCol w="1165475"/>
                <a:gridCol w="1165475"/>
                <a:gridCol w="1027800"/>
              </a:tblGrid>
              <a:tr h="1157425">
                <a:tc>
                  <a:txBody>
                    <a:bodyPr/>
                    <a:lstStyle/>
                    <a:p>
                      <a:pPr indent="0" lvl="0" marL="0" rtl="0" algn="l">
                        <a:lnSpc>
                          <a:spcPct val="163043"/>
                        </a:lnSpc>
                        <a:spcBef>
                          <a:spcPts val="0"/>
                        </a:spcBef>
                        <a:spcAft>
                          <a:spcPts val="0"/>
                        </a:spcAft>
                        <a:buNone/>
                      </a:pPr>
                      <a:r>
                        <a:rPr b="1" lang="en-IN" sz="1350">
                          <a:solidFill>
                            <a:srgbClr val="0F1115"/>
                          </a:solidFill>
                          <a:highlight>
                            <a:srgbClr val="FFFFFF"/>
                          </a:highlight>
                          <a:latin typeface="Roboto"/>
                          <a:ea typeface="Roboto"/>
                          <a:cs typeface="Roboto"/>
                          <a:sym typeface="Roboto"/>
                        </a:rPr>
                        <a:t>Model</a:t>
                      </a:r>
                      <a:endParaRPr b="1" sz="1350">
                        <a:solidFill>
                          <a:srgbClr val="0F1115"/>
                        </a:solidFill>
                        <a:highlight>
                          <a:srgbClr val="FFFFFF"/>
                        </a:highlight>
                        <a:latin typeface="Roboto"/>
                        <a:ea typeface="Roboto"/>
                        <a:cs typeface="Roboto"/>
                        <a:sym typeface="Roboto"/>
                      </a:endParaRPr>
                    </a:p>
                  </a:txBody>
                  <a:tcPr marT="95250" marB="95250" marR="152400" marL="91425">
                    <a:lnB cap="flat" cmpd="sng" w="9525">
                      <a:solidFill>
                        <a:srgbClr val="000000"/>
                      </a:solidFill>
                      <a:prstDash val="solid"/>
                      <a:round/>
                      <a:headEnd len="sm" w="sm" type="none"/>
                      <a:tailEnd len="sm" w="sm" type="none"/>
                    </a:lnB>
                  </a:tcPr>
                </a:tc>
                <a:tc>
                  <a:txBody>
                    <a:bodyPr/>
                    <a:lstStyle/>
                    <a:p>
                      <a:pPr indent="0" lvl="0" marL="0" rtl="0" algn="l">
                        <a:lnSpc>
                          <a:spcPct val="163043"/>
                        </a:lnSpc>
                        <a:spcBef>
                          <a:spcPts val="0"/>
                        </a:spcBef>
                        <a:spcAft>
                          <a:spcPts val="0"/>
                        </a:spcAft>
                        <a:buNone/>
                      </a:pPr>
                      <a:r>
                        <a:rPr b="1" lang="en-IN" sz="1350">
                          <a:solidFill>
                            <a:srgbClr val="0F1115"/>
                          </a:solidFill>
                          <a:highlight>
                            <a:srgbClr val="FFFFFF"/>
                          </a:highlight>
                          <a:latin typeface="Roboto"/>
                          <a:ea typeface="Roboto"/>
                          <a:cs typeface="Roboto"/>
                          <a:sym typeface="Roboto"/>
                        </a:rPr>
                        <a:t>Accuracy</a:t>
                      </a:r>
                      <a:endParaRPr b="1" sz="1350">
                        <a:solidFill>
                          <a:srgbClr val="0F1115"/>
                        </a:solidFill>
                        <a:highlight>
                          <a:srgbClr val="FFFFFF"/>
                        </a:highlight>
                        <a:latin typeface="Roboto"/>
                        <a:ea typeface="Roboto"/>
                        <a:cs typeface="Roboto"/>
                        <a:sym typeface="Roboto"/>
                      </a:endParaRPr>
                    </a:p>
                  </a:txBody>
                  <a:tcPr marT="95250" marB="95250" marR="152400" marL="152400">
                    <a:lnB cap="flat" cmpd="sng" w="9525">
                      <a:solidFill>
                        <a:srgbClr val="000000"/>
                      </a:solidFill>
                      <a:prstDash val="solid"/>
                      <a:round/>
                      <a:headEnd len="sm" w="sm" type="none"/>
                      <a:tailEnd len="sm" w="sm" type="none"/>
                    </a:lnB>
                  </a:tcPr>
                </a:tc>
                <a:tc>
                  <a:txBody>
                    <a:bodyPr/>
                    <a:lstStyle/>
                    <a:p>
                      <a:pPr indent="0" lvl="0" marL="0" rtl="0" algn="l">
                        <a:lnSpc>
                          <a:spcPct val="163043"/>
                        </a:lnSpc>
                        <a:spcBef>
                          <a:spcPts val="0"/>
                        </a:spcBef>
                        <a:spcAft>
                          <a:spcPts val="0"/>
                        </a:spcAft>
                        <a:buNone/>
                      </a:pPr>
                      <a:r>
                        <a:rPr b="1" lang="en-IN" sz="1350">
                          <a:solidFill>
                            <a:srgbClr val="0F1115"/>
                          </a:solidFill>
                          <a:highlight>
                            <a:srgbClr val="FFFFFF"/>
                          </a:highlight>
                          <a:latin typeface="Roboto"/>
                          <a:ea typeface="Roboto"/>
                          <a:cs typeface="Roboto"/>
                          <a:sym typeface="Roboto"/>
                        </a:rPr>
                        <a:t>Precision</a:t>
                      </a:r>
                      <a:endParaRPr b="1" sz="1350">
                        <a:solidFill>
                          <a:srgbClr val="0F1115"/>
                        </a:solidFill>
                        <a:highlight>
                          <a:srgbClr val="FFFFFF"/>
                        </a:highlight>
                        <a:latin typeface="Roboto"/>
                        <a:ea typeface="Roboto"/>
                        <a:cs typeface="Roboto"/>
                        <a:sym typeface="Roboto"/>
                      </a:endParaRPr>
                    </a:p>
                  </a:txBody>
                  <a:tcPr marT="95250" marB="95250" marR="152400" marL="152400">
                    <a:lnB cap="flat" cmpd="sng" w="9525">
                      <a:solidFill>
                        <a:srgbClr val="000000"/>
                      </a:solidFill>
                      <a:prstDash val="solid"/>
                      <a:round/>
                      <a:headEnd len="sm" w="sm" type="none"/>
                      <a:tailEnd len="sm" w="sm" type="none"/>
                    </a:lnB>
                  </a:tcPr>
                </a:tc>
                <a:tc>
                  <a:txBody>
                    <a:bodyPr/>
                    <a:lstStyle/>
                    <a:p>
                      <a:pPr indent="0" lvl="0" marL="0" rtl="0" algn="l">
                        <a:lnSpc>
                          <a:spcPct val="163043"/>
                        </a:lnSpc>
                        <a:spcBef>
                          <a:spcPts val="0"/>
                        </a:spcBef>
                        <a:spcAft>
                          <a:spcPts val="0"/>
                        </a:spcAft>
                        <a:buNone/>
                      </a:pPr>
                      <a:r>
                        <a:rPr b="1" lang="en-IN" sz="1350">
                          <a:solidFill>
                            <a:srgbClr val="0F1115"/>
                          </a:solidFill>
                          <a:highlight>
                            <a:srgbClr val="FFFFFF"/>
                          </a:highlight>
                          <a:latin typeface="Roboto"/>
                          <a:ea typeface="Roboto"/>
                          <a:cs typeface="Roboto"/>
                          <a:sym typeface="Roboto"/>
                        </a:rPr>
                        <a:t>Recall</a:t>
                      </a:r>
                      <a:endParaRPr b="1" sz="1350">
                        <a:solidFill>
                          <a:srgbClr val="0F1115"/>
                        </a:solidFill>
                        <a:highlight>
                          <a:srgbClr val="FFFFFF"/>
                        </a:highlight>
                        <a:latin typeface="Roboto"/>
                        <a:ea typeface="Roboto"/>
                        <a:cs typeface="Roboto"/>
                        <a:sym typeface="Roboto"/>
                      </a:endParaRPr>
                    </a:p>
                  </a:txBody>
                  <a:tcPr marT="95250" marB="95250" marR="152400" marL="152400">
                    <a:lnB cap="flat" cmpd="sng" w="9525">
                      <a:solidFill>
                        <a:srgbClr val="000000"/>
                      </a:solidFill>
                      <a:prstDash val="solid"/>
                      <a:round/>
                      <a:headEnd len="sm" w="sm" type="none"/>
                      <a:tailEnd len="sm" w="sm" type="none"/>
                    </a:lnB>
                  </a:tcPr>
                </a:tc>
                <a:tc>
                  <a:txBody>
                    <a:bodyPr/>
                    <a:lstStyle/>
                    <a:p>
                      <a:pPr indent="0" lvl="0" marL="0" rtl="0" algn="l">
                        <a:lnSpc>
                          <a:spcPct val="163043"/>
                        </a:lnSpc>
                        <a:spcBef>
                          <a:spcPts val="0"/>
                        </a:spcBef>
                        <a:spcAft>
                          <a:spcPts val="0"/>
                        </a:spcAft>
                        <a:buNone/>
                      </a:pPr>
                      <a:r>
                        <a:rPr b="1" lang="en-IN" sz="1350">
                          <a:solidFill>
                            <a:srgbClr val="0F1115"/>
                          </a:solidFill>
                          <a:highlight>
                            <a:srgbClr val="FFFFFF"/>
                          </a:highlight>
                          <a:latin typeface="Roboto"/>
                          <a:ea typeface="Roboto"/>
                          <a:cs typeface="Roboto"/>
                          <a:sym typeface="Roboto"/>
                        </a:rPr>
                        <a:t>F1 Score</a:t>
                      </a:r>
                      <a:endParaRPr b="1" sz="1350">
                        <a:solidFill>
                          <a:srgbClr val="0F1115"/>
                        </a:solidFill>
                        <a:highlight>
                          <a:srgbClr val="FFFFFF"/>
                        </a:highlight>
                        <a:latin typeface="Roboto"/>
                        <a:ea typeface="Roboto"/>
                        <a:cs typeface="Roboto"/>
                        <a:sym typeface="Roboto"/>
                      </a:endParaRPr>
                    </a:p>
                  </a:txBody>
                  <a:tcPr marT="95250" marB="95250" marR="152400" marL="152400">
                    <a:lnB cap="flat" cmpd="sng" w="9525">
                      <a:solidFill>
                        <a:srgbClr val="000000"/>
                      </a:solidFill>
                      <a:prstDash val="solid"/>
                      <a:round/>
                      <a:headEnd len="sm" w="sm" type="none"/>
                      <a:tailEnd len="sm" w="sm" type="none"/>
                    </a:lnB>
                  </a:tcPr>
                </a:tc>
                <a:tc>
                  <a:txBody>
                    <a:bodyPr/>
                    <a:lstStyle/>
                    <a:p>
                      <a:pPr indent="0" lvl="0" marL="0" rtl="0" algn="l">
                        <a:lnSpc>
                          <a:spcPct val="163043"/>
                        </a:lnSpc>
                        <a:spcBef>
                          <a:spcPts val="0"/>
                        </a:spcBef>
                        <a:spcAft>
                          <a:spcPts val="0"/>
                        </a:spcAft>
                        <a:buNone/>
                      </a:pPr>
                      <a:r>
                        <a:rPr b="1" lang="en-IN" sz="1350">
                          <a:solidFill>
                            <a:srgbClr val="0F1115"/>
                          </a:solidFill>
                          <a:highlight>
                            <a:srgbClr val="FFFFFF"/>
                          </a:highlight>
                          <a:latin typeface="Roboto"/>
                          <a:ea typeface="Roboto"/>
                          <a:cs typeface="Roboto"/>
                          <a:sym typeface="Roboto"/>
                        </a:rPr>
                        <a:t>ROC-AUC</a:t>
                      </a:r>
                      <a:endParaRPr b="1" sz="1350">
                        <a:solidFill>
                          <a:srgbClr val="0F1115"/>
                        </a:solidFill>
                        <a:highlight>
                          <a:srgbClr val="FFFFFF"/>
                        </a:highlight>
                        <a:latin typeface="Roboto"/>
                        <a:ea typeface="Roboto"/>
                        <a:cs typeface="Roboto"/>
                        <a:sym typeface="Roboto"/>
                      </a:endParaRPr>
                    </a:p>
                  </a:txBody>
                  <a:tcPr marT="95250" marB="95250" marR="152400" marL="152400">
                    <a:lnB cap="flat" cmpd="sng" w="9525">
                      <a:solidFill>
                        <a:srgbClr val="000000"/>
                      </a:solidFill>
                      <a:prstDash val="solid"/>
                      <a:round/>
                      <a:headEnd len="sm" w="sm" type="none"/>
                      <a:tailEnd len="sm" w="sm" type="none"/>
                    </a:lnB>
                  </a:tcPr>
                </a:tc>
                <a:tc>
                  <a:txBody>
                    <a:bodyPr/>
                    <a:lstStyle/>
                    <a:p>
                      <a:pPr indent="0" lvl="0" marL="0" rtl="0" algn="l">
                        <a:lnSpc>
                          <a:spcPct val="163043"/>
                        </a:lnSpc>
                        <a:spcBef>
                          <a:spcPts val="0"/>
                        </a:spcBef>
                        <a:spcAft>
                          <a:spcPts val="0"/>
                        </a:spcAft>
                        <a:buNone/>
                      </a:pPr>
                      <a:r>
                        <a:rPr b="1" lang="en-IN" sz="1350">
                          <a:solidFill>
                            <a:srgbClr val="0F1115"/>
                          </a:solidFill>
                          <a:highlight>
                            <a:srgbClr val="FFFFFF"/>
                          </a:highlight>
                          <a:latin typeface="Roboto"/>
                          <a:ea typeface="Roboto"/>
                          <a:cs typeface="Roboto"/>
                          <a:sym typeface="Roboto"/>
                        </a:rPr>
                        <a:t>True Healthy</a:t>
                      </a:r>
                      <a:endParaRPr b="1" sz="1350">
                        <a:solidFill>
                          <a:srgbClr val="0F1115"/>
                        </a:solidFill>
                        <a:highlight>
                          <a:srgbClr val="FFFFFF"/>
                        </a:highlight>
                        <a:latin typeface="Roboto"/>
                        <a:ea typeface="Roboto"/>
                        <a:cs typeface="Roboto"/>
                        <a:sym typeface="Roboto"/>
                      </a:endParaRPr>
                    </a:p>
                  </a:txBody>
                  <a:tcPr marT="95250" marB="95250" marR="152400" marL="152400">
                    <a:lnB cap="flat" cmpd="sng" w="9525">
                      <a:solidFill>
                        <a:srgbClr val="000000"/>
                      </a:solidFill>
                      <a:prstDash val="solid"/>
                      <a:round/>
                      <a:headEnd len="sm" w="sm" type="none"/>
                      <a:tailEnd len="sm" w="sm" type="none"/>
                    </a:lnB>
                  </a:tcPr>
                </a:tc>
                <a:tc>
                  <a:txBody>
                    <a:bodyPr/>
                    <a:lstStyle/>
                    <a:p>
                      <a:pPr indent="0" lvl="0" marL="0" rtl="0" algn="l">
                        <a:lnSpc>
                          <a:spcPct val="163043"/>
                        </a:lnSpc>
                        <a:spcBef>
                          <a:spcPts val="0"/>
                        </a:spcBef>
                        <a:spcAft>
                          <a:spcPts val="0"/>
                        </a:spcAft>
                        <a:buNone/>
                      </a:pPr>
                      <a:r>
                        <a:rPr b="1" lang="en-IN" sz="1350">
                          <a:solidFill>
                            <a:srgbClr val="0F1115"/>
                          </a:solidFill>
                          <a:highlight>
                            <a:srgbClr val="FFFFFF"/>
                          </a:highlight>
                          <a:latin typeface="Roboto"/>
                          <a:ea typeface="Roboto"/>
                          <a:cs typeface="Roboto"/>
                          <a:sym typeface="Roboto"/>
                        </a:rPr>
                        <a:t>False Sick</a:t>
                      </a:r>
                      <a:endParaRPr b="1" sz="1350">
                        <a:solidFill>
                          <a:srgbClr val="0F1115"/>
                        </a:solidFill>
                        <a:highlight>
                          <a:srgbClr val="FFFFFF"/>
                        </a:highlight>
                        <a:latin typeface="Roboto"/>
                        <a:ea typeface="Roboto"/>
                        <a:cs typeface="Roboto"/>
                        <a:sym typeface="Roboto"/>
                      </a:endParaRPr>
                    </a:p>
                  </a:txBody>
                  <a:tcPr marT="95250" marB="95250" marR="152400" marL="152400">
                    <a:lnB cap="flat" cmpd="sng" w="9525">
                      <a:solidFill>
                        <a:srgbClr val="000000"/>
                      </a:solidFill>
                      <a:prstDash val="solid"/>
                      <a:round/>
                      <a:headEnd len="sm" w="sm" type="none"/>
                      <a:tailEnd len="sm" w="sm" type="none"/>
                    </a:lnB>
                  </a:tcPr>
                </a:tc>
                <a:tc>
                  <a:txBody>
                    <a:bodyPr/>
                    <a:lstStyle/>
                    <a:p>
                      <a:pPr indent="0" lvl="0" marL="0" rtl="0" algn="l">
                        <a:lnSpc>
                          <a:spcPct val="163043"/>
                        </a:lnSpc>
                        <a:spcBef>
                          <a:spcPts val="0"/>
                        </a:spcBef>
                        <a:spcAft>
                          <a:spcPts val="0"/>
                        </a:spcAft>
                        <a:buNone/>
                      </a:pPr>
                      <a:r>
                        <a:rPr b="1" lang="en-IN" sz="1350">
                          <a:solidFill>
                            <a:srgbClr val="0F1115"/>
                          </a:solidFill>
                          <a:highlight>
                            <a:srgbClr val="FFFFFF"/>
                          </a:highlight>
                          <a:latin typeface="Roboto"/>
                          <a:ea typeface="Roboto"/>
                          <a:cs typeface="Roboto"/>
                          <a:sym typeface="Roboto"/>
                        </a:rPr>
                        <a:t>False Healthy</a:t>
                      </a:r>
                      <a:endParaRPr b="1" sz="1350">
                        <a:solidFill>
                          <a:srgbClr val="0F1115"/>
                        </a:solidFill>
                        <a:highlight>
                          <a:srgbClr val="FFFFFF"/>
                        </a:highlight>
                        <a:latin typeface="Roboto"/>
                        <a:ea typeface="Roboto"/>
                        <a:cs typeface="Roboto"/>
                        <a:sym typeface="Roboto"/>
                      </a:endParaRPr>
                    </a:p>
                  </a:txBody>
                  <a:tcPr marT="95250" marB="95250" marR="152400" marL="152400">
                    <a:lnB cap="flat" cmpd="sng" w="9525">
                      <a:solidFill>
                        <a:srgbClr val="000000"/>
                      </a:solidFill>
                      <a:prstDash val="solid"/>
                      <a:round/>
                      <a:headEnd len="sm" w="sm" type="none"/>
                      <a:tailEnd len="sm" w="sm" type="none"/>
                    </a:lnB>
                  </a:tcPr>
                </a:tc>
                <a:tc>
                  <a:txBody>
                    <a:bodyPr/>
                    <a:lstStyle/>
                    <a:p>
                      <a:pPr indent="0" lvl="0" marL="0" rtl="0" algn="l">
                        <a:lnSpc>
                          <a:spcPct val="163043"/>
                        </a:lnSpc>
                        <a:spcBef>
                          <a:spcPts val="0"/>
                        </a:spcBef>
                        <a:spcAft>
                          <a:spcPts val="0"/>
                        </a:spcAft>
                        <a:buNone/>
                      </a:pPr>
                      <a:r>
                        <a:rPr b="1" lang="en-IN" sz="1350">
                          <a:solidFill>
                            <a:srgbClr val="0F1115"/>
                          </a:solidFill>
                          <a:highlight>
                            <a:srgbClr val="FFFFFF"/>
                          </a:highlight>
                          <a:latin typeface="Roboto"/>
                          <a:ea typeface="Roboto"/>
                          <a:cs typeface="Roboto"/>
                          <a:sym typeface="Roboto"/>
                        </a:rPr>
                        <a:t>True Sick</a:t>
                      </a:r>
                      <a:endParaRPr b="1" sz="1350">
                        <a:solidFill>
                          <a:srgbClr val="0F1115"/>
                        </a:solidFill>
                        <a:highlight>
                          <a:srgbClr val="FFFFFF"/>
                        </a:highlight>
                        <a:latin typeface="Roboto"/>
                        <a:ea typeface="Roboto"/>
                        <a:cs typeface="Roboto"/>
                        <a:sym typeface="Roboto"/>
                      </a:endParaRPr>
                    </a:p>
                  </a:txBody>
                  <a:tcPr marT="95250" marB="95250" marR="152400" marL="152400">
                    <a:lnB cap="flat" cmpd="sng" w="9525">
                      <a:solidFill>
                        <a:srgbClr val="000000"/>
                      </a:solidFill>
                      <a:prstDash val="solid"/>
                      <a:round/>
                      <a:headEnd len="sm" w="sm" type="none"/>
                      <a:tailEnd len="sm" w="sm" type="none"/>
                    </a:lnB>
                  </a:tcPr>
                </a:tc>
              </a:tr>
              <a:tr h="1157425">
                <a:tc>
                  <a:txBody>
                    <a:bodyPr/>
                    <a:lstStyle/>
                    <a:p>
                      <a:pPr indent="0" lvl="0" marL="0" rtl="0" algn="l">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Logistic Regression</a:t>
                      </a:r>
                      <a:endParaRPr sz="1150">
                        <a:solidFill>
                          <a:srgbClr val="0F1115"/>
                        </a:solidFill>
                        <a:highlight>
                          <a:srgbClr val="FFFFFF"/>
                        </a:highlight>
                        <a:latin typeface="Roboto"/>
                        <a:ea typeface="Roboto"/>
                        <a:cs typeface="Roboto"/>
                        <a:sym typeface="Roboto"/>
                      </a:endParaRPr>
                    </a:p>
                  </a:txBody>
                  <a:tcPr marT="95250" marB="95250" marR="152400" marL="91425">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68.8%</a:t>
                      </a:r>
                      <a:endParaRPr sz="1150">
                        <a:solidFill>
                          <a:srgbClr val="0F1115"/>
                        </a:solidFill>
                        <a:highlight>
                          <a:srgbClr val="FFFFFF"/>
                        </a:highlight>
                        <a:latin typeface="Roboto"/>
                        <a:ea typeface="Roboto"/>
                        <a:cs typeface="Roboto"/>
                        <a:sym typeface="Roboto"/>
                      </a:endParaRPr>
                    </a:p>
                  </a:txBody>
                  <a:tcPr marT="95250" marB="95250" marR="152400" marL="1524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76.9%</a:t>
                      </a:r>
                      <a:endParaRPr sz="1150">
                        <a:solidFill>
                          <a:srgbClr val="0F1115"/>
                        </a:solidFill>
                        <a:highlight>
                          <a:srgbClr val="FFFFFF"/>
                        </a:highlight>
                        <a:latin typeface="Roboto"/>
                        <a:ea typeface="Roboto"/>
                        <a:cs typeface="Roboto"/>
                        <a:sym typeface="Roboto"/>
                      </a:endParaRPr>
                    </a:p>
                  </a:txBody>
                  <a:tcPr marT="95250" marB="95250" marR="152400" marL="1524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65.2%</a:t>
                      </a:r>
                      <a:endParaRPr sz="1150">
                        <a:solidFill>
                          <a:srgbClr val="0F1115"/>
                        </a:solidFill>
                        <a:highlight>
                          <a:srgbClr val="FFFFFF"/>
                        </a:highlight>
                        <a:latin typeface="Roboto"/>
                        <a:ea typeface="Roboto"/>
                        <a:cs typeface="Roboto"/>
                        <a:sym typeface="Roboto"/>
                      </a:endParaRPr>
                    </a:p>
                  </a:txBody>
                  <a:tcPr marT="95250" marB="95250" marR="152400" marL="1524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70.6%</a:t>
                      </a:r>
                      <a:endParaRPr sz="1150">
                        <a:solidFill>
                          <a:srgbClr val="0F1115"/>
                        </a:solidFill>
                        <a:highlight>
                          <a:srgbClr val="FFFFFF"/>
                        </a:highlight>
                        <a:latin typeface="Roboto"/>
                        <a:ea typeface="Roboto"/>
                        <a:cs typeface="Roboto"/>
                        <a:sym typeface="Roboto"/>
                      </a:endParaRPr>
                    </a:p>
                  </a:txBody>
                  <a:tcPr marT="95250" marB="95250" marR="152400" marL="1524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71.1%</a:t>
                      </a:r>
                      <a:endParaRPr sz="1150">
                        <a:solidFill>
                          <a:srgbClr val="0F1115"/>
                        </a:solidFill>
                        <a:highlight>
                          <a:srgbClr val="FFFFFF"/>
                        </a:highlight>
                        <a:latin typeface="Roboto"/>
                        <a:ea typeface="Roboto"/>
                        <a:cs typeface="Roboto"/>
                        <a:sym typeface="Roboto"/>
                      </a:endParaRPr>
                    </a:p>
                  </a:txBody>
                  <a:tcPr marT="95250" marB="95250" marR="152400" marL="1524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25</a:t>
                      </a:r>
                      <a:endParaRPr sz="1150">
                        <a:solidFill>
                          <a:srgbClr val="0F1115"/>
                        </a:solidFill>
                        <a:highlight>
                          <a:srgbClr val="FFFFFF"/>
                        </a:highlight>
                        <a:latin typeface="Roboto"/>
                        <a:ea typeface="Roboto"/>
                        <a:cs typeface="Roboto"/>
                        <a:sym typeface="Roboto"/>
                      </a:endParaRPr>
                    </a:p>
                  </a:txBody>
                  <a:tcPr marT="95250" marB="95250" marR="152400" marL="1524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9</a:t>
                      </a:r>
                      <a:endParaRPr sz="1150">
                        <a:solidFill>
                          <a:srgbClr val="0F1115"/>
                        </a:solidFill>
                        <a:highlight>
                          <a:srgbClr val="FFFFFF"/>
                        </a:highlight>
                        <a:latin typeface="Roboto"/>
                        <a:ea typeface="Roboto"/>
                        <a:cs typeface="Roboto"/>
                        <a:sym typeface="Roboto"/>
                      </a:endParaRPr>
                    </a:p>
                  </a:txBody>
                  <a:tcPr marT="95250" marB="95250" marR="152400" marL="1524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16</a:t>
                      </a:r>
                      <a:endParaRPr sz="1150">
                        <a:solidFill>
                          <a:srgbClr val="0F1115"/>
                        </a:solidFill>
                        <a:highlight>
                          <a:srgbClr val="FFFFFF"/>
                        </a:highlight>
                        <a:latin typeface="Roboto"/>
                        <a:ea typeface="Roboto"/>
                        <a:cs typeface="Roboto"/>
                        <a:sym typeface="Roboto"/>
                      </a:endParaRPr>
                    </a:p>
                  </a:txBody>
                  <a:tcPr marT="95250" marB="95250" marR="152400" marL="1524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30</a:t>
                      </a:r>
                      <a:endParaRPr sz="1150">
                        <a:solidFill>
                          <a:srgbClr val="0F1115"/>
                        </a:solidFill>
                        <a:highlight>
                          <a:srgbClr val="FFFFFF"/>
                        </a:highlight>
                        <a:latin typeface="Roboto"/>
                        <a:ea typeface="Roboto"/>
                        <a:cs typeface="Roboto"/>
                        <a:sym typeface="Roboto"/>
                      </a:endParaRPr>
                    </a:p>
                  </a:txBody>
                  <a:tcPr marT="95250" marB="95250" marR="91425" marL="1524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23375">
                <a:tc>
                  <a:txBody>
                    <a:bodyPr/>
                    <a:lstStyle/>
                    <a:p>
                      <a:pPr indent="0" lvl="0" marL="0" rtl="0" algn="l">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Random Forest</a:t>
                      </a:r>
                      <a:endParaRPr sz="1150">
                        <a:solidFill>
                          <a:srgbClr val="0F1115"/>
                        </a:solidFill>
                        <a:highlight>
                          <a:srgbClr val="FFFFFF"/>
                        </a:highlight>
                        <a:latin typeface="Roboto"/>
                        <a:ea typeface="Roboto"/>
                        <a:cs typeface="Roboto"/>
                        <a:sym typeface="Roboto"/>
                      </a:endParaRPr>
                    </a:p>
                  </a:txBody>
                  <a:tcPr marT="95250" marB="95250" marR="152400" marL="91425">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62.5%</a:t>
                      </a:r>
                      <a:endParaRPr sz="1150">
                        <a:solidFill>
                          <a:srgbClr val="0F1115"/>
                        </a:solidFill>
                        <a:highlight>
                          <a:srgbClr val="FFFFFF"/>
                        </a:highlight>
                        <a:latin typeface="Roboto"/>
                        <a:ea typeface="Roboto"/>
                        <a:cs typeface="Roboto"/>
                        <a:sym typeface="Roboto"/>
                      </a:endParaRPr>
                    </a:p>
                  </a:txBody>
                  <a:tcPr marT="95250" marB="95250" marR="152400" marL="1524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66.7%</a:t>
                      </a:r>
                      <a:endParaRPr sz="1150">
                        <a:solidFill>
                          <a:srgbClr val="0F1115"/>
                        </a:solidFill>
                        <a:highlight>
                          <a:srgbClr val="FFFFFF"/>
                        </a:highlight>
                        <a:latin typeface="Roboto"/>
                        <a:ea typeface="Roboto"/>
                        <a:cs typeface="Roboto"/>
                        <a:sym typeface="Roboto"/>
                      </a:endParaRPr>
                    </a:p>
                  </a:txBody>
                  <a:tcPr marT="95250" marB="95250" marR="152400" marL="1524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69.6%</a:t>
                      </a:r>
                      <a:endParaRPr sz="1150">
                        <a:solidFill>
                          <a:srgbClr val="0F1115"/>
                        </a:solidFill>
                        <a:highlight>
                          <a:srgbClr val="FFFFFF"/>
                        </a:highlight>
                        <a:latin typeface="Roboto"/>
                        <a:ea typeface="Roboto"/>
                        <a:cs typeface="Roboto"/>
                        <a:sym typeface="Roboto"/>
                      </a:endParaRPr>
                    </a:p>
                  </a:txBody>
                  <a:tcPr marT="95250" marB="95250" marR="152400" marL="1524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68.1%</a:t>
                      </a:r>
                      <a:endParaRPr sz="1150">
                        <a:solidFill>
                          <a:srgbClr val="0F1115"/>
                        </a:solidFill>
                        <a:highlight>
                          <a:srgbClr val="FFFFFF"/>
                        </a:highlight>
                        <a:latin typeface="Roboto"/>
                        <a:ea typeface="Roboto"/>
                        <a:cs typeface="Roboto"/>
                        <a:sym typeface="Roboto"/>
                      </a:endParaRPr>
                    </a:p>
                  </a:txBody>
                  <a:tcPr marT="95250" marB="95250" marR="152400" marL="1524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61.9%</a:t>
                      </a:r>
                      <a:endParaRPr sz="1150">
                        <a:solidFill>
                          <a:srgbClr val="0F1115"/>
                        </a:solidFill>
                        <a:highlight>
                          <a:srgbClr val="FFFFFF"/>
                        </a:highlight>
                        <a:latin typeface="Roboto"/>
                        <a:ea typeface="Roboto"/>
                        <a:cs typeface="Roboto"/>
                        <a:sym typeface="Roboto"/>
                      </a:endParaRPr>
                    </a:p>
                  </a:txBody>
                  <a:tcPr marT="95250" marB="95250" marR="152400" marL="1524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18</a:t>
                      </a:r>
                      <a:endParaRPr sz="1150">
                        <a:solidFill>
                          <a:srgbClr val="0F1115"/>
                        </a:solidFill>
                        <a:highlight>
                          <a:srgbClr val="FFFFFF"/>
                        </a:highlight>
                        <a:latin typeface="Roboto"/>
                        <a:ea typeface="Roboto"/>
                        <a:cs typeface="Roboto"/>
                        <a:sym typeface="Roboto"/>
                      </a:endParaRPr>
                    </a:p>
                  </a:txBody>
                  <a:tcPr marT="95250" marB="95250" marR="152400" marL="1524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16</a:t>
                      </a:r>
                      <a:endParaRPr sz="1150">
                        <a:solidFill>
                          <a:srgbClr val="0F1115"/>
                        </a:solidFill>
                        <a:highlight>
                          <a:srgbClr val="FFFFFF"/>
                        </a:highlight>
                        <a:latin typeface="Roboto"/>
                        <a:ea typeface="Roboto"/>
                        <a:cs typeface="Roboto"/>
                        <a:sym typeface="Roboto"/>
                      </a:endParaRPr>
                    </a:p>
                  </a:txBody>
                  <a:tcPr marT="95250" marB="95250" marR="152400" marL="1524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14</a:t>
                      </a:r>
                      <a:endParaRPr sz="1150">
                        <a:solidFill>
                          <a:srgbClr val="0F1115"/>
                        </a:solidFill>
                        <a:highlight>
                          <a:srgbClr val="FFFFFF"/>
                        </a:highlight>
                        <a:latin typeface="Roboto"/>
                        <a:ea typeface="Roboto"/>
                        <a:cs typeface="Roboto"/>
                        <a:sym typeface="Roboto"/>
                      </a:endParaRPr>
                    </a:p>
                  </a:txBody>
                  <a:tcPr marT="95250" marB="95250" marR="152400" marL="1524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32</a:t>
                      </a:r>
                      <a:endParaRPr sz="1150">
                        <a:solidFill>
                          <a:srgbClr val="0F1115"/>
                        </a:solidFill>
                        <a:highlight>
                          <a:srgbClr val="FFFFFF"/>
                        </a:highlight>
                        <a:latin typeface="Roboto"/>
                        <a:ea typeface="Roboto"/>
                        <a:cs typeface="Roboto"/>
                        <a:sym typeface="Roboto"/>
                      </a:endParaRPr>
                    </a:p>
                  </a:txBody>
                  <a:tcPr marT="95250" marB="95250" marR="91425" marL="1524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23375">
                <a:tc>
                  <a:txBody>
                    <a:bodyPr/>
                    <a:lstStyle/>
                    <a:p>
                      <a:pPr indent="0" lvl="0" marL="0" rtl="0" algn="l">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SVM</a:t>
                      </a:r>
                      <a:endParaRPr sz="1150">
                        <a:solidFill>
                          <a:srgbClr val="0F1115"/>
                        </a:solidFill>
                        <a:highlight>
                          <a:srgbClr val="FFFFFF"/>
                        </a:highlight>
                        <a:latin typeface="Roboto"/>
                        <a:ea typeface="Roboto"/>
                        <a:cs typeface="Roboto"/>
                        <a:sym typeface="Roboto"/>
                      </a:endParaRPr>
                    </a:p>
                  </a:txBody>
                  <a:tcPr marT="95250" marB="95250" marR="152400" marL="91425">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57.5%</a:t>
                      </a:r>
                      <a:endParaRPr sz="1150">
                        <a:solidFill>
                          <a:srgbClr val="0F1115"/>
                        </a:solidFill>
                        <a:highlight>
                          <a:srgbClr val="FFFFFF"/>
                        </a:highlight>
                        <a:latin typeface="Roboto"/>
                        <a:ea typeface="Roboto"/>
                        <a:cs typeface="Roboto"/>
                        <a:sym typeface="Roboto"/>
                      </a:endParaRPr>
                    </a:p>
                  </a:txBody>
                  <a:tcPr marT="95250" marB="95250" marR="152400" marL="1524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63.0%</a:t>
                      </a:r>
                      <a:endParaRPr sz="1150">
                        <a:solidFill>
                          <a:srgbClr val="0F1115"/>
                        </a:solidFill>
                        <a:highlight>
                          <a:srgbClr val="FFFFFF"/>
                        </a:highlight>
                        <a:latin typeface="Roboto"/>
                        <a:ea typeface="Roboto"/>
                        <a:cs typeface="Roboto"/>
                        <a:sym typeface="Roboto"/>
                      </a:endParaRPr>
                    </a:p>
                  </a:txBody>
                  <a:tcPr marT="95250" marB="95250" marR="152400" marL="1524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63.0%</a:t>
                      </a:r>
                      <a:endParaRPr sz="1150">
                        <a:solidFill>
                          <a:srgbClr val="0F1115"/>
                        </a:solidFill>
                        <a:highlight>
                          <a:srgbClr val="FFFFFF"/>
                        </a:highlight>
                        <a:latin typeface="Roboto"/>
                        <a:ea typeface="Roboto"/>
                        <a:cs typeface="Roboto"/>
                        <a:sym typeface="Roboto"/>
                      </a:endParaRPr>
                    </a:p>
                  </a:txBody>
                  <a:tcPr marT="95250" marB="95250" marR="152400" marL="1524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63.0%</a:t>
                      </a:r>
                      <a:endParaRPr sz="1150">
                        <a:solidFill>
                          <a:srgbClr val="0F1115"/>
                        </a:solidFill>
                        <a:highlight>
                          <a:srgbClr val="FFFFFF"/>
                        </a:highlight>
                        <a:latin typeface="Roboto"/>
                        <a:ea typeface="Roboto"/>
                        <a:cs typeface="Roboto"/>
                        <a:sym typeface="Roboto"/>
                      </a:endParaRPr>
                    </a:p>
                  </a:txBody>
                  <a:tcPr marT="95250" marB="95250" marR="152400" marL="1524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63.7%</a:t>
                      </a:r>
                      <a:endParaRPr sz="1150">
                        <a:solidFill>
                          <a:srgbClr val="0F1115"/>
                        </a:solidFill>
                        <a:highlight>
                          <a:srgbClr val="FFFFFF"/>
                        </a:highlight>
                        <a:latin typeface="Roboto"/>
                        <a:ea typeface="Roboto"/>
                        <a:cs typeface="Roboto"/>
                        <a:sym typeface="Roboto"/>
                      </a:endParaRPr>
                    </a:p>
                  </a:txBody>
                  <a:tcPr marT="95250" marB="95250" marR="152400" marL="1524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17</a:t>
                      </a:r>
                      <a:endParaRPr sz="1150">
                        <a:solidFill>
                          <a:srgbClr val="0F1115"/>
                        </a:solidFill>
                        <a:highlight>
                          <a:srgbClr val="FFFFFF"/>
                        </a:highlight>
                        <a:latin typeface="Roboto"/>
                        <a:ea typeface="Roboto"/>
                        <a:cs typeface="Roboto"/>
                        <a:sym typeface="Roboto"/>
                      </a:endParaRPr>
                    </a:p>
                  </a:txBody>
                  <a:tcPr marT="95250" marB="95250" marR="152400" marL="1524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17</a:t>
                      </a:r>
                      <a:endParaRPr sz="1150">
                        <a:solidFill>
                          <a:srgbClr val="0F1115"/>
                        </a:solidFill>
                        <a:highlight>
                          <a:srgbClr val="FFFFFF"/>
                        </a:highlight>
                        <a:latin typeface="Roboto"/>
                        <a:ea typeface="Roboto"/>
                        <a:cs typeface="Roboto"/>
                        <a:sym typeface="Roboto"/>
                      </a:endParaRPr>
                    </a:p>
                  </a:txBody>
                  <a:tcPr marT="95250" marB="95250" marR="152400" marL="1524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17</a:t>
                      </a:r>
                      <a:endParaRPr sz="1150">
                        <a:solidFill>
                          <a:srgbClr val="0F1115"/>
                        </a:solidFill>
                        <a:highlight>
                          <a:srgbClr val="FFFFFF"/>
                        </a:highlight>
                        <a:latin typeface="Roboto"/>
                        <a:ea typeface="Roboto"/>
                        <a:cs typeface="Roboto"/>
                        <a:sym typeface="Roboto"/>
                      </a:endParaRPr>
                    </a:p>
                  </a:txBody>
                  <a:tcPr marT="95250" marB="95250" marR="152400" marL="1524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29</a:t>
                      </a:r>
                      <a:endParaRPr sz="1150">
                        <a:solidFill>
                          <a:srgbClr val="0F1115"/>
                        </a:solidFill>
                        <a:highlight>
                          <a:srgbClr val="FFFFFF"/>
                        </a:highlight>
                        <a:latin typeface="Roboto"/>
                        <a:ea typeface="Roboto"/>
                        <a:cs typeface="Roboto"/>
                        <a:sym typeface="Roboto"/>
                      </a:endParaRPr>
                    </a:p>
                  </a:txBody>
                  <a:tcPr marT="95250" marB="95250" marR="91425" marL="1524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23375">
                <a:tc>
                  <a:txBody>
                    <a:bodyPr/>
                    <a:lstStyle/>
                    <a:p>
                      <a:pPr indent="0" lvl="0" marL="0" rtl="0" algn="l">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Decision Tree</a:t>
                      </a:r>
                      <a:endParaRPr sz="1150">
                        <a:solidFill>
                          <a:srgbClr val="0F1115"/>
                        </a:solidFill>
                        <a:highlight>
                          <a:srgbClr val="FFFFFF"/>
                        </a:highlight>
                        <a:latin typeface="Roboto"/>
                        <a:ea typeface="Roboto"/>
                        <a:cs typeface="Roboto"/>
                        <a:sym typeface="Roboto"/>
                      </a:endParaRPr>
                    </a:p>
                  </a:txBody>
                  <a:tcPr marT="95250" marB="95250" marR="152400" marL="91425">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55.0%</a:t>
                      </a:r>
                      <a:endParaRPr sz="1150">
                        <a:solidFill>
                          <a:srgbClr val="0F1115"/>
                        </a:solidFill>
                        <a:highlight>
                          <a:srgbClr val="FFFFFF"/>
                        </a:highlight>
                        <a:latin typeface="Roboto"/>
                        <a:ea typeface="Roboto"/>
                        <a:cs typeface="Roboto"/>
                        <a:sym typeface="Roboto"/>
                      </a:endParaRPr>
                    </a:p>
                  </a:txBody>
                  <a:tcPr marT="95250" marB="95250" marR="152400" marL="1524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60.4%</a:t>
                      </a:r>
                      <a:endParaRPr sz="1150">
                        <a:solidFill>
                          <a:srgbClr val="0F1115"/>
                        </a:solidFill>
                        <a:highlight>
                          <a:srgbClr val="FFFFFF"/>
                        </a:highlight>
                        <a:latin typeface="Roboto"/>
                        <a:ea typeface="Roboto"/>
                        <a:cs typeface="Roboto"/>
                        <a:sym typeface="Roboto"/>
                      </a:endParaRPr>
                    </a:p>
                  </a:txBody>
                  <a:tcPr marT="95250" marB="95250" marR="152400" marL="1524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63.0%</a:t>
                      </a:r>
                      <a:endParaRPr sz="1150">
                        <a:solidFill>
                          <a:srgbClr val="0F1115"/>
                        </a:solidFill>
                        <a:highlight>
                          <a:srgbClr val="FFFFFF"/>
                        </a:highlight>
                        <a:latin typeface="Roboto"/>
                        <a:ea typeface="Roboto"/>
                        <a:cs typeface="Roboto"/>
                        <a:sym typeface="Roboto"/>
                      </a:endParaRPr>
                    </a:p>
                  </a:txBody>
                  <a:tcPr marT="95250" marB="95250" marR="152400" marL="1524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61.7%</a:t>
                      </a:r>
                      <a:endParaRPr sz="1150">
                        <a:solidFill>
                          <a:srgbClr val="0F1115"/>
                        </a:solidFill>
                        <a:highlight>
                          <a:srgbClr val="FFFFFF"/>
                        </a:highlight>
                        <a:latin typeface="Roboto"/>
                        <a:ea typeface="Roboto"/>
                        <a:cs typeface="Roboto"/>
                        <a:sym typeface="Roboto"/>
                      </a:endParaRPr>
                    </a:p>
                  </a:txBody>
                  <a:tcPr marT="95250" marB="95250" marR="152400" marL="1524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53.6%</a:t>
                      </a:r>
                      <a:endParaRPr sz="1150">
                        <a:solidFill>
                          <a:srgbClr val="0F1115"/>
                        </a:solidFill>
                        <a:highlight>
                          <a:srgbClr val="FFFFFF"/>
                        </a:highlight>
                        <a:latin typeface="Roboto"/>
                        <a:ea typeface="Roboto"/>
                        <a:cs typeface="Roboto"/>
                        <a:sym typeface="Roboto"/>
                      </a:endParaRPr>
                    </a:p>
                  </a:txBody>
                  <a:tcPr marT="95250" marB="95250" marR="152400" marL="1524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15</a:t>
                      </a:r>
                      <a:endParaRPr sz="1150">
                        <a:solidFill>
                          <a:srgbClr val="0F1115"/>
                        </a:solidFill>
                        <a:highlight>
                          <a:srgbClr val="FFFFFF"/>
                        </a:highlight>
                        <a:latin typeface="Roboto"/>
                        <a:ea typeface="Roboto"/>
                        <a:cs typeface="Roboto"/>
                        <a:sym typeface="Roboto"/>
                      </a:endParaRPr>
                    </a:p>
                  </a:txBody>
                  <a:tcPr marT="95250" marB="95250" marR="152400" marL="1524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19</a:t>
                      </a:r>
                      <a:endParaRPr sz="1150">
                        <a:solidFill>
                          <a:srgbClr val="0F1115"/>
                        </a:solidFill>
                        <a:highlight>
                          <a:srgbClr val="FFFFFF"/>
                        </a:highlight>
                        <a:latin typeface="Roboto"/>
                        <a:ea typeface="Roboto"/>
                        <a:cs typeface="Roboto"/>
                        <a:sym typeface="Roboto"/>
                      </a:endParaRPr>
                    </a:p>
                  </a:txBody>
                  <a:tcPr marT="95250" marB="95250" marR="152400" marL="1524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17</a:t>
                      </a:r>
                      <a:endParaRPr sz="1150">
                        <a:solidFill>
                          <a:srgbClr val="0F1115"/>
                        </a:solidFill>
                        <a:highlight>
                          <a:srgbClr val="FFFFFF"/>
                        </a:highlight>
                        <a:latin typeface="Roboto"/>
                        <a:ea typeface="Roboto"/>
                        <a:cs typeface="Roboto"/>
                        <a:sym typeface="Roboto"/>
                      </a:endParaRPr>
                    </a:p>
                  </a:txBody>
                  <a:tcPr marT="95250" marB="95250" marR="152400" marL="1524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29</a:t>
                      </a:r>
                      <a:endParaRPr sz="1150">
                        <a:solidFill>
                          <a:srgbClr val="0F1115"/>
                        </a:solidFill>
                        <a:highlight>
                          <a:srgbClr val="FFFFFF"/>
                        </a:highlight>
                        <a:latin typeface="Roboto"/>
                        <a:ea typeface="Roboto"/>
                        <a:cs typeface="Roboto"/>
                        <a:sym typeface="Roboto"/>
                      </a:endParaRPr>
                    </a:p>
                  </a:txBody>
                  <a:tcPr marT="95250" marB="95250" marR="91425" marL="1524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cxnSp>
        <p:nvCxnSpPr>
          <p:cNvPr id="148" name="Google Shape;148;g38cdb4fd196_2_27"/>
          <p:cNvCxnSpPr/>
          <p:nvPr/>
        </p:nvCxnSpPr>
        <p:spPr>
          <a:xfrm>
            <a:off x="160650" y="1964725"/>
            <a:ext cx="12300" cy="4473300"/>
          </a:xfrm>
          <a:prstGeom prst="straightConnector1">
            <a:avLst/>
          </a:prstGeom>
          <a:noFill/>
          <a:ln cap="flat" cmpd="sng" w="9525">
            <a:solidFill>
              <a:schemeClr val="dk2"/>
            </a:solidFill>
            <a:prstDash val="solid"/>
            <a:round/>
            <a:headEnd len="med" w="med" type="none"/>
            <a:tailEnd len="med" w="med" type="none"/>
          </a:ln>
        </p:spPr>
      </p:cxnSp>
      <p:cxnSp>
        <p:nvCxnSpPr>
          <p:cNvPr id="149" name="Google Shape;149;g38cdb4fd196_2_27"/>
          <p:cNvCxnSpPr/>
          <p:nvPr/>
        </p:nvCxnSpPr>
        <p:spPr>
          <a:xfrm>
            <a:off x="1474575" y="1958463"/>
            <a:ext cx="12300" cy="4473300"/>
          </a:xfrm>
          <a:prstGeom prst="straightConnector1">
            <a:avLst/>
          </a:prstGeom>
          <a:noFill/>
          <a:ln cap="flat" cmpd="sng" w="9525">
            <a:solidFill>
              <a:schemeClr val="dk2"/>
            </a:solidFill>
            <a:prstDash val="solid"/>
            <a:round/>
            <a:headEnd len="med" w="med" type="none"/>
            <a:tailEnd len="med" w="med" type="none"/>
          </a:ln>
        </p:spPr>
      </p:cxnSp>
      <p:cxnSp>
        <p:nvCxnSpPr>
          <p:cNvPr id="150" name="Google Shape;150;g38cdb4fd196_2_27"/>
          <p:cNvCxnSpPr/>
          <p:nvPr/>
        </p:nvCxnSpPr>
        <p:spPr>
          <a:xfrm>
            <a:off x="2677325" y="1958463"/>
            <a:ext cx="12300" cy="4473300"/>
          </a:xfrm>
          <a:prstGeom prst="straightConnector1">
            <a:avLst/>
          </a:prstGeom>
          <a:noFill/>
          <a:ln cap="flat" cmpd="sng" w="9525">
            <a:solidFill>
              <a:schemeClr val="dk2"/>
            </a:solidFill>
            <a:prstDash val="solid"/>
            <a:round/>
            <a:headEnd len="med" w="med" type="none"/>
            <a:tailEnd len="med" w="med" type="none"/>
          </a:ln>
        </p:spPr>
      </p:cxnSp>
      <p:cxnSp>
        <p:nvCxnSpPr>
          <p:cNvPr id="151" name="Google Shape;151;g38cdb4fd196_2_27"/>
          <p:cNvCxnSpPr/>
          <p:nvPr/>
        </p:nvCxnSpPr>
        <p:spPr>
          <a:xfrm>
            <a:off x="3818250" y="1958463"/>
            <a:ext cx="12300" cy="4473300"/>
          </a:xfrm>
          <a:prstGeom prst="straightConnector1">
            <a:avLst/>
          </a:prstGeom>
          <a:noFill/>
          <a:ln cap="flat" cmpd="sng" w="9525">
            <a:solidFill>
              <a:schemeClr val="dk2"/>
            </a:solidFill>
            <a:prstDash val="solid"/>
            <a:round/>
            <a:headEnd len="med" w="med" type="none"/>
            <a:tailEnd len="med" w="med" type="none"/>
          </a:ln>
        </p:spPr>
      </p:cxnSp>
      <p:cxnSp>
        <p:nvCxnSpPr>
          <p:cNvPr id="152" name="Google Shape;152;g38cdb4fd196_2_27"/>
          <p:cNvCxnSpPr/>
          <p:nvPr/>
        </p:nvCxnSpPr>
        <p:spPr>
          <a:xfrm>
            <a:off x="4885050" y="1964725"/>
            <a:ext cx="12300" cy="4473300"/>
          </a:xfrm>
          <a:prstGeom prst="straightConnector1">
            <a:avLst/>
          </a:prstGeom>
          <a:noFill/>
          <a:ln cap="flat" cmpd="sng" w="9525">
            <a:solidFill>
              <a:schemeClr val="dk2"/>
            </a:solidFill>
            <a:prstDash val="solid"/>
            <a:round/>
            <a:headEnd len="med" w="med" type="none"/>
            <a:tailEnd len="med" w="med" type="none"/>
          </a:ln>
        </p:spPr>
      </p:cxnSp>
      <p:cxnSp>
        <p:nvCxnSpPr>
          <p:cNvPr id="153" name="Google Shape;153;g38cdb4fd196_2_27"/>
          <p:cNvCxnSpPr/>
          <p:nvPr/>
        </p:nvCxnSpPr>
        <p:spPr>
          <a:xfrm>
            <a:off x="6244825" y="1958463"/>
            <a:ext cx="12300" cy="4473300"/>
          </a:xfrm>
          <a:prstGeom prst="straightConnector1">
            <a:avLst/>
          </a:prstGeom>
          <a:noFill/>
          <a:ln cap="flat" cmpd="sng" w="9525">
            <a:solidFill>
              <a:schemeClr val="dk2"/>
            </a:solidFill>
            <a:prstDash val="solid"/>
            <a:round/>
            <a:headEnd len="med" w="med" type="none"/>
            <a:tailEnd len="med" w="med" type="none"/>
          </a:ln>
        </p:spPr>
      </p:cxnSp>
      <p:cxnSp>
        <p:nvCxnSpPr>
          <p:cNvPr id="154" name="Google Shape;154;g38cdb4fd196_2_27"/>
          <p:cNvCxnSpPr/>
          <p:nvPr/>
        </p:nvCxnSpPr>
        <p:spPr>
          <a:xfrm>
            <a:off x="7327575" y="1958463"/>
            <a:ext cx="12300" cy="4473300"/>
          </a:xfrm>
          <a:prstGeom prst="straightConnector1">
            <a:avLst/>
          </a:prstGeom>
          <a:noFill/>
          <a:ln cap="flat" cmpd="sng" w="9525">
            <a:solidFill>
              <a:schemeClr val="dk2"/>
            </a:solidFill>
            <a:prstDash val="solid"/>
            <a:round/>
            <a:headEnd len="med" w="med" type="none"/>
            <a:tailEnd len="med" w="med" type="none"/>
          </a:ln>
        </p:spPr>
      </p:cxnSp>
      <p:cxnSp>
        <p:nvCxnSpPr>
          <p:cNvPr id="155" name="Google Shape;155;g38cdb4fd196_2_27"/>
          <p:cNvCxnSpPr/>
          <p:nvPr/>
        </p:nvCxnSpPr>
        <p:spPr>
          <a:xfrm>
            <a:off x="8410325" y="1952625"/>
            <a:ext cx="12300" cy="4473300"/>
          </a:xfrm>
          <a:prstGeom prst="straightConnector1">
            <a:avLst/>
          </a:prstGeom>
          <a:noFill/>
          <a:ln cap="flat" cmpd="sng" w="9525">
            <a:solidFill>
              <a:schemeClr val="dk2"/>
            </a:solidFill>
            <a:prstDash val="solid"/>
            <a:round/>
            <a:headEnd len="med" w="med" type="none"/>
            <a:tailEnd len="med" w="med" type="none"/>
          </a:ln>
        </p:spPr>
      </p:cxnSp>
      <p:cxnSp>
        <p:nvCxnSpPr>
          <p:cNvPr id="156" name="Google Shape;156;g38cdb4fd196_2_27"/>
          <p:cNvCxnSpPr/>
          <p:nvPr/>
        </p:nvCxnSpPr>
        <p:spPr>
          <a:xfrm>
            <a:off x="9741250" y="1964725"/>
            <a:ext cx="12300" cy="4473300"/>
          </a:xfrm>
          <a:prstGeom prst="straightConnector1">
            <a:avLst/>
          </a:prstGeom>
          <a:noFill/>
          <a:ln cap="flat" cmpd="sng" w="9525">
            <a:solidFill>
              <a:schemeClr val="dk2"/>
            </a:solidFill>
            <a:prstDash val="solid"/>
            <a:round/>
            <a:headEnd len="med" w="med" type="none"/>
            <a:tailEnd len="med" w="med" type="none"/>
          </a:ln>
        </p:spPr>
      </p:cxnSp>
      <p:cxnSp>
        <p:nvCxnSpPr>
          <p:cNvPr id="157" name="Google Shape;157;g38cdb4fd196_2_27"/>
          <p:cNvCxnSpPr/>
          <p:nvPr/>
        </p:nvCxnSpPr>
        <p:spPr>
          <a:xfrm>
            <a:off x="10775100" y="1952625"/>
            <a:ext cx="12300" cy="4473300"/>
          </a:xfrm>
          <a:prstGeom prst="straightConnector1">
            <a:avLst/>
          </a:prstGeom>
          <a:noFill/>
          <a:ln cap="flat" cmpd="sng" w="9525">
            <a:solidFill>
              <a:schemeClr val="dk2"/>
            </a:solidFill>
            <a:prstDash val="solid"/>
            <a:round/>
            <a:headEnd len="med" w="med" type="none"/>
            <a:tailEnd len="med" w="med" type="none"/>
          </a:ln>
        </p:spPr>
      </p:cxnSp>
      <p:cxnSp>
        <p:nvCxnSpPr>
          <p:cNvPr id="158" name="Google Shape;158;g38cdb4fd196_2_27"/>
          <p:cNvCxnSpPr/>
          <p:nvPr/>
        </p:nvCxnSpPr>
        <p:spPr>
          <a:xfrm>
            <a:off x="11922225" y="1952625"/>
            <a:ext cx="12300" cy="4473300"/>
          </a:xfrm>
          <a:prstGeom prst="straightConnector1">
            <a:avLst/>
          </a:prstGeom>
          <a:noFill/>
          <a:ln cap="flat" cmpd="sng" w="9525">
            <a:solidFill>
              <a:schemeClr val="dk2"/>
            </a:solidFill>
            <a:prstDash val="solid"/>
            <a:round/>
            <a:headEnd len="med" w="med" type="none"/>
            <a:tailEnd len="med" w="med" type="none"/>
          </a:ln>
        </p:spPr>
      </p:cxnSp>
      <p:cxnSp>
        <p:nvCxnSpPr>
          <p:cNvPr id="159" name="Google Shape;159;g38cdb4fd196_2_27"/>
          <p:cNvCxnSpPr/>
          <p:nvPr/>
        </p:nvCxnSpPr>
        <p:spPr>
          <a:xfrm>
            <a:off x="173000" y="1952375"/>
            <a:ext cx="11763600" cy="12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2"/>
          <p:cNvSpPr txBox="1"/>
          <p:nvPr/>
        </p:nvSpPr>
        <p:spPr>
          <a:xfrm>
            <a:off x="925286" y="566057"/>
            <a:ext cx="10417500" cy="5818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rPr lang="en-IN" sz="4000">
                <a:solidFill>
                  <a:srgbClr val="2F5496"/>
                </a:solidFill>
                <a:latin typeface="Times New Roman"/>
                <a:ea typeface="Times New Roman"/>
                <a:cs typeface="Times New Roman"/>
                <a:sym typeface="Times New Roman"/>
              </a:rPr>
              <a:t>Stream API Deployment</a:t>
            </a:r>
            <a:endParaRPr sz="4000">
              <a:solidFill>
                <a:srgbClr val="2F5496"/>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4000">
              <a:solidFill>
                <a:srgbClr val="2F5496"/>
              </a:solidFill>
              <a:latin typeface="Times New Roman"/>
              <a:ea typeface="Times New Roman"/>
              <a:cs typeface="Times New Roman"/>
              <a:sym typeface="Times New Roman"/>
            </a:endParaRPr>
          </a:p>
          <a:p>
            <a:pPr indent="-342900" lvl="0" marL="457200" rtl="0" algn="l">
              <a:spcBef>
                <a:spcPts val="0"/>
              </a:spcBef>
              <a:spcAft>
                <a:spcPts val="0"/>
              </a:spcAft>
              <a:buClr>
                <a:srgbClr val="2F5496"/>
              </a:buClr>
              <a:buSzPts val="1800"/>
              <a:buFont typeface="Times New Roman"/>
              <a:buChar char="●"/>
            </a:pPr>
            <a:r>
              <a:rPr lang="en-IN" sz="1800">
                <a:solidFill>
                  <a:srgbClr val="2F5496"/>
                </a:solidFill>
                <a:latin typeface="Times New Roman"/>
                <a:ea typeface="Times New Roman"/>
                <a:cs typeface="Times New Roman"/>
                <a:sym typeface="Times New Roman"/>
              </a:rPr>
              <a:t>Implemented a Streamlit-based web application for interactive heart disease prediction.</a:t>
            </a:r>
            <a:br>
              <a:rPr lang="en-IN" sz="1800">
                <a:solidFill>
                  <a:srgbClr val="2F5496"/>
                </a:solidFill>
                <a:latin typeface="Times New Roman"/>
                <a:ea typeface="Times New Roman"/>
                <a:cs typeface="Times New Roman"/>
                <a:sym typeface="Times New Roman"/>
              </a:rPr>
            </a:br>
            <a:endParaRPr sz="1800">
              <a:solidFill>
                <a:srgbClr val="2F5496"/>
              </a:solidFill>
              <a:latin typeface="Times New Roman"/>
              <a:ea typeface="Times New Roman"/>
              <a:cs typeface="Times New Roman"/>
              <a:sym typeface="Times New Roman"/>
            </a:endParaRPr>
          </a:p>
          <a:p>
            <a:pPr indent="-342900" lvl="0" marL="457200" rtl="0" algn="l">
              <a:spcBef>
                <a:spcPts val="0"/>
              </a:spcBef>
              <a:spcAft>
                <a:spcPts val="0"/>
              </a:spcAft>
              <a:buClr>
                <a:srgbClr val="2F5496"/>
              </a:buClr>
              <a:buSzPts val="1800"/>
              <a:buFont typeface="Times New Roman"/>
              <a:buChar char="●"/>
            </a:pPr>
            <a:r>
              <a:rPr lang="en-IN" sz="1800">
                <a:solidFill>
                  <a:srgbClr val="2F5496"/>
                </a:solidFill>
                <a:latin typeface="Times New Roman"/>
                <a:ea typeface="Times New Roman"/>
                <a:cs typeface="Times New Roman"/>
                <a:sym typeface="Times New Roman"/>
              </a:rPr>
              <a:t>Integrated the trained machine learning model into the Stream-lit interface to allow real-time predictions.</a:t>
            </a:r>
            <a:br>
              <a:rPr lang="en-IN" sz="1800">
                <a:solidFill>
                  <a:srgbClr val="2F5496"/>
                </a:solidFill>
                <a:latin typeface="Times New Roman"/>
                <a:ea typeface="Times New Roman"/>
                <a:cs typeface="Times New Roman"/>
                <a:sym typeface="Times New Roman"/>
              </a:rPr>
            </a:br>
            <a:endParaRPr sz="1800">
              <a:solidFill>
                <a:srgbClr val="2F5496"/>
              </a:solidFill>
              <a:latin typeface="Times New Roman"/>
              <a:ea typeface="Times New Roman"/>
              <a:cs typeface="Times New Roman"/>
              <a:sym typeface="Times New Roman"/>
            </a:endParaRPr>
          </a:p>
          <a:p>
            <a:pPr indent="-342900" lvl="0" marL="457200" rtl="0" algn="l">
              <a:spcBef>
                <a:spcPts val="0"/>
              </a:spcBef>
              <a:spcAft>
                <a:spcPts val="0"/>
              </a:spcAft>
              <a:buClr>
                <a:srgbClr val="2F5496"/>
              </a:buClr>
              <a:buSzPts val="1800"/>
              <a:buFont typeface="Times New Roman"/>
              <a:buChar char="●"/>
            </a:pPr>
            <a:r>
              <a:rPr lang="en-IN" sz="1800">
                <a:solidFill>
                  <a:srgbClr val="2F5496"/>
                </a:solidFill>
                <a:latin typeface="Times New Roman"/>
                <a:ea typeface="Times New Roman"/>
                <a:cs typeface="Times New Roman"/>
                <a:sym typeface="Times New Roman"/>
              </a:rPr>
              <a:t>Users can input clinical parameters such as age, cholesterol, blood pressure, and ECG results to receive predictions.</a:t>
            </a:r>
            <a:br>
              <a:rPr lang="en-IN" sz="1800">
                <a:solidFill>
                  <a:srgbClr val="2F5496"/>
                </a:solidFill>
                <a:latin typeface="Times New Roman"/>
                <a:ea typeface="Times New Roman"/>
                <a:cs typeface="Times New Roman"/>
                <a:sym typeface="Times New Roman"/>
              </a:rPr>
            </a:br>
            <a:endParaRPr sz="1800">
              <a:solidFill>
                <a:srgbClr val="2F5496"/>
              </a:solidFill>
              <a:latin typeface="Times New Roman"/>
              <a:ea typeface="Times New Roman"/>
              <a:cs typeface="Times New Roman"/>
              <a:sym typeface="Times New Roman"/>
            </a:endParaRPr>
          </a:p>
          <a:p>
            <a:pPr indent="-342900" lvl="0" marL="457200" rtl="0" algn="l">
              <a:spcBef>
                <a:spcPts val="0"/>
              </a:spcBef>
              <a:spcAft>
                <a:spcPts val="0"/>
              </a:spcAft>
              <a:buClr>
                <a:srgbClr val="2F5496"/>
              </a:buClr>
              <a:buSzPts val="1800"/>
              <a:buFont typeface="Times New Roman"/>
              <a:buChar char="●"/>
            </a:pPr>
            <a:r>
              <a:rPr lang="en-IN" sz="1800">
                <a:solidFill>
                  <a:srgbClr val="2F5496"/>
                </a:solidFill>
                <a:latin typeface="Times New Roman"/>
                <a:ea typeface="Times New Roman"/>
                <a:cs typeface="Times New Roman"/>
                <a:sym typeface="Times New Roman"/>
              </a:rPr>
              <a:t>Provides visual explanations of results, such as feature importance and probability of disease presence.</a:t>
            </a:r>
            <a:br>
              <a:rPr lang="en-IN" sz="1800">
                <a:solidFill>
                  <a:srgbClr val="2F5496"/>
                </a:solidFill>
                <a:latin typeface="Times New Roman"/>
                <a:ea typeface="Times New Roman"/>
                <a:cs typeface="Times New Roman"/>
                <a:sym typeface="Times New Roman"/>
              </a:rPr>
            </a:br>
            <a:endParaRPr sz="1800">
              <a:solidFill>
                <a:srgbClr val="2F5496"/>
              </a:solidFill>
              <a:latin typeface="Times New Roman"/>
              <a:ea typeface="Times New Roman"/>
              <a:cs typeface="Times New Roman"/>
              <a:sym typeface="Times New Roman"/>
            </a:endParaRPr>
          </a:p>
          <a:p>
            <a:pPr indent="-342900" lvl="0" marL="457200" rtl="0" algn="l">
              <a:spcBef>
                <a:spcPts val="0"/>
              </a:spcBef>
              <a:spcAft>
                <a:spcPts val="0"/>
              </a:spcAft>
              <a:buClr>
                <a:srgbClr val="2F5496"/>
              </a:buClr>
              <a:buSzPts val="1800"/>
              <a:buFont typeface="Times New Roman"/>
              <a:buChar char="●"/>
            </a:pPr>
            <a:r>
              <a:rPr lang="en-IN" sz="1800">
                <a:solidFill>
                  <a:srgbClr val="2F5496"/>
                </a:solidFill>
                <a:latin typeface="Times New Roman"/>
                <a:ea typeface="Times New Roman"/>
                <a:cs typeface="Times New Roman"/>
                <a:sym typeface="Times New Roman"/>
              </a:rPr>
              <a:t>Ensures accessibility for both medical professionals and patients through a simple, intuitive interface.</a:t>
            </a:r>
            <a:br>
              <a:rPr lang="en-IN" sz="1800">
                <a:solidFill>
                  <a:srgbClr val="2F5496"/>
                </a:solidFill>
                <a:latin typeface="Times New Roman"/>
                <a:ea typeface="Times New Roman"/>
                <a:cs typeface="Times New Roman"/>
                <a:sym typeface="Times New Roman"/>
              </a:rPr>
            </a:br>
            <a:endParaRPr sz="1800">
              <a:solidFill>
                <a:srgbClr val="2F5496"/>
              </a:solidFill>
              <a:latin typeface="Times New Roman"/>
              <a:ea typeface="Times New Roman"/>
              <a:cs typeface="Times New Roman"/>
              <a:sym typeface="Times New Roman"/>
            </a:endParaRPr>
          </a:p>
          <a:p>
            <a:pPr indent="-342900" lvl="0" marL="457200" rtl="0" algn="l">
              <a:spcBef>
                <a:spcPts val="0"/>
              </a:spcBef>
              <a:spcAft>
                <a:spcPts val="0"/>
              </a:spcAft>
              <a:buClr>
                <a:srgbClr val="2F5496"/>
              </a:buClr>
              <a:buSzPts val="1800"/>
              <a:buFont typeface="Times New Roman"/>
              <a:buChar char="●"/>
            </a:pPr>
            <a:r>
              <a:rPr lang="en-IN" sz="1800">
                <a:solidFill>
                  <a:srgbClr val="2F5496"/>
                </a:solidFill>
                <a:latin typeface="Times New Roman"/>
                <a:ea typeface="Times New Roman"/>
                <a:cs typeface="Times New Roman"/>
                <a:sym typeface="Times New Roman"/>
              </a:rPr>
              <a:t>API structure supports scalability and can be integrated into larger healthcare systems.</a:t>
            </a:r>
            <a:endParaRPr sz="1800">
              <a:solidFill>
                <a:srgbClr val="2F5496"/>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4000">
              <a:solidFill>
                <a:srgbClr val="2F5496"/>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165" name="Google Shape;165;p12"/>
          <p:cNvPicPr preferRelativeResize="0"/>
          <p:nvPr/>
        </p:nvPicPr>
        <p:blipFill rotWithShape="1">
          <a:blip r:embed="rId3">
            <a:alphaModFix/>
          </a:blip>
          <a:srcRect b="0" l="0" r="0" t="0"/>
          <a:stretch/>
        </p:blipFill>
        <p:spPr>
          <a:xfrm>
            <a:off x="10232571" y="304800"/>
            <a:ext cx="1578429" cy="105591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1"/>
          <p:cNvSpPr txBox="1"/>
          <p:nvPr/>
        </p:nvSpPr>
        <p:spPr>
          <a:xfrm>
            <a:off x="925286" y="566057"/>
            <a:ext cx="10417500" cy="6049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4000">
                <a:solidFill>
                  <a:srgbClr val="2F5496"/>
                </a:solidFill>
                <a:latin typeface="Times New Roman"/>
                <a:ea typeface="Times New Roman"/>
                <a:cs typeface="Times New Roman"/>
                <a:sym typeface="Times New Roman"/>
              </a:rPr>
              <a:t>Docker Deployment </a:t>
            </a:r>
            <a:endParaRPr sz="4000">
              <a:solidFill>
                <a:srgbClr val="2F5496"/>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100">
              <a:solidFill>
                <a:schemeClr val="dk1"/>
              </a:solidFill>
            </a:endParaRPr>
          </a:p>
          <a:p>
            <a:pPr indent="0" lvl="0" marL="0" marR="0" rtl="0" algn="l">
              <a:spcBef>
                <a:spcPts val="0"/>
              </a:spcBef>
              <a:spcAft>
                <a:spcPts val="0"/>
              </a:spcAft>
              <a:buNone/>
            </a:pPr>
            <a:r>
              <a:t/>
            </a:r>
            <a:endParaRPr sz="2000">
              <a:solidFill>
                <a:srgbClr val="2F5496"/>
              </a:solidFill>
            </a:endParaRPr>
          </a:p>
          <a:p>
            <a:pPr indent="-355600" lvl="0" marL="457200" marR="0" rtl="0" algn="l">
              <a:spcBef>
                <a:spcPts val="0"/>
              </a:spcBef>
              <a:spcAft>
                <a:spcPts val="0"/>
              </a:spcAft>
              <a:buClr>
                <a:srgbClr val="2F5496"/>
              </a:buClr>
              <a:buSzPts val="2000"/>
              <a:buFont typeface="Times New Roman"/>
              <a:buChar char="●"/>
            </a:pPr>
            <a:r>
              <a:rPr lang="en-IN" sz="2000">
                <a:solidFill>
                  <a:srgbClr val="2F5496"/>
                </a:solidFill>
                <a:latin typeface="Times New Roman"/>
                <a:ea typeface="Times New Roman"/>
                <a:cs typeface="Times New Roman"/>
                <a:sym typeface="Times New Roman"/>
              </a:rPr>
              <a:t>Containerized the Stream-lit application using Docker for portability and scalability.</a:t>
            </a:r>
            <a:br>
              <a:rPr lang="en-IN" sz="2000">
                <a:solidFill>
                  <a:srgbClr val="2F5496"/>
                </a:solidFill>
                <a:latin typeface="Times New Roman"/>
                <a:ea typeface="Times New Roman"/>
                <a:cs typeface="Times New Roman"/>
                <a:sym typeface="Times New Roman"/>
              </a:rPr>
            </a:br>
            <a:endParaRPr sz="2000">
              <a:solidFill>
                <a:srgbClr val="2F5496"/>
              </a:solidFill>
              <a:latin typeface="Times New Roman"/>
              <a:ea typeface="Times New Roman"/>
              <a:cs typeface="Times New Roman"/>
              <a:sym typeface="Times New Roman"/>
            </a:endParaRPr>
          </a:p>
          <a:p>
            <a:pPr indent="-355600" lvl="0" marL="457200" rtl="0" algn="l">
              <a:spcBef>
                <a:spcPts val="0"/>
              </a:spcBef>
              <a:spcAft>
                <a:spcPts val="0"/>
              </a:spcAft>
              <a:buClr>
                <a:srgbClr val="2F5496"/>
              </a:buClr>
              <a:buSzPts val="2000"/>
              <a:buFont typeface="Times New Roman"/>
              <a:buChar char="●"/>
            </a:pPr>
            <a:r>
              <a:rPr lang="en-IN" sz="2000">
                <a:solidFill>
                  <a:srgbClr val="2F5496"/>
                </a:solidFill>
                <a:latin typeface="Times New Roman"/>
                <a:ea typeface="Times New Roman"/>
                <a:cs typeface="Times New Roman"/>
                <a:sym typeface="Times New Roman"/>
              </a:rPr>
              <a:t>Created a Dockerfile specifying the environment, dependencies, and execution process.</a:t>
            </a:r>
            <a:br>
              <a:rPr lang="en-IN" sz="2000">
                <a:solidFill>
                  <a:srgbClr val="2F5496"/>
                </a:solidFill>
                <a:latin typeface="Times New Roman"/>
                <a:ea typeface="Times New Roman"/>
                <a:cs typeface="Times New Roman"/>
                <a:sym typeface="Times New Roman"/>
              </a:rPr>
            </a:br>
            <a:endParaRPr sz="2000">
              <a:solidFill>
                <a:srgbClr val="2F5496"/>
              </a:solidFill>
              <a:latin typeface="Times New Roman"/>
              <a:ea typeface="Times New Roman"/>
              <a:cs typeface="Times New Roman"/>
              <a:sym typeface="Times New Roman"/>
            </a:endParaRPr>
          </a:p>
          <a:p>
            <a:pPr indent="-355600" lvl="0" marL="457200" rtl="0" algn="l">
              <a:spcBef>
                <a:spcPts val="0"/>
              </a:spcBef>
              <a:spcAft>
                <a:spcPts val="0"/>
              </a:spcAft>
              <a:buClr>
                <a:srgbClr val="2F5496"/>
              </a:buClr>
              <a:buSzPts val="2000"/>
              <a:buFont typeface="Times New Roman"/>
              <a:buChar char="●"/>
            </a:pPr>
            <a:r>
              <a:rPr lang="en-IN" sz="2000">
                <a:solidFill>
                  <a:srgbClr val="2F5496"/>
                </a:solidFill>
                <a:latin typeface="Times New Roman"/>
                <a:ea typeface="Times New Roman"/>
                <a:cs typeface="Times New Roman"/>
                <a:sym typeface="Times New Roman"/>
              </a:rPr>
              <a:t>Ensures the application runs consistently across different platforms without environment conflicts.</a:t>
            </a:r>
            <a:br>
              <a:rPr lang="en-IN" sz="2000">
                <a:solidFill>
                  <a:srgbClr val="2F5496"/>
                </a:solidFill>
                <a:latin typeface="Times New Roman"/>
                <a:ea typeface="Times New Roman"/>
                <a:cs typeface="Times New Roman"/>
                <a:sym typeface="Times New Roman"/>
              </a:rPr>
            </a:br>
            <a:endParaRPr sz="2000">
              <a:solidFill>
                <a:srgbClr val="2F5496"/>
              </a:solidFill>
              <a:latin typeface="Times New Roman"/>
              <a:ea typeface="Times New Roman"/>
              <a:cs typeface="Times New Roman"/>
              <a:sym typeface="Times New Roman"/>
            </a:endParaRPr>
          </a:p>
          <a:p>
            <a:pPr indent="-355600" lvl="0" marL="457200" rtl="0" algn="l">
              <a:spcBef>
                <a:spcPts val="0"/>
              </a:spcBef>
              <a:spcAft>
                <a:spcPts val="0"/>
              </a:spcAft>
              <a:buClr>
                <a:srgbClr val="2F5496"/>
              </a:buClr>
              <a:buSzPts val="2000"/>
              <a:buFont typeface="Times New Roman"/>
              <a:buChar char="●"/>
            </a:pPr>
            <a:r>
              <a:rPr lang="en-IN" sz="2000">
                <a:solidFill>
                  <a:srgbClr val="2F5496"/>
                </a:solidFill>
                <a:latin typeface="Times New Roman"/>
                <a:ea typeface="Times New Roman"/>
                <a:cs typeface="Times New Roman"/>
                <a:sym typeface="Times New Roman"/>
              </a:rPr>
              <a:t>Supports deployment in cloud environments (AWS, Azure, GCP) and local systems.</a:t>
            </a:r>
            <a:br>
              <a:rPr lang="en-IN" sz="2000">
                <a:solidFill>
                  <a:srgbClr val="2F5496"/>
                </a:solidFill>
                <a:latin typeface="Times New Roman"/>
                <a:ea typeface="Times New Roman"/>
                <a:cs typeface="Times New Roman"/>
                <a:sym typeface="Times New Roman"/>
              </a:rPr>
            </a:br>
            <a:endParaRPr sz="2000">
              <a:solidFill>
                <a:srgbClr val="2F5496"/>
              </a:solidFill>
              <a:latin typeface="Times New Roman"/>
              <a:ea typeface="Times New Roman"/>
              <a:cs typeface="Times New Roman"/>
              <a:sym typeface="Times New Roman"/>
            </a:endParaRPr>
          </a:p>
          <a:p>
            <a:pPr indent="-355600" lvl="0" marL="457200" rtl="0" algn="l">
              <a:spcBef>
                <a:spcPts val="0"/>
              </a:spcBef>
              <a:spcAft>
                <a:spcPts val="0"/>
              </a:spcAft>
              <a:buClr>
                <a:srgbClr val="2F5496"/>
              </a:buClr>
              <a:buSzPts val="2000"/>
              <a:buFont typeface="Times New Roman"/>
              <a:buChar char="●"/>
            </a:pPr>
            <a:r>
              <a:rPr lang="en-IN" sz="2000">
                <a:solidFill>
                  <a:srgbClr val="2F5496"/>
                </a:solidFill>
                <a:latin typeface="Times New Roman"/>
                <a:ea typeface="Times New Roman"/>
                <a:cs typeface="Times New Roman"/>
                <a:sym typeface="Times New Roman"/>
              </a:rPr>
              <a:t>Makes the system easily distributable to healthcare providers for testing and real-world use.</a:t>
            </a:r>
            <a:br>
              <a:rPr lang="en-IN" sz="2000">
                <a:solidFill>
                  <a:srgbClr val="2F5496"/>
                </a:solidFill>
                <a:latin typeface="Times New Roman"/>
                <a:ea typeface="Times New Roman"/>
                <a:cs typeface="Times New Roman"/>
                <a:sym typeface="Times New Roman"/>
              </a:rPr>
            </a:br>
            <a:endParaRPr sz="2000">
              <a:solidFill>
                <a:srgbClr val="2F5496"/>
              </a:solidFill>
              <a:latin typeface="Times New Roman"/>
              <a:ea typeface="Times New Roman"/>
              <a:cs typeface="Times New Roman"/>
              <a:sym typeface="Times New Roman"/>
            </a:endParaRPr>
          </a:p>
          <a:p>
            <a:pPr indent="-355600" lvl="0" marL="457200" rtl="0" algn="l">
              <a:spcBef>
                <a:spcPts val="0"/>
              </a:spcBef>
              <a:spcAft>
                <a:spcPts val="0"/>
              </a:spcAft>
              <a:buClr>
                <a:srgbClr val="2F5496"/>
              </a:buClr>
              <a:buSzPts val="2000"/>
              <a:buFont typeface="Times New Roman"/>
              <a:buChar char="●"/>
            </a:pPr>
            <a:r>
              <a:rPr lang="en-IN" sz="2000">
                <a:solidFill>
                  <a:srgbClr val="2F5496"/>
                </a:solidFill>
                <a:latin typeface="Times New Roman"/>
                <a:ea typeface="Times New Roman"/>
                <a:cs typeface="Times New Roman"/>
                <a:sym typeface="Times New Roman"/>
              </a:rPr>
              <a:t>Enhances scalability, reproducibility, and reliability of the prediction system.</a:t>
            </a:r>
            <a:endParaRPr sz="2000">
              <a:solidFill>
                <a:srgbClr val="2F5496"/>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4000">
              <a:solidFill>
                <a:srgbClr val="2F5496"/>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171" name="Google Shape;171;p11"/>
          <p:cNvPicPr preferRelativeResize="0"/>
          <p:nvPr/>
        </p:nvPicPr>
        <p:blipFill rotWithShape="1">
          <a:blip r:embed="rId3">
            <a:alphaModFix/>
          </a:blip>
          <a:srcRect b="0" l="0" r="0" t="0"/>
          <a:stretch/>
        </p:blipFill>
        <p:spPr>
          <a:xfrm>
            <a:off x="10232571" y="304800"/>
            <a:ext cx="1578429" cy="105591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3"/>
          <p:cNvSpPr txBox="1"/>
          <p:nvPr/>
        </p:nvSpPr>
        <p:spPr>
          <a:xfrm>
            <a:off x="887186" y="650107"/>
            <a:ext cx="10417500" cy="540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IN" sz="2800">
                <a:solidFill>
                  <a:srgbClr val="2F5496"/>
                </a:solidFill>
                <a:latin typeface="Times New Roman"/>
                <a:ea typeface="Times New Roman"/>
                <a:cs typeface="Times New Roman"/>
                <a:sym typeface="Times New Roman"/>
              </a:rPr>
              <a:t>Conclusion</a:t>
            </a:r>
            <a:endParaRPr b="1" sz="2800">
              <a:solidFill>
                <a:srgbClr val="2F5496"/>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2800">
              <a:solidFill>
                <a:srgbClr val="2F5496"/>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IN" sz="2400">
                <a:solidFill>
                  <a:srgbClr val="2F5496"/>
                </a:solidFill>
                <a:latin typeface="Times New Roman"/>
                <a:ea typeface="Times New Roman"/>
                <a:cs typeface="Times New Roman"/>
                <a:sym typeface="Times New Roman"/>
              </a:rPr>
              <a:t>This project demonstrated how machine learning can be applied to clinical data for effective heart disease prediction. After thorough data analysis and feature processing, several classification models were built, tuned, and evaluated using healthcare-relevant metrics, with the optimized model achieving strong predictive performance. The solution was made accessible through a Streamlit interface and containerized with Docker, showcasing a practical, scalable approach for decision support in healthcare.</a:t>
            </a:r>
            <a:endParaRPr sz="2400">
              <a:solidFill>
                <a:srgbClr val="2F5496"/>
              </a:solidFill>
              <a:latin typeface="Times New Roman"/>
              <a:ea typeface="Times New Roman"/>
              <a:cs typeface="Times New Roman"/>
              <a:sym typeface="Times New Roman"/>
            </a:endParaRPr>
          </a:p>
          <a:p>
            <a:pPr indent="0" lvl="0" marL="0" marR="0" rtl="0" algn="l">
              <a:spcBef>
                <a:spcPts val="1200"/>
              </a:spcBef>
              <a:spcAft>
                <a:spcPts val="0"/>
              </a:spcAft>
              <a:buNone/>
            </a:pPr>
            <a:r>
              <a:t/>
            </a:r>
            <a:endParaRPr sz="4000">
              <a:solidFill>
                <a:srgbClr val="2F5496"/>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177" name="Google Shape;177;p13"/>
          <p:cNvPicPr preferRelativeResize="0"/>
          <p:nvPr/>
        </p:nvPicPr>
        <p:blipFill rotWithShape="1">
          <a:blip r:embed="rId3">
            <a:alphaModFix/>
          </a:blip>
          <a:srcRect b="0" l="0" r="0" t="0"/>
          <a:stretch/>
        </p:blipFill>
        <p:spPr>
          <a:xfrm>
            <a:off x="10232571" y="304800"/>
            <a:ext cx="1578429" cy="105591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4"/>
          <p:cNvSpPr txBox="1"/>
          <p:nvPr/>
        </p:nvSpPr>
        <p:spPr>
          <a:xfrm>
            <a:off x="903457" y="673906"/>
            <a:ext cx="10385100" cy="249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lang="en-IN" sz="8000">
                <a:solidFill>
                  <a:srgbClr val="2F5496"/>
                </a:solidFill>
                <a:latin typeface="Times New Roman"/>
                <a:ea typeface="Times New Roman"/>
                <a:cs typeface="Times New Roman"/>
                <a:sym typeface="Times New Roman"/>
              </a:rPr>
              <a:t>Any Queries ???</a:t>
            </a:r>
            <a:br>
              <a:rPr lang="en-IN" sz="8000">
                <a:solidFill>
                  <a:srgbClr val="2F5496"/>
                </a:solidFill>
                <a:latin typeface="Times New Roman"/>
                <a:ea typeface="Times New Roman"/>
                <a:cs typeface="Times New Roman"/>
                <a:sym typeface="Times New Roman"/>
              </a:rPr>
            </a:br>
            <a:endParaRPr sz="4000">
              <a:solidFill>
                <a:srgbClr val="2F5496"/>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183" name="Google Shape;183;p14"/>
          <p:cNvPicPr preferRelativeResize="0"/>
          <p:nvPr/>
        </p:nvPicPr>
        <p:blipFill rotWithShape="1">
          <a:blip r:embed="rId3">
            <a:alphaModFix/>
          </a:blip>
          <a:srcRect b="0" l="0" r="0" t="0"/>
          <a:stretch/>
        </p:blipFill>
        <p:spPr>
          <a:xfrm>
            <a:off x="10232571" y="304800"/>
            <a:ext cx="1578429" cy="1055914"/>
          </a:xfrm>
          <a:prstGeom prst="rect">
            <a:avLst/>
          </a:prstGeom>
          <a:noFill/>
          <a:ln>
            <a:noFill/>
          </a:ln>
        </p:spPr>
      </p:pic>
      <p:pic>
        <p:nvPicPr>
          <p:cNvPr id="184" name="Google Shape;184;p14"/>
          <p:cNvPicPr preferRelativeResize="0"/>
          <p:nvPr/>
        </p:nvPicPr>
        <p:blipFill>
          <a:blip r:embed="rId4">
            <a:alphaModFix/>
          </a:blip>
          <a:stretch>
            <a:fillRect/>
          </a:stretch>
        </p:blipFill>
        <p:spPr>
          <a:xfrm>
            <a:off x="2585900" y="2621298"/>
            <a:ext cx="6728875" cy="3881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nvSpPr>
        <p:spPr>
          <a:xfrm>
            <a:off x="925286" y="566057"/>
            <a:ext cx="10417628" cy="60016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4000">
                <a:solidFill>
                  <a:schemeClr val="dk1"/>
                </a:solidFill>
                <a:latin typeface="Times New Roman"/>
                <a:ea typeface="Times New Roman"/>
                <a:cs typeface="Times New Roman"/>
                <a:sym typeface="Times New Roman"/>
              </a:rPr>
              <a:t>Table of Contents</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rgbClr val="2F5496"/>
              </a:buClr>
              <a:buSzPts val="2800"/>
              <a:buFont typeface="Arial"/>
              <a:buChar char="•"/>
            </a:pPr>
            <a:r>
              <a:rPr lang="en-IN" sz="2800">
                <a:solidFill>
                  <a:srgbClr val="2F5496"/>
                </a:solidFill>
                <a:latin typeface="Times New Roman"/>
                <a:ea typeface="Times New Roman"/>
                <a:cs typeface="Times New Roman"/>
                <a:sym typeface="Times New Roman"/>
              </a:rPr>
              <a:t>Problem Statement</a:t>
            </a:r>
            <a:endParaRPr/>
          </a:p>
          <a:p>
            <a:pPr indent="-285750" lvl="0" marL="285750" marR="0" rtl="0" algn="l">
              <a:spcBef>
                <a:spcPts val="0"/>
              </a:spcBef>
              <a:spcAft>
                <a:spcPts val="0"/>
              </a:spcAft>
              <a:buClr>
                <a:srgbClr val="2F5496"/>
              </a:buClr>
              <a:buSzPts val="2800"/>
              <a:buFont typeface="Arial"/>
              <a:buChar char="•"/>
            </a:pPr>
            <a:r>
              <a:rPr lang="en-IN" sz="2800">
                <a:solidFill>
                  <a:srgbClr val="2F5496"/>
                </a:solidFill>
                <a:latin typeface="Times New Roman"/>
                <a:ea typeface="Times New Roman"/>
                <a:cs typeface="Times New Roman"/>
                <a:sym typeface="Times New Roman"/>
              </a:rPr>
              <a:t>Overview of the Project</a:t>
            </a:r>
            <a:endParaRPr/>
          </a:p>
          <a:p>
            <a:pPr indent="-285750" lvl="0" marL="285750" marR="0" rtl="0" algn="l">
              <a:spcBef>
                <a:spcPts val="0"/>
              </a:spcBef>
              <a:spcAft>
                <a:spcPts val="0"/>
              </a:spcAft>
              <a:buClr>
                <a:srgbClr val="2F5496"/>
              </a:buClr>
              <a:buSzPts val="2800"/>
              <a:buFont typeface="Arial"/>
              <a:buChar char="•"/>
            </a:pPr>
            <a:r>
              <a:rPr lang="en-IN" sz="2800">
                <a:solidFill>
                  <a:srgbClr val="2F5496"/>
                </a:solidFill>
                <a:latin typeface="Times New Roman"/>
                <a:ea typeface="Times New Roman"/>
                <a:cs typeface="Times New Roman"/>
                <a:sym typeface="Times New Roman"/>
              </a:rPr>
              <a:t>Data generation &amp; Loading</a:t>
            </a:r>
            <a:endParaRPr/>
          </a:p>
          <a:p>
            <a:pPr indent="-285750" lvl="0" marL="285750" marR="0" rtl="0" algn="l">
              <a:spcBef>
                <a:spcPts val="0"/>
              </a:spcBef>
              <a:spcAft>
                <a:spcPts val="0"/>
              </a:spcAft>
              <a:buClr>
                <a:srgbClr val="2F5496"/>
              </a:buClr>
              <a:buSzPts val="2800"/>
              <a:buFont typeface="Arial"/>
              <a:buChar char="•"/>
            </a:pPr>
            <a:r>
              <a:rPr lang="en-IN" sz="2800">
                <a:solidFill>
                  <a:srgbClr val="2F5496"/>
                </a:solidFill>
                <a:latin typeface="Times New Roman"/>
                <a:ea typeface="Times New Roman"/>
                <a:cs typeface="Times New Roman"/>
                <a:sym typeface="Times New Roman"/>
              </a:rPr>
              <a:t>Data Exploration &amp; Understanding</a:t>
            </a:r>
            <a:endParaRPr/>
          </a:p>
          <a:p>
            <a:pPr indent="-285750" lvl="0" marL="285750" marR="0" rtl="0" algn="l">
              <a:spcBef>
                <a:spcPts val="0"/>
              </a:spcBef>
              <a:spcAft>
                <a:spcPts val="0"/>
              </a:spcAft>
              <a:buClr>
                <a:srgbClr val="2F5496"/>
              </a:buClr>
              <a:buSzPts val="2800"/>
              <a:buFont typeface="Arial"/>
              <a:buChar char="•"/>
            </a:pPr>
            <a:r>
              <a:rPr lang="en-IN" sz="2800">
                <a:solidFill>
                  <a:srgbClr val="2F5496"/>
                </a:solidFill>
                <a:latin typeface="Times New Roman"/>
                <a:ea typeface="Times New Roman"/>
                <a:cs typeface="Times New Roman"/>
                <a:sym typeface="Times New Roman"/>
              </a:rPr>
              <a:t>Exploratory Data Analysis</a:t>
            </a:r>
            <a:endParaRPr/>
          </a:p>
          <a:p>
            <a:pPr indent="-285750" lvl="0" marL="285750" marR="0" rtl="0" algn="l">
              <a:spcBef>
                <a:spcPts val="0"/>
              </a:spcBef>
              <a:spcAft>
                <a:spcPts val="0"/>
              </a:spcAft>
              <a:buClr>
                <a:srgbClr val="2F5496"/>
              </a:buClr>
              <a:buSzPts val="2800"/>
              <a:buFont typeface="Arial"/>
              <a:buChar char="•"/>
            </a:pPr>
            <a:r>
              <a:rPr lang="en-IN" sz="2800">
                <a:solidFill>
                  <a:srgbClr val="2F5496"/>
                </a:solidFill>
                <a:latin typeface="Times New Roman"/>
                <a:ea typeface="Times New Roman"/>
                <a:cs typeface="Times New Roman"/>
                <a:sym typeface="Times New Roman"/>
              </a:rPr>
              <a:t>Data Preprocessing &amp; Feature Engineering</a:t>
            </a:r>
            <a:endParaRPr/>
          </a:p>
          <a:p>
            <a:pPr indent="-285750" lvl="0" marL="285750" marR="0" rtl="0" algn="l">
              <a:spcBef>
                <a:spcPts val="0"/>
              </a:spcBef>
              <a:spcAft>
                <a:spcPts val="0"/>
              </a:spcAft>
              <a:buClr>
                <a:srgbClr val="2F5496"/>
              </a:buClr>
              <a:buSzPts val="2800"/>
              <a:buFont typeface="Arial"/>
              <a:buChar char="•"/>
            </a:pPr>
            <a:r>
              <a:rPr lang="en-IN" sz="2800">
                <a:solidFill>
                  <a:srgbClr val="2F5496"/>
                </a:solidFill>
                <a:latin typeface="Times New Roman"/>
                <a:ea typeface="Times New Roman"/>
                <a:cs typeface="Times New Roman"/>
                <a:sym typeface="Times New Roman"/>
              </a:rPr>
              <a:t>Model Building &amp; Training</a:t>
            </a:r>
            <a:endParaRPr/>
          </a:p>
          <a:p>
            <a:pPr indent="-285750" lvl="0" marL="285750" marR="0" rtl="0" algn="l">
              <a:spcBef>
                <a:spcPts val="0"/>
              </a:spcBef>
              <a:spcAft>
                <a:spcPts val="0"/>
              </a:spcAft>
              <a:buClr>
                <a:srgbClr val="2F5496"/>
              </a:buClr>
              <a:buSzPts val="2800"/>
              <a:buFont typeface="Arial"/>
              <a:buChar char="•"/>
            </a:pPr>
            <a:r>
              <a:rPr lang="en-IN" sz="2800">
                <a:solidFill>
                  <a:srgbClr val="2F5496"/>
                </a:solidFill>
                <a:latin typeface="Times New Roman"/>
                <a:ea typeface="Times New Roman"/>
                <a:cs typeface="Times New Roman"/>
                <a:sym typeface="Times New Roman"/>
              </a:rPr>
              <a:t>Model Evaluation &amp; Performance Analysis</a:t>
            </a:r>
            <a:endParaRPr/>
          </a:p>
          <a:p>
            <a:pPr indent="-285750" lvl="0" marL="285750" marR="0" rtl="0" algn="l">
              <a:spcBef>
                <a:spcPts val="0"/>
              </a:spcBef>
              <a:spcAft>
                <a:spcPts val="0"/>
              </a:spcAft>
              <a:buClr>
                <a:srgbClr val="2F5496"/>
              </a:buClr>
              <a:buSzPts val="2800"/>
              <a:buFont typeface="Arial"/>
              <a:buChar char="•"/>
            </a:pPr>
            <a:r>
              <a:rPr lang="en-IN" sz="2800">
                <a:solidFill>
                  <a:srgbClr val="2F5496"/>
                </a:solidFill>
                <a:latin typeface="Times New Roman"/>
                <a:ea typeface="Times New Roman"/>
                <a:cs typeface="Times New Roman"/>
                <a:sym typeface="Times New Roman"/>
              </a:rPr>
              <a:t>Stream API Deployment</a:t>
            </a:r>
            <a:endParaRPr/>
          </a:p>
          <a:p>
            <a:pPr indent="-285750" lvl="0" marL="285750" marR="0" rtl="0" algn="l">
              <a:spcBef>
                <a:spcPts val="0"/>
              </a:spcBef>
              <a:spcAft>
                <a:spcPts val="0"/>
              </a:spcAft>
              <a:buClr>
                <a:srgbClr val="2F5496"/>
              </a:buClr>
              <a:buSzPts val="2800"/>
              <a:buFont typeface="Arial"/>
              <a:buChar char="•"/>
            </a:pPr>
            <a:r>
              <a:rPr lang="en-IN" sz="2800">
                <a:solidFill>
                  <a:srgbClr val="2F5496"/>
                </a:solidFill>
                <a:latin typeface="Times New Roman"/>
                <a:ea typeface="Times New Roman"/>
                <a:cs typeface="Times New Roman"/>
                <a:sym typeface="Times New Roman"/>
              </a:rPr>
              <a:t>Docker Deployment</a:t>
            </a:r>
            <a:endParaRPr/>
          </a:p>
          <a:p>
            <a:pPr indent="-285750" lvl="0" marL="285750" marR="0" rtl="0" algn="l">
              <a:spcBef>
                <a:spcPts val="0"/>
              </a:spcBef>
              <a:spcAft>
                <a:spcPts val="0"/>
              </a:spcAft>
              <a:buClr>
                <a:srgbClr val="2F5496"/>
              </a:buClr>
              <a:buSzPts val="2800"/>
              <a:buFont typeface="Arial"/>
              <a:buChar char="•"/>
            </a:pPr>
            <a:r>
              <a:rPr lang="en-IN" sz="2800">
                <a:solidFill>
                  <a:srgbClr val="2F5496"/>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93" name="Google Shape;93;p2"/>
          <p:cNvPicPr preferRelativeResize="0"/>
          <p:nvPr/>
        </p:nvPicPr>
        <p:blipFill rotWithShape="1">
          <a:blip r:embed="rId3">
            <a:alphaModFix/>
          </a:blip>
          <a:srcRect b="0" l="0" r="0" t="0"/>
          <a:stretch/>
        </p:blipFill>
        <p:spPr>
          <a:xfrm>
            <a:off x="10232571" y="304800"/>
            <a:ext cx="1578429" cy="105591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nvSpPr>
        <p:spPr>
          <a:xfrm>
            <a:off x="925275" y="566021"/>
            <a:ext cx="10417500" cy="665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IN" sz="2800">
                <a:solidFill>
                  <a:srgbClr val="2F5496"/>
                </a:solidFill>
                <a:latin typeface="Times New Roman"/>
                <a:ea typeface="Times New Roman"/>
                <a:cs typeface="Times New Roman"/>
                <a:sym typeface="Times New Roman"/>
              </a:rPr>
              <a:t>Problem Statement</a:t>
            </a:r>
            <a:endParaRPr b="1" sz="2800">
              <a:solidFill>
                <a:srgbClr val="2F5496"/>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2800">
              <a:solidFill>
                <a:srgbClr val="2F5496"/>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100"/>
              <a:buNone/>
            </a:pPr>
            <a:r>
              <a:rPr lang="en-IN" sz="2400">
                <a:solidFill>
                  <a:srgbClr val="2F5496"/>
                </a:solidFill>
                <a:latin typeface="Times New Roman"/>
                <a:ea typeface="Times New Roman"/>
                <a:cs typeface="Times New Roman"/>
                <a:sym typeface="Times New Roman"/>
              </a:rPr>
              <a:t>Can we accurately predict the presence of heart disease in patients based on their diagnostic test results and clinical measurements?</a:t>
            </a:r>
            <a:endParaRPr sz="2400">
              <a:solidFill>
                <a:srgbClr val="2F5496"/>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100"/>
              <a:buNone/>
            </a:pPr>
            <a:r>
              <a:rPr lang="en-IN" sz="2400">
                <a:solidFill>
                  <a:srgbClr val="2F5496"/>
                </a:solidFill>
                <a:latin typeface="Times New Roman"/>
                <a:ea typeface="Times New Roman"/>
                <a:cs typeface="Times New Roman"/>
                <a:sym typeface="Times New Roman"/>
              </a:rPr>
              <a:t>Heart disease is one of the leading causes of mortality worldwide, making early detection crucial for improving patient outcomes and reducing healthcare costs. This project focuses on building predictive models that can assist medical professionals in diagnosing heart disease. By simulating a real-world clinical decision-support system, this study explores how classification techniques can be applied to healthcare data for timely and effective disease detection.</a:t>
            </a:r>
            <a:endParaRPr sz="2400">
              <a:solidFill>
                <a:srgbClr val="2F5496"/>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sz="2400">
              <a:solidFill>
                <a:srgbClr val="2F5496"/>
              </a:solidFill>
              <a:latin typeface="Times New Roman"/>
              <a:ea typeface="Times New Roman"/>
              <a:cs typeface="Times New Roman"/>
              <a:sym typeface="Times New Roman"/>
            </a:endParaRPr>
          </a:p>
          <a:p>
            <a:pPr indent="0" lvl="0" marL="0" marR="0" rtl="0" algn="l">
              <a:spcBef>
                <a:spcPts val="1200"/>
              </a:spcBef>
              <a:spcAft>
                <a:spcPts val="0"/>
              </a:spcAft>
              <a:buNone/>
            </a:pPr>
            <a:r>
              <a:t/>
            </a:r>
            <a:endParaRPr sz="4000">
              <a:solidFill>
                <a:srgbClr val="2F5496"/>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99" name="Google Shape;99;p3"/>
          <p:cNvPicPr preferRelativeResize="0"/>
          <p:nvPr/>
        </p:nvPicPr>
        <p:blipFill rotWithShape="1">
          <a:blip r:embed="rId3">
            <a:alphaModFix/>
          </a:blip>
          <a:srcRect b="0" l="0" r="0" t="0"/>
          <a:stretch/>
        </p:blipFill>
        <p:spPr>
          <a:xfrm>
            <a:off x="10232571" y="304800"/>
            <a:ext cx="1578429" cy="105591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nvSpPr>
        <p:spPr>
          <a:xfrm>
            <a:off x="925286" y="566057"/>
            <a:ext cx="10417500" cy="658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IN" sz="2800">
                <a:solidFill>
                  <a:srgbClr val="2F5496"/>
                </a:solidFill>
                <a:latin typeface="Times New Roman"/>
                <a:ea typeface="Times New Roman"/>
                <a:cs typeface="Times New Roman"/>
                <a:sym typeface="Times New Roman"/>
              </a:rPr>
              <a:t>Overview of the Project</a:t>
            </a:r>
            <a:endParaRPr b="1" sz="2800">
              <a:solidFill>
                <a:srgbClr val="2F5496"/>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2800">
              <a:solidFill>
                <a:srgbClr val="2F5496"/>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IN" sz="2400">
                <a:solidFill>
                  <a:srgbClr val="2F5496"/>
                </a:solidFill>
                <a:latin typeface="Times New Roman"/>
                <a:ea typeface="Times New Roman"/>
                <a:cs typeface="Times New Roman"/>
                <a:sym typeface="Times New Roman"/>
              </a:rPr>
              <a:t>This capstone project focuses on developing machine learning classification models to predict the presence of heart disease using patient diagnostic data. Algorithms such as Decision Trees, Random Forest, Logistic Regression, and Support Vector Machines were applied to analyze clinical features including blood pressure, cholesterol, ECG results, and exercise capacity. The models were optimized using grid search with cross-validation and evaluated with healthcare-relevant metrics such as recall, precision, F1-score. To ensure interpretability, feature importance analysis was conducted to identify the most significant risk indicators. Finally, the best-performing model was deployed on </a:t>
            </a:r>
            <a:r>
              <a:rPr b="1" lang="en-IN" sz="2400">
                <a:solidFill>
                  <a:srgbClr val="2F5496"/>
                </a:solidFill>
                <a:latin typeface="Times New Roman"/>
                <a:ea typeface="Times New Roman"/>
                <a:cs typeface="Times New Roman"/>
                <a:sym typeface="Times New Roman"/>
              </a:rPr>
              <a:t>Streamlit</a:t>
            </a:r>
            <a:r>
              <a:rPr lang="en-IN" sz="2400">
                <a:solidFill>
                  <a:srgbClr val="2F5496"/>
                </a:solidFill>
                <a:latin typeface="Times New Roman"/>
                <a:ea typeface="Times New Roman"/>
                <a:cs typeface="Times New Roman"/>
                <a:sym typeface="Times New Roman"/>
              </a:rPr>
              <a:t> to provide an interactive interface for predictions and containerized using </a:t>
            </a:r>
            <a:r>
              <a:rPr b="1" lang="en-IN" sz="2400">
                <a:solidFill>
                  <a:srgbClr val="2F5496"/>
                </a:solidFill>
                <a:latin typeface="Times New Roman"/>
                <a:ea typeface="Times New Roman"/>
                <a:cs typeface="Times New Roman"/>
                <a:sym typeface="Times New Roman"/>
              </a:rPr>
              <a:t>Docker</a:t>
            </a:r>
            <a:r>
              <a:rPr lang="en-IN" sz="2400">
                <a:solidFill>
                  <a:srgbClr val="2F5496"/>
                </a:solidFill>
                <a:latin typeface="Times New Roman"/>
                <a:ea typeface="Times New Roman"/>
                <a:cs typeface="Times New Roman"/>
                <a:sym typeface="Times New Roman"/>
              </a:rPr>
              <a:t> for scalable and portable deployment.</a:t>
            </a:r>
            <a:endParaRPr b="1" sz="2400">
              <a:solidFill>
                <a:srgbClr val="2F5496"/>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600">
              <a:solidFill>
                <a:srgbClr val="2F5496"/>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105" name="Google Shape;105;p4"/>
          <p:cNvPicPr preferRelativeResize="0"/>
          <p:nvPr/>
        </p:nvPicPr>
        <p:blipFill rotWithShape="1">
          <a:blip r:embed="rId3">
            <a:alphaModFix/>
          </a:blip>
          <a:srcRect b="0" l="0" r="0" t="0"/>
          <a:stretch/>
        </p:blipFill>
        <p:spPr>
          <a:xfrm>
            <a:off x="10232571" y="304800"/>
            <a:ext cx="1578429" cy="105591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nvSpPr>
        <p:spPr>
          <a:xfrm>
            <a:off x="925275" y="193903"/>
            <a:ext cx="10417500" cy="1262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4000">
                <a:solidFill>
                  <a:srgbClr val="2F5496"/>
                </a:solidFill>
                <a:latin typeface="Times New Roman"/>
                <a:ea typeface="Times New Roman"/>
                <a:cs typeface="Times New Roman"/>
                <a:sym typeface="Times New Roman"/>
              </a:rPr>
              <a:t>Data generation &amp; Loading</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111" name="Google Shape;111;p5"/>
          <p:cNvPicPr preferRelativeResize="0"/>
          <p:nvPr/>
        </p:nvPicPr>
        <p:blipFill rotWithShape="1">
          <a:blip r:embed="rId3">
            <a:alphaModFix/>
          </a:blip>
          <a:srcRect b="0" l="0" r="0" t="0"/>
          <a:stretch/>
        </p:blipFill>
        <p:spPr>
          <a:xfrm>
            <a:off x="10232571" y="304800"/>
            <a:ext cx="1578429" cy="1055914"/>
          </a:xfrm>
          <a:prstGeom prst="rect">
            <a:avLst/>
          </a:prstGeom>
          <a:noFill/>
          <a:ln>
            <a:noFill/>
          </a:ln>
        </p:spPr>
      </p:pic>
      <p:sp>
        <p:nvSpPr>
          <p:cNvPr id="112" name="Google Shape;112;p5"/>
          <p:cNvSpPr txBox="1"/>
          <p:nvPr/>
        </p:nvSpPr>
        <p:spPr>
          <a:xfrm>
            <a:off x="459925" y="1295150"/>
            <a:ext cx="10811700" cy="5334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374650" lvl="0" marL="457200" rtl="0" algn="l">
              <a:lnSpc>
                <a:spcPct val="115000"/>
              </a:lnSpc>
              <a:spcBef>
                <a:spcPts val="0"/>
              </a:spcBef>
              <a:spcAft>
                <a:spcPts val="0"/>
              </a:spcAft>
              <a:buClr>
                <a:srgbClr val="2F5496"/>
              </a:buClr>
              <a:buSzPts val="2300"/>
              <a:buFont typeface="Times New Roman"/>
              <a:buChar char="❖"/>
            </a:pPr>
            <a:r>
              <a:rPr lang="en-IN" sz="2300">
                <a:solidFill>
                  <a:srgbClr val="2F5496"/>
                </a:solidFill>
                <a:latin typeface="Times New Roman"/>
                <a:ea typeface="Times New Roman"/>
                <a:cs typeface="Times New Roman"/>
                <a:sym typeface="Times New Roman"/>
              </a:rPr>
              <a:t>The dataset used is the Heart Disease Dataset, which contains demographic, clinical, and diagnostic attributes of patients, with the target variable indicating presence or absence of heart dise</a:t>
            </a:r>
            <a:endParaRPr sz="2300">
              <a:solidFill>
                <a:srgbClr val="2F5496"/>
              </a:solidFill>
              <a:latin typeface="Times New Roman"/>
              <a:ea typeface="Times New Roman"/>
              <a:cs typeface="Times New Roman"/>
              <a:sym typeface="Times New Roman"/>
            </a:endParaRPr>
          </a:p>
          <a:p>
            <a:pPr indent="-374650" lvl="0" marL="457200" rtl="0" algn="l">
              <a:lnSpc>
                <a:spcPct val="115000"/>
              </a:lnSpc>
              <a:spcBef>
                <a:spcPts val="0"/>
              </a:spcBef>
              <a:spcAft>
                <a:spcPts val="0"/>
              </a:spcAft>
              <a:buClr>
                <a:srgbClr val="2F5496"/>
              </a:buClr>
              <a:buSzPts val="2300"/>
              <a:buFont typeface="Times New Roman"/>
              <a:buChar char="❖"/>
            </a:pPr>
            <a:r>
              <a:rPr lang="en-IN" sz="2300">
                <a:solidFill>
                  <a:srgbClr val="2F5496"/>
                </a:solidFill>
                <a:latin typeface="Times New Roman"/>
                <a:ea typeface="Times New Roman"/>
                <a:cs typeface="Times New Roman"/>
                <a:sym typeface="Times New Roman"/>
              </a:rPr>
              <a:t>Imported essential libraries such as pandas, numpy, matplotlib, and seaborn for handling, analyzing, and visualizing the dataset.</a:t>
            </a:r>
            <a:endParaRPr sz="2300">
              <a:solidFill>
                <a:srgbClr val="2F5496"/>
              </a:solidFill>
              <a:latin typeface="Times New Roman"/>
              <a:ea typeface="Times New Roman"/>
              <a:cs typeface="Times New Roman"/>
              <a:sym typeface="Times New Roman"/>
            </a:endParaRPr>
          </a:p>
          <a:p>
            <a:pPr indent="-374650" lvl="0" marL="457200" rtl="0" algn="l">
              <a:lnSpc>
                <a:spcPct val="115000"/>
              </a:lnSpc>
              <a:spcBef>
                <a:spcPts val="0"/>
              </a:spcBef>
              <a:spcAft>
                <a:spcPts val="0"/>
              </a:spcAft>
              <a:buClr>
                <a:srgbClr val="2F5496"/>
              </a:buClr>
              <a:buSzPts val="2300"/>
              <a:buFont typeface="Times New Roman"/>
              <a:buChar char="❖"/>
            </a:pPr>
            <a:r>
              <a:rPr lang="en-IN" sz="2300">
                <a:solidFill>
                  <a:srgbClr val="2F5496"/>
                </a:solidFill>
                <a:latin typeface="Times New Roman"/>
                <a:ea typeface="Times New Roman"/>
                <a:cs typeface="Times New Roman"/>
                <a:sym typeface="Times New Roman"/>
              </a:rPr>
              <a:t>Loaded the dataset into a pandas DataFrame for easy manipulation and inspection.</a:t>
            </a:r>
            <a:endParaRPr sz="2300">
              <a:solidFill>
                <a:srgbClr val="2F5496"/>
              </a:solidFill>
              <a:latin typeface="Times New Roman"/>
              <a:ea typeface="Times New Roman"/>
              <a:cs typeface="Times New Roman"/>
              <a:sym typeface="Times New Roman"/>
            </a:endParaRPr>
          </a:p>
          <a:p>
            <a:pPr indent="-374650" lvl="0" marL="457200" rtl="0" algn="l">
              <a:lnSpc>
                <a:spcPct val="115000"/>
              </a:lnSpc>
              <a:spcBef>
                <a:spcPts val="0"/>
              </a:spcBef>
              <a:spcAft>
                <a:spcPts val="0"/>
              </a:spcAft>
              <a:buClr>
                <a:srgbClr val="2F5496"/>
              </a:buClr>
              <a:buSzPts val="2300"/>
              <a:buFont typeface="Times New Roman"/>
              <a:buChar char="❖"/>
            </a:pPr>
            <a:r>
              <a:rPr lang="en-IN" sz="2300">
                <a:solidFill>
                  <a:srgbClr val="2F5496"/>
                </a:solidFill>
                <a:latin typeface="Times New Roman"/>
                <a:ea typeface="Times New Roman"/>
                <a:cs typeface="Times New Roman"/>
                <a:sym typeface="Times New Roman"/>
              </a:rPr>
              <a:t>Verified the dimensions (rows and columns) of the dataset to confirm successful loading.</a:t>
            </a:r>
            <a:endParaRPr sz="2300">
              <a:solidFill>
                <a:srgbClr val="2F5496"/>
              </a:solidFill>
              <a:latin typeface="Times New Roman"/>
              <a:ea typeface="Times New Roman"/>
              <a:cs typeface="Times New Roman"/>
              <a:sym typeface="Times New Roman"/>
            </a:endParaRPr>
          </a:p>
          <a:p>
            <a:pPr indent="-374650" lvl="0" marL="457200" rtl="0" algn="l">
              <a:lnSpc>
                <a:spcPct val="115000"/>
              </a:lnSpc>
              <a:spcBef>
                <a:spcPts val="0"/>
              </a:spcBef>
              <a:spcAft>
                <a:spcPts val="0"/>
              </a:spcAft>
              <a:buClr>
                <a:srgbClr val="2F5496"/>
              </a:buClr>
              <a:buSzPts val="2300"/>
              <a:buFont typeface="Times New Roman"/>
              <a:buChar char="❖"/>
            </a:pPr>
            <a:r>
              <a:rPr lang="en-IN" sz="2300">
                <a:solidFill>
                  <a:srgbClr val="2F5496"/>
                </a:solidFill>
                <a:latin typeface="Times New Roman"/>
                <a:ea typeface="Times New Roman"/>
                <a:cs typeface="Times New Roman"/>
                <a:sym typeface="Times New Roman"/>
              </a:rPr>
              <a:t>Checked the data types of each feature (numerical, categorical, binary) to understand the structure.</a:t>
            </a:r>
            <a:endParaRPr sz="2300">
              <a:solidFill>
                <a:srgbClr val="2F5496"/>
              </a:solidFill>
              <a:latin typeface="Times New Roman"/>
              <a:ea typeface="Times New Roman"/>
              <a:cs typeface="Times New Roman"/>
              <a:sym typeface="Times New Roman"/>
            </a:endParaRPr>
          </a:p>
          <a:p>
            <a:pPr indent="-374650" lvl="0" marL="457200" rtl="0" algn="l">
              <a:lnSpc>
                <a:spcPct val="115000"/>
              </a:lnSpc>
              <a:spcBef>
                <a:spcPts val="0"/>
              </a:spcBef>
              <a:spcAft>
                <a:spcPts val="0"/>
              </a:spcAft>
              <a:buClr>
                <a:srgbClr val="2F5496"/>
              </a:buClr>
              <a:buSzPts val="2300"/>
              <a:buFont typeface="Times New Roman"/>
              <a:buChar char="❖"/>
            </a:pPr>
            <a:r>
              <a:rPr lang="en-IN" sz="2300">
                <a:solidFill>
                  <a:srgbClr val="2F5496"/>
                </a:solidFill>
                <a:latin typeface="Times New Roman"/>
                <a:ea typeface="Times New Roman"/>
                <a:cs typeface="Times New Roman"/>
                <a:sym typeface="Times New Roman"/>
              </a:rPr>
              <a:t>Examined the dataset for missing values or null entries and planned strategies to handle them.</a:t>
            </a:r>
            <a:endParaRPr sz="2300">
              <a:solidFill>
                <a:srgbClr val="2F5496"/>
              </a:solidFill>
              <a:latin typeface="Times New Roman"/>
              <a:ea typeface="Times New Roman"/>
              <a:cs typeface="Times New Roman"/>
              <a:sym typeface="Times New Roman"/>
            </a:endParaRPr>
          </a:p>
          <a:p>
            <a:pPr indent="-374650" lvl="0" marL="457200" rtl="0" algn="l">
              <a:lnSpc>
                <a:spcPct val="115000"/>
              </a:lnSpc>
              <a:spcBef>
                <a:spcPts val="0"/>
              </a:spcBef>
              <a:spcAft>
                <a:spcPts val="0"/>
              </a:spcAft>
              <a:buClr>
                <a:srgbClr val="2F5496"/>
              </a:buClr>
              <a:buSzPts val="2300"/>
              <a:buFont typeface="Times New Roman"/>
              <a:buChar char="❖"/>
            </a:pPr>
            <a:r>
              <a:rPr lang="en-IN" sz="2300">
                <a:solidFill>
                  <a:srgbClr val="2F5496"/>
                </a:solidFill>
                <a:latin typeface="Times New Roman"/>
                <a:ea typeface="Times New Roman"/>
                <a:cs typeface="Times New Roman"/>
                <a:sym typeface="Times New Roman"/>
              </a:rPr>
              <a:t>Conducted an initial summary statistics analysis (mean, median, standard deviation, min, max) for numerical features.</a:t>
            </a:r>
            <a:endParaRPr sz="2300">
              <a:solidFill>
                <a:srgbClr val="2F5496"/>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nvSpPr>
        <p:spPr>
          <a:xfrm>
            <a:off x="925286" y="566057"/>
            <a:ext cx="10417628" cy="12618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4000">
                <a:solidFill>
                  <a:srgbClr val="2F5496"/>
                </a:solidFill>
                <a:latin typeface="Times New Roman"/>
                <a:ea typeface="Times New Roman"/>
                <a:cs typeface="Times New Roman"/>
                <a:sym typeface="Times New Roman"/>
              </a:rPr>
              <a:t>Data Exploration &amp; Understanding</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118" name="Google Shape;118;p6"/>
          <p:cNvPicPr preferRelativeResize="0"/>
          <p:nvPr/>
        </p:nvPicPr>
        <p:blipFill rotWithShape="1">
          <a:blip r:embed="rId3">
            <a:alphaModFix/>
          </a:blip>
          <a:srcRect b="0" l="0" r="0" t="0"/>
          <a:stretch/>
        </p:blipFill>
        <p:spPr>
          <a:xfrm>
            <a:off x="10232571" y="304800"/>
            <a:ext cx="1578429" cy="1055914"/>
          </a:xfrm>
          <a:prstGeom prst="rect">
            <a:avLst/>
          </a:prstGeom>
          <a:noFill/>
          <a:ln>
            <a:noFill/>
          </a:ln>
        </p:spPr>
      </p:pic>
      <p:sp>
        <p:nvSpPr>
          <p:cNvPr id="119" name="Google Shape;119;p6"/>
          <p:cNvSpPr txBox="1"/>
          <p:nvPr/>
        </p:nvSpPr>
        <p:spPr>
          <a:xfrm>
            <a:off x="487325" y="1603975"/>
            <a:ext cx="11005200" cy="47763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2F5496"/>
              </a:buClr>
              <a:buSzPts val="2400"/>
              <a:buFont typeface="Times New Roman"/>
              <a:buChar char="●"/>
            </a:pPr>
            <a:r>
              <a:rPr lang="en-IN" sz="2400">
                <a:solidFill>
                  <a:srgbClr val="2F5496"/>
                </a:solidFill>
                <a:latin typeface="Times New Roman"/>
                <a:ea typeface="Times New Roman"/>
                <a:cs typeface="Times New Roman"/>
                <a:sym typeface="Times New Roman"/>
              </a:rPr>
              <a:t> Analyzed the distribution of the target variable (heart disease present vs. not present) to check balance.</a:t>
            </a:r>
            <a:endParaRPr sz="2400">
              <a:solidFill>
                <a:srgbClr val="2F5496"/>
              </a:solidFill>
              <a:latin typeface="Times New Roman"/>
              <a:ea typeface="Times New Roman"/>
              <a:cs typeface="Times New Roman"/>
              <a:sym typeface="Times New Roman"/>
            </a:endParaRPr>
          </a:p>
          <a:p>
            <a:pPr indent="-381000" lvl="0" marL="457200" rtl="0" algn="l">
              <a:spcBef>
                <a:spcPts val="0"/>
              </a:spcBef>
              <a:spcAft>
                <a:spcPts val="0"/>
              </a:spcAft>
              <a:buClr>
                <a:srgbClr val="2F5496"/>
              </a:buClr>
              <a:buSzPts val="2400"/>
              <a:buFont typeface="Times New Roman"/>
              <a:buChar char="●"/>
            </a:pPr>
            <a:r>
              <a:rPr lang="en-IN" sz="2400">
                <a:solidFill>
                  <a:srgbClr val="2F5496"/>
                </a:solidFill>
                <a:latin typeface="Times New Roman"/>
                <a:ea typeface="Times New Roman"/>
                <a:cs typeface="Times New Roman"/>
                <a:sym typeface="Times New Roman"/>
              </a:rPr>
              <a:t>Generated correlation matrices and heatmaps to identify strong relationships among clinical features.</a:t>
            </a:r>
            <a:endParaRPr sz="2400">
              <a:solidFill>
                <a:srgbClr val="2F5496"/>
              </a:solidFill>
              <a:latin typeface="Times New Roman"/>
              <a:ea typeface="Times New Roman"/>
              <a:cs typeface="Times New Roman"/>
              <a:sym typeface="Times New Roman"/>
            </a:endParaRPr>
          </a:p>
          <a:p>
            <a:pPr indent="-381000" lvl="0" marL="457200" rtl="0" algn="l">
              <a:spcBef>
                <a:spcPts val="0"/>
              </a:spcBef>
              <a:spcAft>
                <a:spcPts val="0"/>
              </a:spcAft>
              <a:buClr>
                <a:srgbClr val="2F5496"/>
              </a:buClr>
              <a:buSzPts val="2400"/>
              <a:buFont typeface="Times New Roman"/>
              <a:buChar char="●"/>
            </a:pPr>
            <a:r>
              <a:rPr lang="en-IN" sz="2400">
                <a:solidFill>
                  <a:srgbClr val="2F5496"/>
                </a:solidFill>
                <a:latin typeface="Times New Roman"/>
                <a:ea typeface="Times New Roman"/>
                <a:cs typeface="Times New Roman"/>
                <a:sym typeface="Times New Roman"/>
              </a:rPr>
              <a:t>Created visualizations (histograms, boxplots, pair plots) to study feature distributions and detect outliers.</a:t>
            </a:r>
            <a:endParaRPr sz="2400">
              <a:solidFill>
                <a:srgbClr val="2F5496"/>
              </a:solidFill>
              <a:latin typeface="Times New Roman"/>
              <a:ea typeface="Times New Roman"/>
              <a:cs typeface="Times New Roman"/>
              <a:sym typeface="Times New Roman"/>
            </a:endParaRPr>
          </a:p>
          <a:p>
            <a:pPr indent="-381000" lvl="0" marL="457200" rtl="0" algn="l">
              <a:spcBef>
                <a:spcPts val="0"/>
              </a:spcBef>
              <a:spcAft>
                <a:spcPts val="0"/>
              </a:spcAft>
              <a:buClr>
                <a:srgbClr val="2F5496"/>
              </a:buClr>
              <a:buSzPts val="2400"/>
              <a:buFont typeface="Times New Roman"/>
              <a:buChar char="●"/>
            </a:pPr>
            <a:r>
              <a:rPr lang="en-IN" sz="2400">
                <a:solidFill>
                  <a:srgbClr val="2F5496"/>
                </a:solidFill>
                <a:latin typeface="Times New Roman"/>
                <a:ea typeface="Times New Roman"/>
                <a:cs typeface="Times New Roman"/>
                <a:sym typeface="Times New Roman"/>
              </a:rPr>
              <a:t>Explored relationships between key clinical measurements and heart disease status (e.g., cholesterol, blood pressure, age).</a:t>
            </a:r>
            <a:endParaRPr sz="2400">
              <a:solidFill>
                <a:srgbClr val="2F5496"/>
              </a:solidFill>
              <a:latin typeface="Times New Roman"/>
              <a:ea typeface="Times New Roman"/>
              <a:cs typeface="Times New Roman"/>
              <a:sym typeface="Times New Roman"/>
            </a:endParaRPr>
          </a:p>
          <a:p>
            <a:pPr indent="-381000" lvl="0" marL="457200" rtl="0" algn="l">
              <a:spcBef>
                <a:spcPts val="0"/>
              </a:spcBef>
              <a:spcAft>
                <a:spcPts val="0"/>
              </a:spcAft>
              <a:buClr>
                <a:srgbClr val="2F5496"/>
              </a:buClr>
              <a:buSzPts val="2400"/>
              <a:buFont typeface="Times New Roman"/>
              <a:buChar char="●"/>
            </a:pPr>
            <a:r>
              <a:rPr lang="en-IN" sz="2400">
                <a:solidFill>
                  <a:srgbClr val="2F5496"/>
                </a:solidFill>
                <a:latin typeface="Times New Roman"/>
                <a:ea typeface="Times New Roman"/>
                <a:cs typeface="Times New Roman"/>
                <a:sym typeface="Times New Roman"/>
              </a:rPr>
              <a:t>Identified potential predictors and trends that may significantly contribute to the classification task.</a:t>
            </a:r>
            <a:endParaRPr sz="2400">
              <a:solidFill>
                <a:srgbClr val="2F5496"/>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2400">
              <a:solidFill>
                <a:srgbClr val="2F5496"/>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nvSpPr>
        <p:spPr>
          <a:xfrm>
            <a:off x="533825" y="155513"/>
            <a:ext cx="10417500" cy="141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4700">
                <a:solidFill>
                  <a:srgbClr val="2F5496"/>
                </a:solidFill>
                <a:latin typeface="Times New Roman"/>
                <a:ea typeface="Times New Roman"/>
                <a:cs typeface="Times New Roman"/>
                <a:sym typeface="Times New Roman"/>
              </a:rPr>
              <a:t>Exploratory Data Analysis</a:t>
            </a:r>
            <a:endParaRPr sz="2100"/>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125" name="Google Shape;125;p7"/>
          <p:cNvPicPr preferRelativeResize="0"/>
          <p:nvPr/>
        </p:nvPicPr>
        <p:blipFill rotWithShape="1">
          <a:blip r:embed="rId3">
            <a:alphaModFix/>
          </a:blip>
          <a:srcRect b="0" l="0" r="0" t="0"/>
          <a:stretch/>
        </p:blipFill>
        <p:spPr>
          <a:xfrm>
            <a:off x="10232571" y="304800"/>
            <a:ext cx="1578429" cy="1055914"/>
          </a:xfrm>
          <a:prstGeom prst="rect">
            <a:avLst/>
          </a:prstGeom>
          <a:noFill/>
          <a:ln>
            <a:noFill/>
          </a:ln>
        </p:spPr>
      </p:pic>
      <p:sp>
        <p:nvSpPr>
          <p:cNvPr id="126" name="Google Shape;126;p7"/>
          <p:cNvSpPr txBox="1"/>
          <p:nvPr/>
        </p:nvSpPr>
        <p:spPr>
          <a:xfrm>
            <a:off x="394500" y="1540925"/>
            <a:ext cx="11416500" cy="46977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None/>
            </a:pPr>
            <a:r>
              <a:rPr b="1" lang="en-IN" sz="2000">
                <a:solidFill>
                  <a:srgbClr val="0C3571"/>
                </a:solidFill>
              </a:rPr>
              <a:t>Purpose</a:t>
            </a:r>
            <a:r>
              <a:rPr lang="en-IN" sz="2000">
                <a:solidFill>
                  <a:srgbClr val="0C3571"/>
                </a:solidFill>
              </a:rPr>
              <a:t>: Understand data characteristics, detect patterns, and find relationships.</a:t>
            </a:r>
            <a:endParaRPr sz="2000">
              <a:solidFill>
                <a:srgbClr val="0C3571"/>
              </a:solidFill>
            </a:endParaRPr>
          </a:p>
          <a:p>
            <a:pPr indent="-228600" lvl="0" marL="457200" rtl="0" algn="l">
              <a:lnSpc>
                <a:spcPct val="115000"/>
              </a:lnSpc>
              <a:spcBef>
                <a:spcPts val="1200"/>
              </a:spcBef>
              <a:spcAft>
                <a:spcPts val="0"/>
              </a:spcAft>
              <a:buNone/>
            </a:pPr>
            <a:r>
              <a:rPr b="1" lang="en-IN" sz="2000">
                <a:solidFill>
                  <a:srgbClr val="0C3571"/>
                </a:solidFill>
              </a:rPr>
              <a:t>Steps performed</a:t>
            </a:r>
            <a:r>
              <a:rPr lang="en-IN" sz="2000">
                <a:solidFill>
                  <a:srgbClr val="0C3571"/>
                </a:solidFill>
              </a:rPr>
              <a:t>:</a:t>
            </a:r>
            <a:endParaRPr sz="2000">
              <a:solidFill>
                <a:srgbClr val="0C3571"/>
              </a:solidFill>
            </a:endParaRPr>
          </a:p>
          <a:p>
            <a:pPr indent="-355600" lvl="0" marL="457200" rtl="0" algn="l">
              <a:lnSpc>
                <a:spcPct val="115000"/>
              </a:lnSpc>
              <a:spcBef>
                <a:spcPts val="1200"/>
              </a:spcBef>
              <a:spcAft>
                <a:spcPts val="0"/>
              </a:spcAft>
              <a:buClr>
                <a:srgbClr val="0C3571"/>
              </a:buClr>
              <a:buSzPts val="2000"/>
              <a:buChar char="●"/>
            </a:pPr>
            <a:r>
              <a:rPr lang="en-IN" sz="2000">
                <a:solidFill>
                  <a:srgbClr val="0C3571"/>
                </a:solidFill>
              </a:rPr>
              <a:t>Dataset overview: Shape, data types, summary statistics.</a:t>
            </a:r>
            <a:br>
              <a:rPr lang="en-IN" sz="2000">
                <a:solidFill>
                  <a:srgbClr val="0C3571"/>
                </a:solidFill>
              </a:rPr>
            </a:br>
            <a:endParaRPr sz="2000">
              <a:solidFill>
                <a:srgbClr val="0C3571"/>
              </a:solidFill>
            </a:endParaRPr>
          </a:p>
          <a:p>
            <a:pPr indent="-355600" lvl="0" marL="457200" rtl="0" algn="l">
              <a:lnSpc>
                <a:spcPct val="115000"/>
              </a:lnSpc>
              <a:spcBef>
                <a:spcPts val="0"/>
              </a:spcBef>
              <a:spcAft>
                <a:spcPts val="0"/>
              </a:spcAft>
              <a:buClr>
                <a:srgbClr val="0C3571"/>
              </a:buClr>
              <a:buSzPts val="2000"/>
              <a:buChar char="●"/>
            </a:pPr>
            <a:r>
              <a:rPr lang="en-IN" sz="2000">
                <a:solidFill>
                  <a:srgbClr val="0C3571"/>
                </a:solidFill>
              </a:rPr>
              <a:t>Checked for </a:t>
            </a:r>
            <a:r>
              <a:rPr b="1" lang="en-IN" sz="2000">
                <a:solidFill>
                  <a:srgbClr val="0C3571"/>
                </a:solidFill>
              </a:rPr>
              <a:t>missing values &amp; outliers</a:t>
            </a:r>
            <a:r>
              <a:rPr lang="en-IN" sz="2000">
                <a:solidFill>
                  <a:srgbClr val="0C3571"/>
                </a:solidFill>
              </a:rPr>
              <a:t>.</a:t>
            </a:r>
            <a:br>
              <a:rPr lang="en-IN" sz="2000">
                <a:solidFill>
                  <a:srgbClr val="0C3571"/>
                </a:solidFill>
              </a:rPr>
            </a:br>
            <a:endParaRPr sz="2000">
              <a:solidFill>
                <a:srgbClr val="0C3571"/>
              </a:solidFill>
            </a:endParaRPr>
          </a:p>
          <a:p>
            <a:pPr indent="-355600" lvl="0" marL="457200" rtl="0" algn="l">
              <a:lnSpc>
                <a:spcPct val="115000"/>
              </a:lnSpc>
              <a:spcBef>
                <a:spcPts val="0"/>
              </a:spcBef>
              <a:spcAft>
                <a:spcPts val="0"/>
              </a:spcAft>
              <a:buClr>
                <a:srgbClr val="0C3571"/>
              </a:buClr>
              <a:buSzPts val="2000"/>
              <a:buChar char="●"/>
            </a:pPr>
            <a:r>
              <a:rPr lang="en-IN" sz="2000">
                <a:solidFill>
                  <a:srgbClr val="0C3571"/>
                </a:solidFill>
              </a:rPr>
              <a:t>Visualized distributions with </a:t>
            </a:r>
            <a:r>
              <a:rPr b="1" lang="en-IN" sz="2000">
                <a:solidFill>
                  <a:srgbClr val="0C3571"/>
                </a:solidFill>
              </a:rPr>
              <a:t>histograms</a:t>
            </a:r>
            <a:r>
              <a:rPr lang="en-IN" sz="2000">
                <a:solidFill>
                  <a:srgbClr val="0C3571"/>
                </a:solidFill>
              </a:rPr>
              <a:t> (e.g., Injection_Temperature, Cycle_Time).</a:t>
            </a:r>
            <a:br>
              <a:rPr lang="en-IN" sz="2000">
                <a:solidFill>
                  <a:srgbClr val="0C3571"/>
                </a:solidFill>
              </a:rPr>
            </a:br>
            <a:endParaRPr sz="2000">
              <a:solidFill>
                <a:srgbClr val="0C3571"/>
              </a:solidFill>
            </a:endParaRPr>
          </a:p>
          <a:p>
            <a:pPr indent="-355600" lvl="0" marL="457200" rtl="0" algn="l">
              <a:lnSpc>
                <a:spcPct val="115000"/>
              </a:lnSpc>
              <a:spcBef>
                <a:spcPts val="0"/>
              </a:spcBef>
              <a:spcAft>
                <a:spcPts val="0"/>
              </a:spcAft>
              <a:buClr>
                <a:srgbClr val="0C3571"/>
              </a:buClr>
              <a:buSzPts val="2000"/>
              <a:buChar char="●"/>
            </a:pPr>
            <a:r>
              <a:rPr b="1" lang="en-IN" sz="2000">
                <a:solidFill>
                  <a:srgbClr val="0C3571"/>
                </a:solidFill>
              </a:rPr>
              <a:t>Correlation matrix</a:t>
            </a:r>
            <a:r>
              <a:rPr lang="en-IN" sz="2000">
                <a:solidFill>
                  <a:srgbClr val="0C3571"/>
                </a:solidFill>
              </a:rPr>
              <a:t> to see relationships between machine parameters and output.</a:t>
            </a:r>
            <a:br>
              <a:rPr lang="en-IN" sz="2000">
                <a:solidFill>
                  <a:srgbClr val="0C3571"/>
                </a:solidFill>
              </a:rPr>
            </a:br>
            <a:endParaRPr sz="2000">
              <a:solidFill>
                <a:srgbClr val="0C3571"/>
              </a:solidFill>
            </a:endParaRPr>
          </a:p>
          <a:p>
            <a:pPr indent="-355600" lvl="0" marL="457200" rtl="0" algn="l">
              <a:lnSpc>
                <a:spcPct val="115000"/>
              </a:lnSpc>
              <a:spcBef>
                <a:spcPts val="0"/>
              </a:spcBef>
              <a:spcAft>
                <a:spcPts val="0"/>
              </a:spcAft>
              <a:buClr>
                <a:srgbClr val="0C3571"/>
              </a:buClr>
              <a:buSzPts val="2000"/>
              <a:buChar char="●"/>
            </a:pPr>
            <a:r>
              <a:rPr lang="en-IN" sz="2000">
                <a:solidFill>
                  <a:srgbClr val="0C3571"/>
                </a:solidFill>
              </a:rPr>
              <a:t>Scatter plots to analyze how </a:t>
            </a:r>
            <a:r>
              <a:rPr b="1" lang="en-IN" sz="2000">
                <a:solidFill>
                  <a:srgbClr val="0C3571"/>
                </a:solidFill>
              </a:rPr>
              <a:t>temperature, pressure, cycle time</a:t>
            </a:r>
            <a:r>
              <a:rPr lang="en-IN" sz="2000">
                <a:solidFill>
                  <a:srgbClr val="0C3571"/>
                </a:solidFill>
              </a:rPr>
              <a:t> affect production.</a:t>
            </a:r>
            <a:endParaRPr sz="2000">
              <a:solidFill>
                <a:srgbClr val="0C3571"/>
              </a:solidFill>
            </a:endParaRPr>
          </a:p>
          <a:p>
            <a:pPr indent="0" lvl="0" marL="0" rtl="0" algn="l">
              <a:lnSpc>
                <a:spcPct val="115000"/>
              </a:lnSpc>
              <a:spcBef>
                <a:spcPts val="1200"/>
              </a:spcBef>
              <a:spcAft>
                <a:spcPts val="0"/>
              </a:spcAft>
              <a:buNone/>
            </a:pPr>
            <a:r>
              <a:rPr b="1" lang="en-IN" sz="2000">
                <a:solidFill>
                  <a:srgbClr val="0C3571"/>
                </a:solidFill>
              </a:rPr>
              <a:t>Key Insights</a:t>
            </a:r>
            <a:r>
              <a:rPr lang="en-IN" sz="2000">
                <a:solidFill>
                  <a:srgbClr val="0C3571"/>
                </a:solidFill>
              </a:rPr>
              <a:t>: Identified optimal operating ranges and strong predictors of hourly output.</a:t>
            </a:r>
            <a:endParaRPr sz="2000">
              <a:solidFill>
                <a:srgbClr val="0C3571"/>
              </a:solidFill>
            </a:endParaRPr>
          </a:p>
          <a:p>
            <a:pPr indent="0" lvl="0" marL="0" rtl="0" algn="l">
              <a:lnSpc>
                <a:spcPct val="115000"/>
              </a:lnSpc>
              <a:spcBef>
                <a:spcPts val="0"/>
              </a:spcBef>
              <a:spcAft>
                <a:spcPts val="0"/>
              </a:spcAft>
              <a:buNone/>
            </a:pPr>
            <a:r>
              <a:t/>
            </a:r>
            <a:endParaRPr b="1" sz="2000">
              <a:solidFill>
                <a:srgbClr val="0C3571"/>
              </a:solidFill>
            </a:endParaRPr>
          </a:p>
          <a:p>
            <a:pPr indent="0" lvl="0" marL="0" rtl="0" algn="l">
              <a:lnSpc>
                <a:spcPct val="115000"/>
              </a:lnSpc>
              <a:spcBef>
                <a:spcPts val="120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8"/>
          <p:cNvSpPr txBox="1"/>
          <p:nvPr/>
        </p:nvSpPr>
        <p:spPr>
          <a:xfrm>
            <a:off x="519300" y="304800"/>
            <a:ext cx="10417500" cy="130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4300">
                <a:solidFill>
                  <a:srgbClr val="2F5496"/>
                </a:solidFill>
                <a:latin typeface="Times New Roman"/>
                <a:ea typeface="Times New Roman"/>
                <a:cs typeface="Times New Roman"/>
                <a:sym typeface="Times New Roman"/>
              </a:rPr>
              <a:t>Data Preprocessing &amp; Feature Engineering</a:t>
            </a:r>
            <a:endParaRPr sz="1700"/>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132" name="Google Shape;132;p8"/>
          <p:cNvPicPr preferRelativeResize="0"/>
          <p:nvPr/>
        </p:nvPicPr>
        <p:blipFill rotWithShape="1">
          <a:blip r:embed="rId3">
            <a:alphaModFix/>
          </a:blip>
          <a:srcRect b="0" l="0" r="0" t="0"/>
          <a:stretch/>
        </p:blipFill>
        <p:spPr>
          <a:xfrm>
            <a:off x="10232571" y="304800"/>
            <a:ext cx="1578429" cy="1055914"/>
          </a:xfrm>
          <a:prstGeom prst="rect">
            <a:avLst/>
          </a:prstGeom>
          <a:noFill/>
          <a:ln>
            <a:noFill/>
          </a:ln>
        </p:spPr>
      </p:pic>
      <p:sp>
        <p:nvSpPr>
          <p:cNvPr id="133" name="Google Shape;133;p8"/>
          <p:cNvSpPr txBox="1"/>
          <p:nvPr/>
        </p:nvSpPr>
        <p:spPr>
          <a:xfrm>
            <a:off x="292875" y="1412200"/>
            <a:ext cx="11265600" cy="516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IN" sz="1900">
                <a:solidFill>
                  <a:srgbClr val="0C3571"/>
                </a:solidFill>
              </a:rPr>
              <a:t>Data Preprocessing</a:t>
            </a:r>
            <a:r>
              <a:rPr lang="en-IN" sz="1900">
                <a:solidFill>
                  <a:srgbClr val="0C3571"/>
                </a:solidFill>
              </a:rPr>
              <a:t>:</a:t>
            </a:r>
            <a:br>
              <a:rPr lang="en-IN" sz="1900">
                <a:solidFill>
                  <a:srgbClr val="0C3571"/>
                </a:solidFill>
              </a:rPr>
            </a:br>
            <a:endParaRPr sz="1900">
              <a:solidFill>
                <a:srgbClr val="0C3571"/>
              </a:solidFill>
            </a:endParaRPr>
          </a:p>
          <a:p>
            <a:pPr indent="-349250" lvl="0" marL="457200" rtl="0" algn="l">
              <a:lnSpc>
                <a:spcPct val="115000"/>
              </a:lnSpc>
              <a:spcBef>
                <a:spcPts val="0"/>
              </a:spcBef>
              <a:spcAft>
                <a:spcPts val="0"/>
              </a:spcAft>
              <a:buClr>
                <a:srgbClr val="0C3571"/>
              </a:buClr>
              <a:buSzPts val="1900"/>
              <a:buChar char="●"/>
            </a:pPr>
            <a:r>
              <a:rPr lang="en-IN" sz="1900">
                <a:solidFill>
                  <a:srgbClr val="0C3571"/>
                </a:solidFill>
              </a:rPr>
              <a:t>Outlier handling using </a:t>
            </a:r>
            <a:r>
              <a:rPr b="1" lang="en-IN" sz="1900">
                <a:solidFill>
                  <a:srgbClr val="0C3571"/>
                </a:solidFill>
              </a:rPr>
              <a:t>IQR method</a:t>
            </a:r>
            <a:r>
              <a:rPr lang="en-IN" sz="1900">
                <a:solidFill>
                  <a:srgbClr val="0C3571"/>
                </a:solidFill>
              </a:rPr>
              <a:t>.</a:t>
            </a:r>
            <a:endParaRPr sz="1900">
              <a:solidFill>
                <a:srgbClr val="0C3571"/>
              </a:solidFill>
            </a:endParaRPr>
          </a:p>
          <a:p>
            <a:pPr indent="-349250" lvl="0" marL="457200" rtl="0" algn="l">
              <a:lnSpc>
                <a:spcPct val="115000"/>
              </a:lnSpc>
              <a:spcBef>
                <a:spcPts val="0"/>
              </a:spcBef>
              <a:spcAft>
                <a:spcPts val="0"/>
              </a:spcAft>
              <a:buClr>
                <a:srgbClr val="0C3571"/>
              </a:buClr>
              <a:buSzPts val="1900"/>
              <a:buChar char="●"/>
            </a:pPr>
            <a:r>
              <a:rPr lang="en-IN" sz="1900">
                <a:solidFill>
                  <a:srgbClr val="0C3571"/>
                </a:solidFill>
              </a:rPr>
              <a:t>Handled missing values (if any).</a:t>
            </a:r>
            <a:endParaRPr sz="1900">
              <a:solidFill>
                <a:srgbClr val="0C3571"/>
              </a:solidFill>
            </a:endParaRPr>
          </a:p>
          <a:p>
            <a:pPr indent="-349250" lvl="0" marL="457200" rtl="0" algn="l">
              <a:lnSpc>
                <a:spcPct val="115000"/>
              </a:lnSpc>
              <a:spcBef>
                <a:spcPts val="0"/>
              </a:spcBef>
              <a:spcAft>
                <a:spcPts val="0"/>
              </a:spcAft>
              <a:buClr>
                <a:srgbClr val="0C3571"/>
              </a:buClr>
              <a:buSzPts val="1900"/>
              <a:buChar char="●"/>
            </a:pPr>
            <a:r>
              <a:rPr b="1" lang="en-IN" sz="1900">
                <a:solidFill>
                  <a:srgbClr val="0C3571"/>
                </a:solidFill>
              </a:rPr>
              <a:t>Feature scaling</a:t>
            </a:r>
            <a:r>
              <a:rPr lang="en-IN" sz="1900">
                <a:solidFill>
                  <a:srgbClr val="0C3571"/>
                </a:solidFill>
              </a:rPr>
              <a:t> for uniform contribution.</a:t>
            </a:r>
            <a:endParaRPr sz="1900">
              <a:solidFill>
                <a:srgbClr val="0C3571"/>
              </a:solidFill>
            </a:endParaRPr>
          </a:p>
          <a:p>
            <a:pPr indent="-349250" lvl="0" marL="457200" rtl="0" algn="l">
              <a:lnSpc>
                <a:spcPct val="115000"/>
              </a:lnSpc>
              <a:spcBef>
                <a:spcPts val="0"/>
              </a:spcBef>
              <a:spcAft>
                <a:spcPts val="0"/>
              </a:spcAft>
              <a:buClr>
                <a:srgbClr val="0C3571"/>
              </a:buClr>
              <a:buSzPts val="1900"/>
              <a:buChar char="●"/>
            </a:pPr>
            <a:r>
              <a:rPr lang="en-IN" sz="1900">
                <a:solidFill>
                  <a:srgbClr val="0C3571"/>
                </a:solidFill>
              </a:rPr>
              <a:t>Split data into </a:t>
            </a:r>
            <a:r>
              <a:rPr b="1" lang="en-IN" sz="1900">
                <a:solidFill>
                  <a:srgbClr val="0C3571"/>
                </a:solidFill>
              </a:rPr>
              <a:t>training &amp; testing sets</a:t>
            </a:r>
            <a:r>
              <a:rPr lang="en-IN" sz="1900">
                <a:solidFill>
                  <a:srgbClr val="0C3571"/>
                </a:solidFill>
              </a:rPr>
              <a:t>.</a:t>
            </a:r>
            <a:br>
              <a:rPr lang="en-IN" sz="1900">
                <a:solidFill>
                  <a:srgbClr val="0C3571"/>
                </a:solidFill>
              </a:rPr>
            </a:br>
            <a:endParaRPr sz="1900">
              <a:solidFill>
                <a:srgbClr val="0C3571"/>
              </a:solidFill>
            </a:endParaRPr>
          </a:p>
          <a:p>
            <a:pPr indent="0" lvl="0" marL="0" rtl="0" algn="l">
              <a:lnSpc>
                <a:spcPct val="115000"/>
              </a:lnSpc>
              <a:spcBef>
                <a:spcPts val="1200"/>
              </a:spcBef>
              <a:spcAft>
                <a:spcPts val="0"/>
              </a:spcAft>
              <a:buNone/>
            </a:pPr>
            <a:r>
              <a:rPr b="1" lang="en-IN" sz="1900">
                <a:solidFill>
                  <a:srgbClr val="0C3571"/>
                </a:solidFill>
              </a:rPr>
              <a:t>Feature Engineering</a:t>
            </a:r>
            <a:r>
              <a:rPr lang="en-IN" sz="1900">
                <a:solidFill>
                  <a:srgbClr val="0C3571"/>
                </a:solidFill>
              </a:rPr>
              <a:t>:</a:t>
            </a:r>
            <a:br>
              <a:rPr lang="en-IN" sz="1900">
                <a:solidFill>
                  <a:srgbClr val="0C3571"/>
                </a:solidFill>
              </a:rPr>
            </a:br>
            <a:endParaRPr sz="1900">
              <a:solidFill>
                <a:srgbClr val="0C3571"/>
              </a:solidFill>
            </a:endParaRPr>
          </a:p>
          <a:p>
            <a:pPr indent="-349250" lvl="0" marL="457200" rtl="0" algn="l">
              <a:lnSpc>
                <a:spcPct val="100000"/>
              </a:lnSpc>
              <a:spcBef>
                <a:spcPts val="1000"/>
              </a:spcBef>
              <a:spcAft>
                <a:spcPts val="0"/>
              </a:spcAft>
              <a:buClr>
                <a:srgbClr val="0C3571"/>
              </a:buClr>
              <a:buSzPts val="1900"/>
              <a:buChar char="●"/>
            </a:pPr>
            <a:r>
              <a:rPr lang="en-IN" sz="1900">
                <a:solidFill>
                  <a:srgbClr val="0C3571"/>
                </a:solidFill>
              </a:rPr>
              <a:t>Derived features like </a:t>
            </a:r>
            <a:r>
              <a:rPr b="1" lang="en-IN" sz="1900">
                <a:solidFill>
                  <a:srgbClr val="0C3571"/>
                </a:solidFill>
              </a:rPr>
              <a:t>efficiency ratios</a:t>
            </a:r>
            <a:r>
              <a:rPr lang="en-IN" sz="1900">
                <a:solidFill>
                  <a:srgbClr val="0C3571"/>
                </a:solidFill>
              </a:rPr>
              <a:t> (e.g., parts produced per cycle).</a:t>
            </a:r>
            <a:endParaRPr sz="1900">
              <a:solidFill>
                <a:srgbClr val="0C3571"/>
              </a:solidFill>
            </a:endParaRPr>
          </a:p>
          <a:p>
            <a:pPr indent="-349250" lvl="0" marL="457200" rtl="0" algn="l">
              <a:lnSpc>
                <a:spcPct val="100000"/>
              </a:lnSpc>
              <a:spcBef>
                <a:spcPts val="0"/>
              </a:spcBef>
              <a:spcAft>
                <a:spcPts val="0"/>
              </a:spcAft>
              <a:buClr>
                <a:srgbClr val="0C3571"/>
              </a:buClr>
              <a:buSzPts val="1900"/>
              <a:buChar char="●"/>
            </a:pPr>
            <a:r>
              <a:rPr lang="en-IN" sz="1900">
                <a:solidFill>
                  <a:srgbClr val="0C3571"/>
                </a:solidFill>
              </a:rPr>
              <a:t>Encoded categorical/experience-based variables.</a:t>
            </a:r>
            <a:endParaRPr sz="1900">
              <a:solidFill>
                <a:srgbClr val="0C3571"/>
              </a:solidFill>
            </a:endParaRPr>
          </a:p>
          <a:p>
            <a:pPr indent="-349250" lvl="0" marL="457200" rtl="0" algn="l">
              <a:lnSpc>
                <a:spcPct val="115000"/>
              </a:lnSpc>
              <a:spcBef>
                <a:spcPts val="0"/>
              </a:spcBef>
              <a:spcAft>
                <a:spcPts val="0"/>
              </a:spcAft>
              <a:buClr>
                <a:srgbClr val="0C3571"/>
              </a:buClr>
              <a:buSzPts val="1900"/>
              <a:buChar char="●"/>
            </a:pPr>
            <a:r>
              <a:rPr lang="en-IN" sz="1900">
                <a:solidFill>
                  <a:srgbClr val="0C3571"/>
                </a:solidFill>
              </a:rPr>
              <a:t>Considered interactions between parameters (e.g., </a:t>
            </a:r>
            <a:r>
              <a:rPr b="1" lang="en-IN" sz="1900">
                <a:solidFill>
                  <a:srgbClr val="0C3571"/>
                </a:solidFill>
              </a:rPr>
              <a:t>pressure × cycle time</a:t>
            </a:r>
            <a:r>
              <a:rPr lang="en-IN" sz="1900">
                <a:solidFill>
                  <a:srgbClr val="0C3571"/>
                </a:solidFill>
              </a:rPr>
              <a:t>).</a:t>
            </a:r>
            <a:br>
              <a:rPr lang="en-IN" sz="1900">
                <a:solidFill>
                  <a:srgbClr val="0C3571"/>
                </a:solidFill>
              </a:rPr>
            </a:br>
            <a:endParaRPr sz="1900">
              <a:solidFill>
                <a:srgbClr val="0C3571"/>
              </a:solidFill>
            </a:endParaRPr>
          </a:p>
          <a:p>
            <a:pPr indent="0" lvl="0" marL="0" rtl="0" algn="l">
              <a:lnSpc>
                <a:spcPct val="115000"/>
              </a:lnSpc>
              <a:spcBef>
                <a:spcPts val="1200"/>
              </a:spcBef>
              <a:spcAft>
                <a:spcPts val="0"/>
              </a:spcAft>
              <a:buNone/>
            </a:pPr>
            <a:r>
              <a:rPr b="1" lang="en-IN" sz="1900">
                <a:solidFill>
                  <a:srgbClr val="0C3571"/>
                </a:solidFill>
              </a:rPr>
              <a:t>Goal</a:t>
            </a:r>
            <a:r>
              <a:rPr lang="en-IN" sz="1900">
                <a:solidFill>
                  <a:srgbClr val="0C3571"/>
                </a:solidFill>
              </a:rPr>
              <a:t>: Ensure clean, meaningful inputs for accurate linear regression modeling.</a:t>
            </a:r>
            <a:endParaRPr b="1" sz="2600">
              <a:solidFill>
                <a:srgbClr val="0C3571"/>
              </a:solidFill>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9"/>
          <p:cNvSpPr txBox="1"/>
          <p:nvPr/>
        </p:nvSpPr>
        <p:spPr>
          <a:xfrm>
            <a:off x="416236" y="201819"/>
            <a:ext cx="10417500" cy="1262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4000">
                <a:solidFill>
                  <a:srgbClr val="2F5496"/>
                </a:solidFill>
                <a:latin typeface="Times New Roman"/>
                <a:ea typeface="Times New Roman"/>
                <a:cs typeface="Times New Roman"/>
                <a:sym typeface="Times New Roman"/>
              </a:rPr>
              <a:t>Model Building &amp; Training</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139" name="Google Shape;139;p9"/>
          <p:cNvPicPr preferRelativeResize="0"/>
          <p:nvPr/>
        </p:nvPicPr>
        <p:blipFill rotWithShape="1">
          <a:blip r:embed="rId3">
            <a:alphaModFix/>
          </a:blip>
          <a:srcRect b="0" l="0" r="0" t="0"/>
          <a:stretch/>
        </p:blipFill>
        <p:spPr>
          <a:xfrm>
            <a:off x="10232571" y="304800"/>
            <a:ext cx="1578429" cy="1055914"/>
          </a:xfrm>
          <a:prstGeom prst="rect">
            <a:avLst/>
          </a:prstGeom>
          <a:noFill/>
          <a:ln>
            <a:noFill/>
          </a:ln>
        </p:spPr>
      </p:pic>
      <p:sp>
        <p:nvSpPr>
          <p:cNvPr id="140" name="Google Shape;140;p9"/>
          <p:cNvSpPr txBox="1"/>
          <p:nvPr/>
        </p:nvSpPr>
        <p:spPr>
          <a:xfrm>
            <a:off x="234800" y="1179300"/>
            <a:ext cx="11576100" cy="56952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200"/>
              </a:spcBef>
              <a:spcAft>
                <a:spcPts val="0"/>
              </a:spcAft>
              <a:buClr>
                <a:srgbClr val="2F5496"/>
              </a:buClr>
              <a:buSzPts val="1500"/>
              <a:buChar char="●"/>
            </a:pPr>
            <a:r>
              <a:rPr b="1" lang="en-IN" sz="1500">
                <a:solidFill>
                  <a:srgbClr val="2F5496"/>
                </a:solidFill>
              </a:rPr>
              <a:t>Decision Tree Classifier</a:t>
            </a:r>
            <a:endParaRPr b="1" sz="1500">
              <a:solidFill>
                <a:srgbClr val="2F5496"/>
              </a:solidFill>
            </a:endParaRPr>
          </a:p>
          <a:p>
            <a:pPr indent="-323850" lvl="1" marL="914400" rtl="0" algn="l">
              <a:lnSpc>
                <a:spcPct val="115000"/>
              </a:lnSpc>
              <a:spcBef>
                <a:spcPts val="0"/>
              </a:spcBef>
              <a:spcAft>
                <a:spcPts val="0"/>
              </a:spcAft>
              <a:buClr>
                <a:srgbClr val="2F5496"/>
              </a:buClr>
              <a:buSzPts val="1500"/>
              <a:buChar char="○"/>
            </a:pPr>
            <a:r>
              <a:rPr lang="en-IN" sz="1500">
                <a:solidFill>
                  <a:srgbClr val="2F5496"/>
                </a:solidFill>
              </a:rPr>
              <a:t>Evaluated using 5-fold cross-validation</a:t>
            </a:r>
            <a:endParaRPr sz="1500">
              <a:solidFill>
                <a:srgbClr val="2F5496"/>
              </a:solidFill>
            </a:endParaRPr>
          </a:p>
          <a:p>
            <a:pPr indent="-323850" lvl="1" marL="914400" rtl="0" algn="l">
              <a:lnSpc>
                <a:spcPct val="115000"/>
              </a:lnSpc>
              <a:spcBef>
                <a:spcPts val="0"/>
              </a:spcBef>
              <a:spcAft>
                <a:spcPts val="0"/>
              </a:spcAft>
              <a:buClr>
                <a:srgbClr val="2F5496"/>
              </a:buClr>
              <a:buSzPts val="1500"/>
              <a:buChar char="○"/>
            </a:pPr>
            <a:r>
              <a:rPr lang="en-IN" sz="1500">
                <a:solidFill>
                  <a:srgbClr val="2F5496"/>
                </a:solidFill>
              </a:rPr>
              <a:t>Achieved moderate accuracy but prone to overfitting</a:t>
            </a:r>
            <a:endParaRPr sz="1500">
              <a:solidFill>
                <a:srgbClr val="2F5496"/>
              </a:solidFill>
            </a:endParaRPr>
          </a:p>
          <a:p>
            <a:pPr indent="-323850" lvl="1" marL="914400" rtl="0" algn="l">
              <a:lnSpc>
                <a:spcPct val="115000"/>
              </a:lnSpc>
              <a:spcBef>
                <a:spcPts val="0"/>
              </a:spcBef>
              <a:spcAft>
                <a:spcPts val="0"/>
              </a:spcAft>
              <a:buClr>
                <a:srgbClr val="2F5496"/>
              </a:buClr>
              <a:buSzPts val="1500"/>
              <a:buChar char="○"/>
            </a:pPr>
            <a:r>
              <a:rPr lang="en-IN" sz="1500">
                <a:solidFill>
                  <a:srgbClr val="2F5496"/>
                </a:solidFill>
              </a:rPr>
              <a:t>Confusion matrix shows some misclassifications on minority class</a:t>
            </a:r>
            <a:endParaRPr sz="1500">
              <a:solidFill>
                <a:srgbClr val="2F5496"/>
              </a:solidFill>
            </a:endParaRPr>
          </a:p>
          <a:p>
            <a:pPr indent="-323850" lvl="1" marL="914400" rtl="0" algn="l">
              <a:lnSpc>
                <a:spcPct val="115000"/>
              </a:lnSpc>
              <a:spcBef>
                <a:spcPts val="0"/>
              </a:spcBef>
              <a:spcAft>
                <a:spcPts val="0"/>
              </a:spcAft>
              <a:buClr>
                <a:srgbClr val="2F5496"/>
              </a:buClr>
              <a:buSzPts val="1500"/>
              <a:buChar char="○"/>
            </a:pPr>
            <a:r>
              <a:rPr lang="en-IN" sz="1500">
                <a:solidFill>
                  <a:srgbClr val="2F5496"/>
                </a:solidFill>
              </a:rPr>
              <a:t>Provides clear interpretability but weaker ROC-AUC compared to ensembles</a:t>
            </a:r>
            <a:endParaRPr sz="1500">
              <a:solidFill>
                <a:srgbClr val="2F5496"/>
              </a:solidFill>
            </a:endParaRPr>
          </a:p>
          <a:p>
            <a:pPr indent="-323850" lvl="0" marL="457200" rtl="0" algn="l">
              <a:lnSpc>
                <a:spcPct val="115000"/>
              </a:lnSpc>
              <a:spcBef>
                <a:spcPts val="0"/>
              </a:spcBef>
              <a:spcAft>
                <a:spcPts val="0"/>
              </a:spcAft>
              <a:buClr>
                <a:srgbClr val="2F5496"/>
              </a:buClr>
              <a:buSzPts val="1500"/>
              <a:buChar char="●"/>
            </a:pPr>
            <a:r>
              <a:rPr b="1" lang="en-IN" sz="1500">
                <a:solidFill>
                  <a:srgbClr val="2F5496"/>
                </a:solidFill>
              </a:rPr>
              <a:t>Random Forest Classifier</a:t>
            </a:r>
            <a:endParaRPr b="1" sz="1500">
              <a:solidFill>
                <a:srgbClr val="2F5496"/>
              </a:solidFill>
            </a:endParaRPr>
          </a:p>
          <a:p>
            <a:pPr indent="-323850" lvl="1" marL="914400" rtl="0" algn="l">
              <a:lnSpc>
                <a:spcPct val="115000"/>
              </a:lnSpc>
              <a:spcBef>
                <a:spcPts val="0"/>
              </a:spcBef>
              <a:spcAft>
                <a:spcPts val="0"/>
              </a:spcAft>
              <a:buClr>
                <a:srgbClr val="2F5496"/>
              </a:buClr>
              <a:buSzPts val="1500"/>
              <a:buChar char="○"/>
            </a:pPr>
            <a:r>
              <a:rPr lang="en-IN" sz="1500">
                <a:solidFill>
                  <a:srgbClr val="2F5496"/>
                </a:solidFill>
              </a:rPr>
              <a:t>Outperformed single decision tree with higher accuracy, precision, and recall</a:t>
            </a:r>
            <a:endParaRPr sz="1500">
              <a:solidFill>
                <a:srgbClr val="2F5496"/>
              </a:solidFill>
            </a:endParaRPr>
          </a:p>
          <a:p>
            <a:pPr indent="-323850" lvl="1" marL="914400" rtl="0" algn="l">
              <a:lnSpc>
                <a:spcPct val="115000"/>
              </a:lnSpc>
              <a:spcBef>
                <a:spcPts val="0"/>
              </a:spcBef>
              <a:spcAft>
                <a:spcPts val="0"/>
              </a:spcAft>
              <a:buClr>
                <a:srgbClr val="2F5496"/>
              </a:buClr>
              <a:buSzPts val="1500"/>
              <a:buChar char="○"/>
            </a:pPr>
            <a:r>
              <a:rPr lang="en-IN" sz="1500">
                <a:solidFill>
                  <a:srgbClr val="2F5496"/>
                </a:solidFill>
              </a:rPr>
              <a:t>F1-Score shows balanced performance across classes</a:t>
            </a:r>
            <a:endParaRPr sz="1500">
              <a:solidFill>
                <a:srgbClr val="2F5496"/>
              </a:solidFill>
            </a:endParaRPr>
          </a:p>
          <a:p>
            <a:pPr indent="-323850" lvl="1" marL="914400" rtl="0" algn="l">
              <a:lnSpc>
                <a:spcPct val="115000"/>
              </a:lnSpc>
              <a:spcBef>
                <a:spcPts val="0"/>
              </a:spcBef>
              <a:spcAft>
                <a:spcPts val="0"/>
              </a:spcAft>
              <a:buClr>
                <a:srgbClr val="2F5496"/>
              </a:buClr>
              <a:buSzPts val="1500"/>
              <a:buChar char="○"/>
            </a:pPr>
            <a:r>
              <a:rPr lang="en-IN" sz="1500">
                <a:solidFill>
                  <a:srgbClr val="2F5496"/>
                </a:solidFill>
              </a:rPr>
              <a:t>ROC-AUC curve indicated strong discriminative ability</a:t>
            </a:r>
            <a:endParaRPr sz="1500">
              <a:solidFill>
                <a:srgbClr val="2F5496"/>
              </a:solidFill>
            </a:endParaRPr>
          </a:p>
          <a:p>
            <a:pPr indent="-323850" lvl="1" marL="914400" rtl="0" algn="l">
              <a:lnSpc>
                <a:spcPct val="115000"/>
              </a:lnSpc>
              <a:spcBef>
                <a:spcPts val="0"/>
              </a:spcBef>
              <a:spcAft>
                <a:spcPts val="0"/>
              </a:spcAft>
              <a:buClr>
                <a:srgbClr val="2F5496"/>
              </a:buClr>
              <a:buSzPts val="1500"/>
              <a:buChar char="○"/>
            </a:pPr>
            <a:r>
              <a:rPr lang="en-IN" sz="1500">
                <a:solidFill>
                  <a:srgbClr val="2F5496"/>
                </a:solidFill>
              </a:rPr>
              <a:t>More robust and generalizable compared to individual trees</a:t>
            </a:r>
            <a:endParaRPr sz="1500">
              <a:solidFill>
                <a:srgbClr val="2F5496"/>
              </a:solidFill>
            </a:endParaRPr>
          </a:p>
          <a:p>
            <a:pPr indent="-323850" lvl="0" marL="457200" rtl="0" algn="l">
              <a:lnSpc>
                <a:spcPct val="115000"/>
              </a:lnSpc>
              <a:spcBef>
                <a:spcPts val="0"/>
              </a:spcBef>
              <a:spcAft>
                <a:spcPts val="0"/>
              </a:spcAft>
              <a:buClr>
                <a:srgbClr val="2F5496"/>
              </a:buClr>
              <a:buSzPts val="1500"/>
              <a:buChar char="●"/>
            </a:pPr>
            <a:r>
              <a:rPr b="1" lang="en-IN" sz="1500">
                <a:solidFill>
                  <a:srgbClr val="2F5496"/>
                </a:solidFill>
              </a:rPr>
              <a:t>Logistic Regression</a:t>
            </a:r>
            <a:endParaRPr b="1" sz="1500">
              <a:solidFill>
                <a:srgbClr val="2F5496"/>
              </a:solidFill>
            </a:endParaRPr>
          </a:p>
          <a:p>
            <a:pPr indent="-323850" lvl="1" marL="914400" rtl="0" algn="l">
              <a:lnSpc>
                <a:spcPct val="115000"/>
              </a:lnSpc>
              <a:spcBef>
                <a:spcPts val="0"/>
              </a:spcBef>
              <a:spcAft>
                <a:spcPts val="0"/>
              </a:spcAft>
              <a:buClr>
                <a:srgbClr val="2F5496"/>
              </a:buClr>
              <a:buSzPts val="1500"/>
              <a:buChar char="○"/>
            </a:pPr>
            <a:r>
              <a:rPr lang="en-IN" sz="1500">
                <a:solidFill>
                  <a:srgbClr val="2F5496"/>
                </a:solidFill>
              </a:rPr>
              <a:t>Delivered competitive baseline with good accuracy and precision</a:t>
            </a:r>
            <a:endParaRPr sz="1500">
              <a:solidFill>
                <a:srgbClr val="2F5496"/>
              </a:solidFill>
            </a:endParaRPr>
          </a:p>
          <a:p>
            <a:pPr indent="-323850" lvl="1" marL="914400" rtl="0" algn="l">
              <a:lnSpc>
                <a:spcPct val="115000"/>
              </a:lnSpc>
              <a:spcBef>
                <a:spcPts val="0"/>
              </a:spcBef>
              <a:spcAft>
                <a:spcPts val="0"/>
              </a:spcAft>
              <a:buClr>
                <a:srgbClr val="2F5496"/>
              </a:buClr>
              <a:buSzPts val="1500"/>
              <a:buChar char="○"/>
            </a:pPr>
            <a:r>
              <a:rPr lang="en-IN" sz="1500">
                <a:solidFill>
                  <a:srgbClr val="2F5496"/>
                </a:solidFill>
              </a:rPr>
              <a:t>Recall slightly lower due to linear separation assumption</a:t>
            </a:r>
            <a:endParaRPr sz="1500">
              <a:solidFill>
                <a:srgbClr val="2F5496"/>
              </a:solidFill>
            </a:endParaRPr>
          </a:p>
          <a:p>
            <a:pPr indent="-323850" lvl="1" marL="914400" rtl="0" algn="l">
              <a:lnSpc>
                <a:spcPct val="115000"/>
              </a:lnSpc>
              <a:spcBef>
                <a:spcPts val="0"/>
              </a:spcBef>
              <a:spcAft>
                <a:spcPts val="0"/>
              </a:spcAft>
              <a:buClr>
                <a:srgbClr val="2F5496"/>
              </a:buClr>
              <a:buSzPts val="1500"/>
              <a:buChar char="○"/>
            </a:pPr>
            <a:r>
              <a:rPr lang="en-IN" sz="1500">
                <a:solidFill>
                  <a:srgbClr val="2F5496"/>
                </a:solidFill>
              </a:rPr>
              <a:t>Coefficients helped interpret impact of clinical features</a:t>
            </a:r>
            <a:endParaRPr sz="1500">
              <a:solidFill>
                <a:srgbClr val="2F5496"/>
              </a:solidFill>
            </a:endParaRPr>
          </a:p>
          <a:p>
            <a:pPr indent="-323850" lvl="1" marL="914400" rtl="0" algn="l">
              <a:lnSpc>
                <a:spcPct val="115000"/>
              </a:lnSpc>
              <a:spcBef>
                <a:spcPts val="0"/>
              </a:spcBef>
              <a:spcAft>
                <a:spcPts val="0"/>
              </a:spcAft>
              <a:buClr>
                <a:srgbClr val="2F5496"/>
              </a:buClr>
              <a:buSzPts val="1500"/>
              <a:buChar char="○"/>
            </a:pPr>
            <a:r>
              <a:rPr lang="en-IN" sz="1500">
                <a:solidFill>
                  <a:srgbClr val="2F5496"/>
                </a:solidFill>
              </a:rPr>
              <a:t>ROC curve showed decent separability, suitable as a baseline model</a:t>
            </a:r>
            <a:endParaRPr sz="1500">
              <a:solidFill>
                <a:srgbClr val="2F5496"/>
              </a:solidFill>
            </a:endParaRPr>
          </a:p>
          <a:p>
            <a:pPr indent="-323850" lvl="0" marL="457200" rtl="0" algn="l">
              <a:lnSpc>
                <a:spcPct val="115000"/>
              </a:lnSpc>
              <a:spcBef>
                <a:spcPts val="0"/>
              </a:spcBef>
              <a:spcAft>
                <a:spcPts val="0"/>
              </a:spcAft>
              <a:buClr>
                <a:srgbClr val="2F5496"/>
              </a:buClr>
              <a:buSzPts val="1500"/>
              <a:buChar char="●"/>
            </a:pPr>
            <a:r>
              <a:rPr b="1" lang="en-IN" sz="1500">
                <a:solidFill>
                  <a:srgbClr val="2F5496"/>
                </a:solidFill>
              </a:rPr>
              <a:t>Support Vector Machine (SVM)</a:t>
            </a:r>
            <a:endParaRPr b="1" sz="1500">
              <a:solidFill>
                <a:srgbClr val="2F5496"/>
              </a:solidFill>
            </a:endParaRPr>
          </a:p>
          <a:p>
            <a:pPr indent="-323850" lvl="1" marL="914400" rtl="0" algn="l">
              <a:lnSpc>
                <a:spcPct val="115000"/>
              </a:lnSpc>
              <a:spcBef>
                <a:spcPts val="0"/>
              </a:spcBef>
              <a:spcAft>
                <a:spcPts val="0"/>
              </a:spcAft>
              <a:buClr>
                <a:srgbClr val="2F5496"/>
              </a:buClr>
              <a:buSzPts val="1500"/>
              <a:buChar char="○"/>
            </a:pPr>
            <a:r>
              <a:rPr lang="en-IN" sz="1500">
                <a:solidFill>
                  <a:srgbClr val="2F5496"/>
                </a:solidFill>
              </a:rPr>
              <a:t>Showed strong classification performance with kernel flexibility</a:t>
            </a:r>
            <a:endParaRPr sz="1500">
              <a:solidFill>
                <a:srgbClr val="2F5496"/>
              </a:solidFill>
            </a:endParaRPr>
          </a:p>
          <a:p>
            <a:pPr indent="-323850" lvl="1" marL="914400" rtl="0" algn="l">
              <a:lnSpc>
                <a:spcPct val="115000"/>
              </a:lnSpc>
              <a:spcBef>
                <a:spcPts val="0"/>
              </a:spcBef>
              <a:spcAft>
                <a:spcPts val="0"/>
              </a:spcAft>
              <a:buClr>
                <a:srgbClr val="2F5496"/>
              </a:buClr>
              <a:buSzPts val="1500"/>
              <a:buChar char="○"/>
            </a:pPr>
            <a:r>
              <a:rPr lang="en-IN" sz="1500">
                <a:solidFill>
                  <a:srgbClr val="2F5496"/>
                </a:solidFill>
              </a:rPr>
              <a:t>Linear kernel provided stable baseline; RBF kernel improved performance</a:t>
            </a:r>
            <a:endParaRPr sz="1500">
              <a:solidFill>
                <a:srgbClr val="2F5496"/>
              </a:solidFill>
            </a:endParaRPr>
          </a:p>
          <a:p>
            <a:pPr indent="-323850" lvl="1" marL="914400" rtl="0" algn="l">
              <a:lnSpc>
                <a:spcPct val="115000"/>
              </a:lnSpc>
              <a:spcBef>
                <a:spcPts val="0"/>
              </a:spcBef>
              <a:spcAft>
                <a:spcPts val="0"/>
              </a:spcAft>
              <a:buClr>
                <a:srgbClr val="2F5496"/>
              </a:buClr>
              <a:buSzPts val="1500"/>
              <a:buChar char="○"/>
            </a:pPr>
            <a:r>
              <a:rPr lang="en-IN" sz="1500">
                <a:solidFill>
                  <a:srgbClr val="2F5496"/>
                </a:solidFill>
              </a:rPr>
              <a:t>Balanced precision, recall, and F1-Score</a:t>
            </a:r>
            <a:endParaRPr sz="1500">
              <a:solidFill>
                <a:srgbClr val="2F5496"/>
              </a:solidFill>
            </a:endParaRPr>
          </a:p>
          <a:p>
            <a:pPr indent="-298450" lvl="1" marL="914400" rtl="0" algn="l">
              <a:lnSpc>
                <a:spcPct val="115000"/>
              </a:lnSpc>
              <a:spcBef>
                <a:spcPts val="0"/>
              </a:spcBef>
              <a:spcAft>
                <a:spcPts val="0"/>
              </a:spcAft>
              <a:buClr>
                <a:srgbClr val="2F5496"/>
              </a:buClr>
              <a:buSzPts val="1100"/>
              <a:buChar char="○"/>
            </a:pPr>
            <a:r>
              <a:rPr lang="en-IN" sz="1500">
                <a:solidFill>
                  <a:srgbClr val="2F5496"/>
                </a:solidFill>
              </a:rPr>
              <a:t>ROC-AUC close to Random Forest, effective for margin maximization</a:t>
            </a:r>
            <a:r>
              <a:rPr lang="en-IN" sz="1300">
                <a:solidFill>
                  <a:srgbClr val="2F5496"/>
                </a:solidFill>
              </a:rPr>
              <a:t> </a:t>
            </a:r>
            <a:br>
              <a:rPr lang="en-IN" sz="1300">
                <a:solidFill>
                  <a:srgbClr val="2F5496"/>
                </a:solidFill>
              </a:rPr>
            </a:br>
            <a:endParaRPr sz="1300">
              <a:solidFill>
                <a:srgbClr val="2F5496"/>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2025-09-02T04:26:51Z</dcterms:created>
  <dc:creator>TNS INDIA FOUNDATION</dc:creator>
</cp:coreProperties>
</file>