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71" r:id="rId5"/>
    <p:sldId id="262" r:id="rId6"/>
    <p:sldId id="263" r:id="rId7"/>
    <p:sldId id="261" r:id="rId8"/>
    <p:sldId id="264" r:id="rId9"/>
    <p:sldId id="259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8"/>
    <p:restoredTop sz="94686"/>
  </p:normalViewPr>
  <p:slideViewPr>
    <p:cSldViewPr snapToGrid="0" snapToObjects="1">
      <p:cViewPr varScale="1">
        <p:scale>
          <a:sx n="71" d="100"/>
          <a:sy n="71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B36-DEDE-0546-A48D-8E504F18F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956B-BC21-C042-83B0-D69088519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E934-07B0-5E46-BDAF-33FE4E37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4004-7390-0E4C-988E-AFF210F4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4728-1C56-8F4C-A035-592B914E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319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101-39F9-764B-9860-965960FC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8B563-6D34-D444-A5C1-43F9D2DB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7432E-EB63-0B42-8867-B756308B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A052-F275-B84B-98FA-A356F5BA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3CBC6-3AE1-2C40-A252-80EC7732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573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877C4-2FB5-4D41-8571-08681EE7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3CB9E-23D4-9B43-A8AB-7101A837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0FB3-7ED8-5147-9B79-36E93727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68B3-ABFC-9D49-B2A1-F1B915A8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76DE-316F-AC4C-8049-CEA040CC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721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35E2-13E6-1948-BD45-4E5F61C5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0D25-AC5F-E740-967D-575ABC86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3C26-B4BC-0745-A3C0-85407DBA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E523-9462-C14E-B56C-7FE8C9DE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6FDE-71EB-5245-B40E-29F4FAE4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796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6686-EBAC-7D48-A561-B58D8551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F35A2-B6AB-0548-8997-F6CB5008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CA14C-01C4-994B-BFFC-07E45F7A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2F02-6647-6F48-8DBF-102FB478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CD99-74EC-2E48-B66A-EA4744A7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2535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D33E-492D-0143-A219-697BF6CC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570D-1F9E-D94C-94D3-D8985CC26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8DB02-D550-D64F-94A0-F1C0355D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0EA13-CAC4-FC4A-9692-911D1C2B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5D6E4-1BFE-304E-80E5-BB4B4CC9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6871-592F-D84F-A68E-969B9ADD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116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DE2-9AB5-4148-AA69-20CC01CB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5161-077D-7C4C-9332-1F6E81DF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0FEFD-2564-C448-8974-92165818E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423C7-3F9E-EE49-9148-E56EC0D4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7D254-FE78-474E-9989-C34D8450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98CBF-0A3D-5A4B-B2D7-005374E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31B44-9E3B-4746-ABC9-82EEDDF5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20740-17FD-6840-A4BD-FA3C637D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4397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414E-468E-3040-A8E5-9CF5DBA8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6882C-58D7-0145-AFD9-94B2FF36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02954-5ECE-8E4E-9D9A-6801EC69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9E3DE-EC41-EB4B-8C81-25B82A11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5783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B748A-E0AD-D74C-8410-760AC130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BD9DB-32D9-2D4E-9E6E-9279441E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6E315-6A09-2F43-BDA1-6411F98A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5987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6149-CBF3-434A-A382-489AEE3C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855C-34BC-7146-9CD9-0E25B324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84C9D-CE2D-9F4C-8EC5-5ED85378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6B73B-9074-E141-953D-90192368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F063-BB47-8B4C-A43B-F704EC42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A1A6-8FD4-874B-827B-8A4CEE8A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615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C1FE-D2F7-A34A-92AD-38F67423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0E9DD-A212-EC4F-948B-5F3802F09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F1D01-71F7-7C45-AB66-11872206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5AB4-B8B7-1243-BCCC-CED917C1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D9D3D-8F00-FB4D-9A77-9265EC99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3EE17-8C27-724E-B17E-24930E24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0524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0514D-2B00-A743-9B7C-F34EDF09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D6575-08FB-E543-A194-907F2D0AD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DFE7-E0E6-6349-9723-67199B7C7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711A-36A1-B84A-9E22-F285A173343D}" type="datetimeFigureOut">
              <a:rPr lang="en-ES" smtClean="0"/>
              <a:t>23/10/2020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3122-72EE-344E-9891-2CA6A729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DBA9-B78F-2943-9331-827C9760E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0157-3783-A24C-90FB-B0A475FE107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454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96EB680C-EF50-124C-A252-A569A52C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4"/>
            <a:ext cx="4595812" cy="6836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978AE-DC14-2840-A1F8-E771E4D634E8}"/>
              </a:ext>
            </a:extLst>
          </p:cNvPr>
          <p:cNvSpPr txBox="1"/>
          <p:nvPr/>
        </p:nvSpPr>
        <p:spPr>
          <a:xfrm>
            <a:off x="5460600" y="2474186"/>
            <a:ext cx="5642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4400" dirty="0">
                <a:latin typeface="Palatino Linotype" panose="02040502050505030304" pitchFamily="18" charset="0"/>
              </a:rPr>
              <a:t>BLACKJACK</a:t>
            </a:r>
            <a:r>
              <a:rPr lang="en-ES" sz="3600" dirty="0">
                <a:latin typeface="Palatino Linotype" panose="02040502050505030304" pitchFamily="18" charset="0"/>
              </a:rPr>
              <a:t> </a:t>
            </a:r>
            <a:r>
              <a:rPr lang="en-ES" sz="2800" dirty="0">
                <a:latin typeface="Palatino Linotype" panose="02040502050505030304" pitchFamily="18" charset="0"/>
              </a:rPr>
              <a:t>with python</a:t>
            </a:r>
            <a:endParaRPr lang="en-ES" sz="36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B6745-B986-7B4D-B2FE-78E2EB7BE626}"/>
              </a:ext>
            </a:extLst>
          </p:cNvPr>
          <p:cNvSpPr txBox="1"/>
          <p:nvPr/>
        </p:nvSpPr>
        <p:spPr>
          <a:xfrm>
            <a:off x="7345732" y="3505344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000" b="1" dirty="0">
                <a:latin typeface="Palatino Linotype" panose="02040502050505030304" pitchFamily="18" charset="0"/>
              </a:rPr>
              <a:t>Miguel Simón</a:t>
            </a:r>
          </a:p>
        </p:txBody>
      </p:sp>
    </p:spTree>
    <p:extLst>
      <p:ext uri="{BB962C8B-B14F-4D97-AF65-F5344CB8AC3E}">
        <p14:creationId xmlns:p14="http://schemas.microsoft.com/office/powerpoint/2010/main" val="6184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itting in a chair&#10;&#10;Description automatically generated">
            <a:extLst>
              <a:ext uri="{FF2B5EF4-FFF2-40B4-BE49-F238E27FC236}">
                <a16:creationId xmlns:a16="http://schemas.microsoft.com/office/drawing/2014/main" id="{FCB6557A-D6D5-834F-B248-BB139A6A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09" y="1077186"/>
            <a:ext cx="3697824" cy="208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01825-D763-1648-B688-6DEB7CACB714}"/>
              </a:ext>
            </a:extLst>
          </p:cNvPr>
          <p:cNvSpPr txBox="1"/>
          <p:nvPr/>
        </p:nvSpPr>
        <p:spPr>
          <a:xfrm>
            <a:off x="809413" y="56209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0A2C6-0CE1-8241-9489-CF75DEA7F503}"/>
              </a:ext>
            </a:extLst>
          </p:cNvPr>
          <p:cNvSpPr txBox="1"/>
          <p:nvPr/>
        </p:nvSpPr>
        <p:spPr>
          <a:xfrm>
            <a:off x="1234816" y="1088001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Understanding the game rules</a:t>
            </a:r>
          </a:p>
        </p:txBody>
      </p:sp>
    </p:spTree>
    <p:extLst>
      <p:ext uri="{BB962C8B-B14F-4D97-AF65-F5344CB8AC3E}">
        <p14:creationId xmlns:p14="http://schemas.microsoft.com/office/powerpoint/2010/main" val="122027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itting in a chair&#10;&#10;Description automatically generated">
            <a:extLst>
              <a:ext uri="{FF2B5EF4-FFF2-40B4-BE49-F238E27FC236}">
                <a16:creationId xmlns:a16="http://schemas.microsoft.com/office/drawing/2014/main" id="{FCB6557A-D6D5-834F-B248-BB139A6A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09" y="1077186"/>
            <a:ext cx="3697824" cy="208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01825-D763-1648-B688-6DEB7CACB714}"/>
              </a:ext>
            </a:extLst>
          </p:cNvPr>
          <p:cNvSpPr txBox="1"/>
          <p:nvPr/>
        </p:nvSpPr>
        <p:spPr>
          <a:xfrm>
            <a:off x="809413" y="56209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0A2C6-0CE1-8241-9489-CF75DEA7F503}"/>
              </a:ext>
            </a:extLst>
          </p:cNvPr>
          <p:cNvSpPr txBox="1"/>
          <p:nvPr/>
        </p:nvSpPr>
        <p:spPr>
          <a:xfrm>
            <a:off x="1234816" y="1088001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Understanding the game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0344E-F20B-5140-9236-1088847766AE}"/>
              </a:ext>
            </a:extLst>
          </p:cNvPr>
          <p:cNvSpPr txBox="1"/>
          <p:nvPr/>
        </p:nvSpPr>
        <p:spPr>
          <a:xfrm>
            <a:off x="1234816" y="1641999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General scheme of the programming (modules)</a:t>
            </a:r>
          </a:p>
        </p:txBody>
      </p:sp>
    </p:spTree>
    <p:extLst>
      <p:ext uri="{BB962C8B-B14F-4D97-AF65-F5344CB8AC3E}">
        <p14:creationId xmlns:p14="http://schemas.microsoft.com/office/powerpoint/2010/main" val="370470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itting in a chair&#10;&#10;Description automatically generated">
            <a:extLst>
              <a:ext uri="{FF2B5EF4-FFF2-40B4-BE49-F238E27FC236}">
                <a16:creationId xmlns:a16="http://schemas.microsoft.com/office/drawing/2014/main" id="{FCB6557A-D6D5-834F-B248-BB139A6A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09" y="1077186"/>
            <a:ext cx="3697824" cy="208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01825-D763-1648-B688-6DEB7CACB714}"/>
              </a:ext>
            </a:extLst>
          </p:cNvPr>
          <p:cNvSpPr txBox="1"/>
          <p:nvPr/>
        </p:nvSpPr>
        <p:spPr>
          <a:xfrm>
            <a:off x="809413" y="56209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0A2C6-0CE1-8241-9489-CF75DEA7F503}"/>
              </a:ext>
            </a:extLst>
          </p:cNvPr>
          <p:cNvSpPr txBox="1"/>
          <p:nvPr/>
        </p:nvSpPr>
        <p:spPr>
          <a:xfrm>
            <a:off x="1234816" y="1088001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Understanding the game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0344E-F20B-5140-9236-1088847766AE}"/>
              </a:ext>
            </a:extLst>
          </p:cNvPr>
          <p:cNvSpPr txBox="1"/>
          <p:nvPr/>
        </p:nvSpPr>
        <p:spPr>
          <a:xfrm>
            <a:off x="1234816" y="1641999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General scheme of the programming (modules)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79D57-2841-BA4E-A023-0B47E86A8A19}"/>
              </a:ext>
            </a:extLst>
          </p:cNvPr>
          <p:cNvSpPr txBox="1"/>
          <p:nvPr/>
        </p:nvSpPr>
        <p:spPr>
          <a:xfrm>
            <a:off x="1234816" y="2195997"/>
            <a:ext cx="546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Important functions I would need (random.sample)</a:t>
            </a:r>
          </a:p>
        </p:txBody>
      </p:sp>
    </p:spTree>
    <p:extLst>
      <p:ext uri="{BB962C8B-B14F-4D97-AF65-F5344CB8AC3E}">
        <p14:creationId xmlns:p14="http://schemas.microsoft.com/office/powerpoint/2010/main" val="251794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itting in a chair&#10;&#10;Description automatically generated">
            <a:extLst>
              <a:ext uri="{FF2B5EF4-FFF2-40B4-BE49-F238E27FC236}">
                <a16:creationId xmlns:a16="http://schemas.microsoft.com/office/drawing/2014/main" id="{FCB6557A-D6D5-834F-B248-BB139A6A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09" y="1077186"/>
            <a:ext cx="3697824" cy="208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01825-D763-1648-B688-6DEB7CACB714}"/>
              </a:ext>
            </a:extLst>
          </p:cNvPr>
          <p:cNvSpPr txBox="1"/>
          <p:nvPr/>
        </p:nvSpPr>
        <p:spPr>
          <a:xfrm>
            <a:off x="809413" y="56209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0A2C6-0CE1-8241-9489-CF75DEA7F503}"/>
              </a:ext>
            </a:extLst>
          </p:cNvPr>
          <p:cNvSpPr txBox="1"/>
          <p:nvPr/>
        </p:nvSpPr>
        <p:spPr>
          <a:xfrm>
            <a:off x="1234816" y="1088001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Understanding the game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0344E-F20B-5140-9236-1088847766AE}"/>
              </a:ext>
            </a:extLst>
          </p:cNvPr>
          <p:cNvSpPr txBox="1"/>
          <p:nvPr/>
        </p:nvSpPr>
        <p:spPr>
          <a:xfrm>
            <a:off x="1234816" y="1641999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General scheme of the programming (modules)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79D57-2841-BA4E-A023-0B47E86A8A19}"/>
              </a:ext>
            </a:extLst>
          </p:cNvPr>
          <p:cNvSpPr txBox="1"/>
          <p:nvPr/>
        </p:nvSpPr>
        <p:spPr>
          <a:xfrm>
            <a:off x="1234816" y="2195997"/>
            <a:ext cx="364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Important functions I would need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7DB5B-2344-FA4D-9C08-7C817866CC7D}"/>
              </a:ext>
            </a:extLst>
          </p:cNvPr>
          <p:cNvSpPr txBox="1"/>
          <p:nvPr/>
        </p:nvSpPr>
        <p:spPr>
          <a:xfrm>
            <a:off x="1378528" y="293793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26C6F-0E08-014A-A107-14D897683A9A}"/>
              </a:ext>
            </a:extLst>
          </p:cNvPr>
          <p:cNvSpPr txBox="1"/>
          <p:nvPr/>
        </p:nvSpPr>
        <p:spPr>
          <a:xfrm>
            <a:off x="2912411" y="293793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Fixing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B25A9-5BC4-424B-B1B9-B941FDA1A2EE}"/>
              </a:ext>
            </a:extLst>
          </p:cNvPr>
          <p:cNvSpPr txBox="1"/>
          <p:nvPr/>
        </p:nvSpPr>
        <p:spPr>
          <a:xfrm>
            <a:off x="4984240" y="2846787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dirty="0">
                <a:latin typeface="Palatino Linotype" panose="02040502050505030304" pitchFamily="18" charset="0"/>
              </a:rPr>
              <a:t>Improving </a:t>
            </a:r>
          </a:p>
          <a:p>
            <a:pPr algn="ctr"/>
            <a:r>
              <a:rPr lang="en-ES" dirty="0">
                <a:latin typeface="Palatino Linotype" panose="02040502050505030304" pitchFamily="18" charset="0"/>
              </a:rPr>
              <a:t>ideas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DC9FBB-BF66-8B4E-9C95-B035DFFC9940}"/>
              </a:ext>
            </a:extLst>
          </p:cNvPr>
          <p:cNvCxnSpPr/>
          <p:nvPr/>
        </p:nvCxnSpPr>
        <p:spPr>
          <a:xfrm>
            <a:off x="2409531" y="3134628"/>
            <a:ext cx="472531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743CB-290D-9342-B3E8-4AE59570E897}"/>
              </a:ext>
            </a:extLst>
          </p:cNvPr>
          <p:cNvCxnSpPr/>
          <p:nvPr/>
        </p:nvCxnSpPr>
        <p:spPr>
          <a:xfrm>
            <a:off x="4511709" y="3134628"/>
            <a:ext cx="472531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1E2A6F5C-D08C-1B43-9A15-C69D66FC51FA}"/>
              </a:ext>
            </a:extLst>
          </p:cNvPr>
          <p:cNvSpPr/>
          <p:nvPr/>
        </p:nvSpPr>
        <p:spPr>
          <a:xfrm rot="10800000">
            <a:off x="1851574" y="3463840"/>
            <a:ext cx="3714610" cy="514607"/>
          </a:xfrm>
          <a:prstGeom prst="uturnArrow">
            <a:avLst>
              <a:gd name="adj1" fmla="val 1226"/>
              <a:gd name="adj2" fmla="val 9481"/>
              <a:gd name="adj3" fmla="val 27956"/>
              <a:gd name="adj4" fmla="val 56313"/>
              <a:gd name="adj5" fmla="val 949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5" name="Picture 2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2114C03-3875-8D41-9A96-19303562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54" y="4205780"/>
            <a:ext cx="5480720" cy="240391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36F06E-0FE8-2047-A5F3-1F110CE2D38B}"/>
              </a:ext>
            </a:extLst>
          </p:cNvPr>
          <p:cNvCxnSpPr>
            <a:cxnSpLocks/>
          </p:cNvCxnSpPr>
          <p:nvPr/>
        </p:nvCxnSpPr>
        <p:spPr>
          <a:xfrm>
            <a:off x="6268566" y="3277356"/>
            <a:ext cx="239810" cy="18648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CE057C-C144-8546-AD86-1ED7DDB5D1D4}"/>
              </a:ext>
            </a:extLst>
          </p:cNvPr>
          <p:cNvSpPr txBox="1"/>
          <p:nvPr/>
        </p:nvSpPr>
        <p:spPr>
          <a:xfrm>
            <a:off x="6326274" y="35250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19396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itting in a chair&#10;&#10;Description automatically generated">
            <a:extLst>
              <a:ext uri="{FF2B5EF4-FFF2-40B4-BE49-F238E27FC236}">
                <a16:creationId xmlns:a16="http://schemas.microsoft.com/office/drawing/2014/main" id="{FCB6557A-D6D5-834F-B248-BB139A6A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09" y="1077186"/>
            <a:ext cx="3697824" cy="208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01825-D763-1648-B688-6DEB7CACB714}"/>
              </a:ext>
            </a:extLst>
          </p:cNvPr>
          <p:cNvSpPr txBox="1"/>
          <p:nvPr/>
        </p:nvSpPr>
        <p:spPr>
          <a:xfrm>
            <a:off x="809413" y="56209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0A2C6-0CE1-8241-9489-CF75DEA7F503}"/>
              </a:ext>
            </a:extLst>
          </p:cNvPr>
          <p:cNvSpPr txBox="1"/>
          <p:nvPr/>
        </p:nvSpPr>
        <p:spPr>
          <a:xfrm>
            <a:off x="1234816" y="1088001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Understanding the game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0344E-F20B-5140-9236-1088847766AE}"/>
              </a:ext>
            </a:extLst>
          </p:cNvPr>
          <p:cNvSpPr txBox="1"/>
          <p:nvPr/>
        </p:nvSpPr>
        <p:spPr>
          <a:xfrm>
            <a:off x="1234816" y="1641999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General scheme of the programming (modules)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79D57-2841-BA4E-A023-0B47E86A8A19}"/>
              </a:ext>
            </a:extLst>
          </p:cNvPr>
          <p:cNvSpPr txBox="1"/>
          <p:nvPr/>
        </p:nvSpPr>
        <p:spPr>
          <a:xfrm>
            <a:off x="1234816" y="2195997"/>
            <a:ext cx="364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Important functions I would need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7DB5B-2344-FA4D-9C08-7C817866CC7D}"/>
              </a:ext>
            </a:extLst>
          </p:cNvPr>
          <p:cNvSpPr txBox="1"/>
          <p:nvPr/>
        </p:nvSpPr>
        <p:spPr>
          <a:xfrm>
            <a:off x="1378528" y="293793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26C6F-0E08-014A-A107-14D897683A9A}"/>
              </a:ext>
            </a:extLst>
          </p:cNvPr>
          <p:cNvSpPr txBox="1"/>
          <p:nvPr/>
        </p:nvSpPr>
        <p:spPr>
          <a:xfrm>
            <a:off x="2912411" y="293793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Fixing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B25A9-5BC4-424B-B1B9-B941FDA1A2EE}"/>
              </a:ext>
            </a:extLst>
          </p:cNvPr>
          <p:cNvSpPr txBox="1"/>
          <p:nvPr/>
        </p:nvSpPr>
        <p:spPr>
          <a:xfrm>
            <a:off x="4984240" y="2846787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dirty="0">
                <a:latin typeface="Palatino Linotype" panose="02040502050505030304" pitchFamily="18" charset="0"/>
              </a:rPr>
              <a:t>Improving </a:t>
            </a:r>
          </a:p>
          <a:p>
            <a:pPr algn="ctr"/>
            <a:r>
              <a:rPr lang="en-ES" dirty="0">
                <a:latin typeface="Palatino Linotype" panose="02040502050505030304" pitchFamily="18" charset="0"/>
              </a:rPr>
              <a:t>ideas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DC9FBB-BF66-8B4E-9C95-B035DFFC9940}"/>
              </a:ext>
            </a:extLst>
          </p:cNvPr>
          <p:cNvCxnSpPr/>
          <p:nvPr/>
        </p:nvCxnSpPr>
        <p:spPr>
          <a:xfrm>
            <a:off x="2409531" y="3134628"/>
            <a:ext cx="472531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743CB-290D-9342-B3E8-4AE59570E897}"/>
              </a:ext>
            </a:extLst>
          </p:cNvPr>
          <p:cNvCxnSpPr/>
          <p:nvPr/>
        </p:nvCxnSpPr>
        <p:spPr>
          <a:xfrm>
            <a:off x="4511709" y="3134628"/>
            <a:ext cx="472531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1E2A6F5C-D08C-1B43-9A15-C69D66FC51FA}"/>
              </a:ext>
            </a:extLst>
          </p:cNvPr>
          <p:cNvSpPr/>
          <p:nvPr/>
        </p:nvSpPr>
        <p:spPr>
          <a:xfrm rot="10800000">
            <a:off x="1851574" y="3463840"/>
            <a:ext cx="3714610" cy="514607"/>
          </a:xfrm>
          <a:prstGeom prst="uturnArrow">
            <a:avLst>
              <a:gd name="adj1" fmla="val 1226"/>
              <a:gd name="adj2" fmla="val 9481"/>
              <a:gd name="adj3" fmla="val 27956"/>
              <a:gd name="adj4" fmla="val 56313"/>
              <a:gd name="adj5" fmla="val 949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7" name="Picture 16" descr="A group of people standing in front of a store&#10;&#10;Description automatically generated">
            <a:extLst>
              <a:ext uri="{FF2B5EF4-FFF2-40B4-BE49-F238E27FC236}">
                <a16:creationId xmlns:a16="http://schemas.microsoft.com/office/drawing/2014/main" id="{91F33EBB-0A66-3B40-8A5D-ED6A8A98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33" y="3772275"/>
            <a:ext cx="3457575" cy="2305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4FE32B-0DE5-6E4E-A0B3-7176F7C4ED7C}"/>
              </a:ext>
            </a:extLst>
          </p:cNvPr>
          <p:cNvSpPr txBox="1"/>
          <p:nvPr/>
        </p:nvSpPr>
        <p:spPr>
          <a:xfrm>
            <a:off x="6634203" y="4560152"/>
            <a:ext cx="5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Pol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BE676-4927-5C45-ABE4-0F32B52A1780}"/>
              </a:ext>
            </a:extLst>
          </p:cNvPr>
          <p:cNvSpPr txBox="1"/>
          <p:nvPr/>
        </p:nvSpPr>
        <p:spPr>
          <a:xfrm>
            <a:off x="11165306" y="43554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Miguel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D1F836-51D4-9546-B4A2-E573DDBB3336}"/>
              </a:ext>
            </a:extLst>
          </p:cNvPr>
          <p:cNvCxnSpPr/>
          <p:nvPr/>
        </p:nvCxnSpPr>
        <p:spPr>
          <a:xfrm flipH="1" flipV="1">
            <a:off x="10250906" y="4251160"/>
            <a:ext cx="914400" cy="2085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E5F35-0A02-B24E-86E6-02793658FC2F}"/>
              </a:ext>
            </a:extLst>
          </p:cNvPr>
          <p:cNvCxnSpPr>
            <a:cxnSpLocks/>
          </p:cNvCxnSpPr>
          <p:nvPr/>
        </p:nvCxnSpPr>
        <p:spPr>
          <a:xfrm flipV="1">
            <a:off x="7144984" y="4395540"/>
            <a:ext cx="1131449" cy="329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2114C03-3875-8D41-9A96-19303562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54" y="4205780"/>
            <a:ext cx="5480720" cy="24039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3707A0-960E-5048-B83D-C57690A4400D}"/>
              </a:ext>
            </a:extLst>
          </p:cNvPr>
          <p:cNvCxnSpPr>
            <a:cxnSpLocks/>
          </p:cNvCxnSpPr>
          <p:nvPr/>
        </p:nvCxnSpPr>
        <p:spPr>
          <a:xfrm>
            <a:off x="6268566" y="3277356"/>
            <a:ext cx="239810" cy="18648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353103-54B3-B343-A1C6-FE146A3E1D45}"/>
              </a:ext>
            </a:extLst>
          </p:cNvPr>
          <p:cNvSpPr txBox="1"/>
          <p:nvPr/>
        </p:nvSpPr>
        <p:spPr>
          <a:xfrm>
            <a:off x="6326274" y="35250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7893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CF0A1-0285-2E44-91AB-6946FE0B5787}"/>
              </a:ext>
            </a:extLst>
          </p:cNvPr>
          <p:cNvSpPr txBox="1"/>
          <p:nvPr/>
        </p:nvSpPr>
        <p:spPr>
          <a:xfrm>
            <a:off x="1564104" y="6590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RULES</a:t>
            </a:r>
          </a:p>
        </p:txBody>
      </p:sp>
      <p:pic>
        <p:nvPicPr>
          <p:cNvPr id="18" name="Picture 17" descr="A picture containing person, indoor, table, sitting&#10;&#10;Description automatically generated">
            <a:extLst>
              <a:ext uri="{FF2B5EF4-FFF2-40B4-BE49-F238E27FC236}">
                <a16:creationId xmlns:a16="http://schemas.microsoft.com/office/drawing/2014/main" id="{D1B769CC-A9EF-164C-AD98-374BD1BB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09" y="1213008"/>
            <a:ext cx="3251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CF0A1-0285-2E44-91AB-6946FE0B5787}"/>
              </a:ext>
            </a:extLst>
          </p:cNvPr>
          <p:cNvSpPr txBox="1"/>
          <p:nvPr/>
        </p:nvSpPr>
        <p:spPr>
          <a:xfrm>
            <a:off x="1564104" y="6590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729D6-98A0-204A-B447-908EF6FD5DA9}"/>
              </a:ext>
            </a:extLst>
          </p:cNvPr>
          <p:cNvSpPr txBox="1"/>
          <p:nvPr/>
        </p:nvSpPr>
        <p:spPr>
          <a:xfrm>
            <a:off x="1810289" y="1028342"/>
            <a:ext cx="49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Get as close as 21, without going over 21 (bust)</a:t>
            </a:r>
          </a:p>
        </p:txBody>
      </p:sp>
      <p:pic>
        <p:nvPicPr>
          <p:cNvPr id="18" name="Picture 17" descr="A picture containing person, indoor, table, sitting&#10;&#10;Description automatically generated">
            <a:extLst>
              <a:ext uri="{FF2B5EF4-FFF2-40B4-BE49-F238E27FC236}">
                <a16:creationId xmlns:a16="http://schemas.microsoft.com/office/drawing/2014/main" id="{D1B769CC-A9EF-164C-AD98-374BD1BB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09" y="1213008"/>
            <a:ext cx="3251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9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CF0A1-0285-2E44-91AB-6946FE0B5787}"/>
              </a:ext>
            </a:extLst>
          </p:cNvPr>
          <p:cNvSpPr txBox="1"/>
          <p:nvPr/>
        </p:nvSpPr>
        <p:spPr>
          <a:xfrm>
            <a:off x="1564104" y="6590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729D6-98A0-204A-B447-908EF6FD5DA9}"/>
              </a:ext>
            </a:extLst>
          </p:cNvPr>
          <p:cNvSpPr txBox="1"/>
          <p:nvPr/>
        </p:nvSpPr>
        <p:spPr>
          <a:xfrm>
            <a:off x="1810289" y="1028342"/>
            <a:ext cx="49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Get as close as 21, without going over 21 (bust)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0B26-984D-0A4D-BA17-35FF50775C43}"/>
              </a:ext>
            </a:extLst>
          </p:cNvPr>
          <p:cNvSpPr txBox="1"/>
          <p:nvPr/>
        </p:nvSpPr>
        <p:spPr>
          <a:xfrm>
            <a:off x="1810289" y="1582340"/>
            <a:ext cx="436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First hand (2 cards for player and dealer)</a:t>
            </a:r>
          </a:p>
        </p:txBody>
      </p:sp>
      <p:pic>
        <p:nvPicPr>
          <p:cNvPr id="18" name="Picture 17" descr="A picture containing person, indoor, table, sitting&#10;&#10;Description automatically generated">
            <a:extLst>
              <a:ext uri="{FF2B5EF4-FFF2-40B4-BE49-F238E27FC236}">
                <a16:creationId xmlns:a16="http://schemas.microsoft.com/office/drawing/2014/main" id="{D1B769CC-A9EF-164C-AD98-374BD1BB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09" y="1213008"/>
            <a:ext cx="3251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9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CF0A1-0285-2E44-91AB-6946FE0B5787}"/>
              </a:ext>
            </a:extLst>
          </p:cNvPr>
          <p:cNvSpPr txBox="1"/>
          <p:nvPr/>
        </p:nvSpPr>
        <p:spPr>
          <a:xfrm>
            <a:off x="1564104" y="6590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729D6-98A0-204A-B447-908EF6FD5DA9}"/>
              </a:ext>
            </a:extLst>
          </p:cNvPr>
          <p:cNvSpPr txBox="1"/>
          <p:nvPr/>
        </p:nvSpPr>
        <p:spPr>
          <a:xfrm>
            <a:off x="1810289" y="1028342"/>
            <a:ext cx="49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Get as close as 21, without going over 21 (bust)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0B26-984D-0A4D-BA17-35FF50775C43}"/>
              </a:ext>
            </a:extLst>
          </p:cNvPr>
          <p:cNvSpPr txBox="1"/>
          <p:nvPr/>
        </p:nvSpPr>
        <p:spPr>
          <a:xfrm>
            <a:off x="1810289" y="1582340"/>
            <a:ext cx="436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First hand (2 cards for player and dealer)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431FB-3511-2843-8F8D-C8060C5A7AE5}"/>
              </a:ext>
            </a:extLst>
          </p:cNvPr>
          <p:cNvSpPr txBox="1"/>
          <p:nvPr/>
        </p:nvSpPr>
        <p:spPr>
          <a:xfrm>
            <a:off x="1810289" y="2136338"/>
            <a:ext cx="46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Show just the first card of the dealer’s hand</a:t>
            </a:r>
          </a:p>
        </p:txBody>
      </p:sp>
      <p:pic>
        <p:nvPicPr>
          <p:cNvPr id="18" name="Picture 17" descr="A picture containing person, indoor, table, sitting&#10;&#10;Description automatically generated">
            <a:extLst>
              <a:ext uri="{FF2B5EF4-FFF2-40B4-BE49-F238E27FC236}">
                <a16:creationId xmlns:a16="http://schemas.microsoft.com/office/drawing/2014/main" id="{D1B769CC-A9EF-164C-AD98-374BD1BB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09" y="1213008"/>
            <a:ext cx="3251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CF0A1-0285-2E44-91AB-6946FE0B5787}"/>
              </a:ext>
            </a:extLst>
          </p:cNvPr>
          <p:cNvSpPr txBox="1"/>
          <p:nvPr/>
        </p:nvSpPr>
        <p:spPr>
          <a:xfrm>
            <a:off x="1564104" y="6590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729D6-98A0-204A-B447-908EF6FD5DA9}"/>
              </a:ext>
            </a:extLst>
          </p:cNvPr>
          <p:cNvSpPr txBox="1"/>
          <p:nvPr/>
        </p:nvSpPr>
        <p:spPr>
          <a:xfrm>
            <a:off x="1810289" y="1028342"/>
            <a:ext cx="49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Get as close as 21, without going over 21 (bust)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0B26-984D-0A4D-BA17-35FF50775C43}"/>
              </a:ext>
            </a:extLst>
          </p:cNvPr>
          <p:cNvSpPr txBox="1"/>
          <p:nvPr/>
        </p:nvSpPr>
        <p:spPr>
          <a:xfrm>
            <a:off x="1810289" y="1582340"/>
            <a:ext cx="436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First hand (2 cards for player and dealer)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431FB-3511-2843-8F8D-C8060C5A7AE5}"/>
              </a:ext>
            </a:extLst>
          </p:cNvPr>
          <p:cNvSpPr txBox="1"/>
          <p:nvPr/>
        </p:nvSpPr>
        <p:spPr>
          <a:xfrm>
            <a:off x="1810289" y="2136338"/>
            <a:ext cx="46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Show just the first card of the dealer’s hand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B8BF3-4A80-C54F-B097-F2288B3A3A5A}"/>
              </a:ext>
            </a:extLst>
          </p:cNvPr>
          <p:cNvSpPr txBox="1"/>
          <p:nvPr/>
        </p:nvSpPr>
        <p:spPr>
          <a:xfrm>
            <a:off x="1810289" y="2690336"/>
            <a:ext cx="353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Decide if want more cards or not</a:t>
            </a:r>
          </a:p>
        </p:txBody>
      </p:sp>
      <p:pic>
        <p:nvPicPr>
          <p:cNvPr id="18" name="Picture 17" descr="A picture containing person, indoor, table, sitting&#10;&#10;Description automatically generated">
            <a:extLst>
              <a:ext uri="{FF2B5EF4-FFF2-40B4-BE49-F238E27FC236}">
                <a16:creationId xmlns:a16="http://schemas.microsoft.com/office/drawing/2014/main" id="{D1B769CC-A9EF-164C-AD98-374BD1BB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09" y="1213008"/>
            <a:ext cx="3251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5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CF0A1-0285-2E44-91AB-6946FE0B5787}"/>
              </a:ext>
            </a:extLst>
          </p:cNvPr>
          <p:cNvSpPr txBox="1"/>
          <p:nvPr/>
        </p:nvSpPr>
        <p:spPr>
          <a:xfrm>
            <a:off x="1564104" y="6590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729D6-98A0-204A-B447-908EF6FD5DA9}"/>
              </a:ext>
            </a:extLst>
          </p:cNvPr>
          <p:cNvSpPr txBox="1"/>
          <p:nvPr/>
        </p:nvSpPr>
        <p:spPr>
          <a:xfrm>
            <a:off x="1810289" y="1028342"/>
            <a:ext cx="49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Get as close as 21, without going over 21 (bust)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0B26-984D-0A4D-BA17-35FF50775C43}"/>
              </a:ext>
            </a:extLst>
          </p:cNvPr>
          <p:cNvSpPr txBox="1"/>
          <p:nvPr/>
        </p:nvSpPr>
        <p:spPr>
          <a:xfrm>
            <a:off x="1810289" y="1582340"/>
            <a:ext cx="436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First hand (2 cards for player and dealer)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431FB-3511-2843-8F8D-C8060C5A7AE5}"/>
              </a:ext>
            </a:extLst>
          </p:cNvPr>
          <p:cNvSpPr txBox="1"/>
          <p:nvPr/>
        </p:nvSpPr>
        <p:spPr>
          <a:xfrm>
            <a:off x="1810289" y="2136338"/>
            <a:ext cx="46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Show just the first card of the dealer’s hand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B8BF3-4A80-C54F-B097-F2288B3A3A5A}"/>
              </a:ext>
            </a:extLst>
          </p:cNvPr>
          <p:cNvSpPr txBox="1"/>
          <p:nvPr/>
        </p:nvSpPr>
        <p:spPr>
          <a:xfrm>
            <a:off x="1810289" y="2690336"/>
            <a:ext cx="353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Decide if want more cards or not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E9155-1BDC-5D46-A280-858DDA98CE22}"/>
              </a:ext>
            </a:extLst>
          </p:cNvPr>
          <p:cNvSpPr txBox="1"/>
          <p:nvPr/>
        </p:nvSpPr>
        <p:spPr>
          <a:xfrm>
            <a:off x="1810289" y="324433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count == 21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4DB57-1D2A-EE49-A38A-FB95287CCE92}"/>
              </a:ext>
            </a:extLst>
          </p:cNvPr>
          <p:cNvSpPr txBox="1"/>
          <p:nvPr/>
        </p:nvSpPr>
        <p:spPr>
          <a:xfrm>
            <a:off x="3800000" y="32443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 Blackjack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F9C26-C40D-CF4C-9859-018AAA648C6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208429" y="3429000"/>
            <a:ext cx="59157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person, indoor, table, sitting&#10;&#10;Description automatically generated">
            <a:extLst>
              <a:ext uri="{FF2B5EF4-FFF2-40B4-BE49-F238E27FC236}">
                <a16:creationId xmlns:a16="http://schemas.microsoft.com/office/drawing/2014/main" id="{D1B769CC-A9EF-164C-AD98-374BD1BB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09" y="1213008"/>
            <a:ext cx="3251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CF0A1-0285-2E44-91AB-6946FE0B5787}"/>
              </a:ext>
            </a:extLst>
          </p:cNvPr>
          <p:cNvSpPr txBox="1"/>
          <p:nvPr/>
        </p:nvSpPr>
        <p:spPr>
          <a:xfrm>
            <a:off x="1564104" y="6590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729D6-98A0-204A-B447-908EF6FD5DA9}"/>
              </a:ext>
            </a:extLst>
          </p:cNvPr>
          <p:cNvSpPr txBox="1"/>
          <p:nvPr/>
        </p:nvSpPr>
        <p:spPr>
          <a:xfrm>
            <a:off x="1810289" y="1028342"/>
            <a:ext cx="49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Get as close as 21, without going over 21 (bust)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0B26-984D-0A4D-BA17-35FF50775C43}"/>
              </a:ext>
            </a:extLst>
          </p:cNvPr>
          <p:cNvSpPr txBox="1"/>
          <p:nvPr/>
        </p:nvSpPr>
        <p:spPr>
          <a:xfrm>
            <a:off x="1810289" y="1582340"/>
            <a:ext cx="436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First hand (2 cards for player and dealer)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431FB-3511-2843-8F8D-C8060C5A7AE5}"/>
              </a:ext>
            </a:extLst>
          </p:cNvPr>
          <p:cNvSpPr txBox="1"/>
          <p:nvPr/>
        </p:nvSpPr>
        <p:spPr>
          <a:xfrm>
            <a:off x="1810289" y="2136338"/>
            <a:ext cx="46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Show just the first card of the dealer’s hand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B8BF3-4A80-C54F-B097-F2288B3A3A5A}"/>
              </a:ext>
            </a:extLst>
          </p:cNvPr>
          <p:cNvSpPr txBox="1"/>
          <p:nvPr/>
        </p:nvSpPr>
        <p:spPr>
          <a:xfrm>
            <a:off x="1810289" y="2690336"/>
            <a:ext cx="353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Decide if want more cards or not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E9155-1BDC-5D46-A280-858DDA98CE22}"/>
              </a:ext>
            </a:extLst>
          </p:cNvPr>
          <p:cNvSpPr txBox="1"/>
          <p:nvPr/>
        </p:nvSpPr>
        <p:spPr>
          <a:xfrm>
            <a:off x="1810289" y="324433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count == 21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4DB57-1D2A-EE49-A38A-FB95287CCE92}"/>
              </a:ext>
            </a:extLst>
          </p:cNvPr>
          <p:cNvSpPr txBox="1"/>
          <p:nvPr/>
        </p:nvSpPr>
        <p:spPr>
          <a:xfrm>
            <a:off x="3800000" y="32443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 Blackjack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F9C26-C40D-CF4C-9859-018AAA648C6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208429" y="3429000"/>
            <a:ext cx="59157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75606E-524C-0243-961A-0DBF73C8CC8A}"/>
              </a:ext>
            </a:extLst>
          </p:cNvPr>
          <p:cNvSpPr txBox="1"/>
          <p:nvPr/>
        </p:nvSpPr>
        <p:spPr>
          <a:xfrm>
            <a:off x="1564104" y="4167665"/>
            <a:ext cx="13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REWARDS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3D203-93CE-F246-9ACA-015CE1E426B7}"/>
              </a:ext>
            </a:extLst>
          </p:cNvPr>
          <p:cNvSpPr txBox="1"/>
          <p:nvPr/>
        </p:nvSpPr>
        <p:spPr>
          <a:xfrm>
            <a:off x="1810289" y="47216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Blackjack = 2.5 bet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2D18A-D70C-A445-9E10-EE4FDBB1CF70}"/>
              </a:ext>
            </a:extLst>
          </p:cNvPr>
          <p:cNvSpPr txBox="1"/>
          <p:nvPr/>
        </p:nvSpPr>
        <p:spPr>
          <a:xfrm>
            <a:off x="1810289" y="527566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Victory = 2 bet</a:t>
            </a:r>
          </a:p>
        </p:txBody>
      </p:sp>
      <p:pic>
        <p:nvPicPr>
          <p:cNvPr id="17" name="Picture 1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99081490-0CC6-464E-80B7-5E5F8250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750" y="3969167"/>
            <a:ext cx="3242929" cy="2243655"/>
          </a:xfrm>
          <a:prstGeom prst="rect">
            <a:avLst/>
          </a:prstGeom>
        </p:spPr>
      </p:pic>
      <p:pic>
        <p:nvPicPr>
          <p:cNvPr id="18" name="Picture 17" descr="A picture containing person, indoor, table, sitting&#10;&#10;Description automatically generated">
            <a:extLst>
              <a:ext uri="{FF2B5EF4-FFF2-40B4-BE49-F238E27FC236}">
                <a16:creationId xmlns:a16="http://schemas.microsoft.com/office/drawing/2014/main" id="{D1B769CC-A9EF-164C-AD98-374BD1BB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309" y="1213008"/>
            <a:ext cx="3251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3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itting in a chair&#10;&#10;Description automatically generated">
            <a:extLst>
              <a:ext uri="{FF2B5EF4-FFF2-40B4-BE49-F238E27FC236}">
                <a16:creationId xmlns:a16="http://schemas.microsoft.com/office/drawing/2014/main" id="{FCB6557A-D6D5-834F-B248-BB139A6A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09" y="1077186"/>
            <a:ext cx="3697824" cy="208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01825-D763-1648-B688-6DEB7CACB714}"/>
              </a:ext>
            </a:extLst>
          </p:cNvPr>
          <p:cNvSpPr txBox="1"/>
          <p:nvPr/>
        </p:nvSpPr>
        <p:spPr>
          <a:xfrm>
            <a:off x="809413" y="56209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6558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308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Simon Moya</dc:creator>
  <cp:lastModifiedBy>Miguel Simon Moya</cp:lastModifiedBy>
  <cp:revision>8</cp:revision>
  <dcterms:created xsi:type="dcterms:W3CDTF">2020-10-22T15:57:19Z</dcterms:created>
  <dcterms:modified xsi:type="dcterms:W3CDTF">2020-10-23T12:19:58Z</dcterms:modified>
</cp:coreProperties>
</file>