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293" r:id="rId3"/>
    <p:sldId id="286" r:id="rId4"/>
    <p:sldId id="259" r:id="rId5"/>
    <p:sldId id="290" r:id="rId6"/>
    <p:sldId id="287" r:id="rId7"/>
    <p:sldId id="277" r:id="rId8"/>
    <p:sldId id="28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es rosell" initials="Cr" lastIdx="1" clrIdx="0">
    <p:extLst>
      <p:ext uri="{19B8F6BF-5375-455C-9EA6-DF929625EA0E}">
        <p15:presenceInfo xmlns:p15="http://schemas.microsoft.com/office/powerpoint/2012/main" userId="0ffc5d7376f08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497F3-7F97-4B4C-8CE3-D5D5089E06A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989E-7F83-4D8F-8BD0-78AB40B0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989E-7F83-4D8F-8BD0-78AB40B00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7930-1589-417A-95DE-0A8CBC25E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2672B-5E17-439B-9C2C-C1359A7B2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8057-6732-4EBA-9F8A-4AEEBAB9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F19D-AAB8-4533-8C7A-BDAB8E43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3CA2-3930-4C84-B9FA-CF85F250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FD5-150E-4F36-9DA0-227DB004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7AC1A-282F-48C4-8609-F98D8FD8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0128-8DC6-4E35-832D-07003E28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6D3B3-49DC-4453-B7E6-05DCB445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A471-7CD4-4808-83E2-C88AE839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AAF90-C032-48E0-BD79-CFAC143AB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B1E4C-755B-4A10-9A94-29B1F815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FD7D-F64C-4A0B-8028-240E0070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C189-B58C-4267-83D6-D233C72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ADE6-3769-4D9E-979B-EDA3000F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F6E3-BB34-4584-9D9C-81B1A1A5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F98D-0AC6-4E8B-9F0B-10D0B617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77B1-C525-4A77-9BA1-DDDBB1F0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27E8-EA5A-4B94-A68D-194303F2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0CC5-DC9A-49B0-9E99-3FE1DE67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4C9D-4891-464F-95F7-E176DA11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484F-6660-4C93-8361-A9B77D481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B490-42B0-4D64-B70F-A395AB53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AE6B-51D3-4C3A-85C1-8948932B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314E-3320-4D61-A713-4281A3A2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FD95-795B-443F-B154-AE8E86B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E14-355B-4624-83AF-BB87A07A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5907-C7DF-48DD-B1DD-8347FE2A6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CFAB-AAE6-48AE-B383-7E5109D3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A2A3-C2DA-4910-BE54-C00EB6DD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2B55C-F4C4-4D09-8B3C-4EFBE14E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852A-609F-4BC9-9AB1-FC3CA572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BEF9-7DAB-4BEC-9DD5-C8434FCF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0DE2-E927-4B2D-834A-C130A73E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2440E-CE7D-43DB-9A43-41BE417E1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EE3C3-AF3C-4B7A-9362-C1D9E048B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DCEFC-7168-4906-9DCB-33EC7B70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59058-DE8E-4F11-9A0C-11FDBA86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1D5A6-FD86-4032-8229-9B7DB31C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607F-0291-41EC-BB55-85AFF226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1DF15-0264-4904-9F20-0A61F71E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BEF84-EB49-4F8E-8E59-C28B96CA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63260-7E5A-4783-86E2-6E336842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864C2-7585-4F0C-8EF8-3FA311E1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874D2-F262-4D6A-BDAB-5840518A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DE00-CE05-4309-8D7F-8CEFD68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526A-3B00-4637-80D0-0DF4D1A1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B913-D5DF-4858-B338-29D895FA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F623-D696-4D1D-A9B6-49988AF6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D526-D401-4DCB-BEE4-8B1C14E7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F09B0-9D62-4A0C-8303-96D4E2B2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44A7-05CC-4B1F-A488-92965FE1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B233-D24E-42B7-8348-C84D5688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620EF-7938-4CC4-8A65-8285CD85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9FBDD-B872-49BD-AEBF-182784B8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E22B-A037-4090-B48C-7FBC0856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07198-B397-43A6-A4D0-A18FAD70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C29D-6B57-4BF2-AFF1-7A2EDEC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4E3A6-3A09-44B1-BB21-2179ADC6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A5D07-7916-498B-9E8E-65549DC9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7C6C-2504-4367-B7F4-F3C7A971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C66D-96E2-4DC0-AF4C-E7C1BCE9091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769E-4757-479B-95CE-AE4B140D9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1ED4-69DD-42F8-ADE1-D203DD32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4DC8-556D-4747-BD46-1BE3E82A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anyon in the water&#10;&#10;Description automatically generated">
            <a:extLst>
              <a:ext uri="{FF2B5EF4-FFF2-40B4-BE49-F238E27FC236}">
                <a16:creationId xmlns:a16="http://schemas.microsoft.com/office/drawing/2014/main" id="{DB0E15AF-D5A2-4ED6-88B7-FA45067A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r="19090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CFFF0A-90C5-4793-BB5C-D5CB29AF1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r="2453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BE4BD96-6FA2-49B6-AEBF-0BF073AC6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1" r="-1" b="10215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C87E-9DC3-4728-B3DE-9EFA03F3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7048"/>
            <a:ext cx="5020056" cy="2770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Should we get back to the countryside…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45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mountain, sitting, standing&#10;&#10;Description automatically generated">
            <a:extLst>
              <a:ext uri="{FF2B5EF4-FFF2-40B4-BE49-F238E27FC236}">
                <a16:creationId xmlns:a16="http://schemas.microsoft.com/office/drawing/2014/main" id="{AA45162A-2C0B-40BB-B24A-445665863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6494" r="2811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7833E-3B3B-47A5-A372-BF672872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19175"/>
            <a:ext cx="3553206" cy="1266825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latin typeface="+mn-lt"/>
              </a:rPr>
              <a:t>…with all that is happening nowadays?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F099-423D-41AA-B8FD-2A490541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/>
              <a:t>Multiple crisis</a:t>
            </a:r>
          </a:p>
          <a:p>
            <a:endParaRPr lang="en-US" sz="2400" dirty="0"/>
          </a:p>
          <a:p>
            <a:r>
              <a:rPr lang="en-US" sz="2400" dirty="0"/>
              <a:t>Virus attack</a:t>
            </a:r>
          </a:p>
          <a:p>
            <a:endParaRPr lang="en-US" sz="2400" dirty="0"/>
          </a:p>
          <a:p>
            <a:r>
              <a:rPr lang="en-US" sz="2400" dirty="0"/>
              <a:t>Pollution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s-E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2471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B297FB-28ED-48F3-A354-B17F2524BFA8}"/>
              </a:ext>
            </a:extLst>
          </p:cNvPr>
          <p:cNvSpPr txBox="1">
            <a:spLocks/>
          </p:cNvSpPr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/>
              <a:t>CHECKPOINT 1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dirty="0"/>
              <a:t>Is there a relationship between </a:t>
            </a:r>
            <a:r>
              <a:rPr lang="en-US" sz="2400" dirty="0">
                <a:solidFill>
                  <a:srgbClr val="92D050"/>
                </a:solidFill>
              </a:rPr>
              <a:t>population density</a:t>
            </a:r>
            <a:r>
              <a:rPr lang="en-US" sz="2400" dirty="0"/>
              <a:t> and pollution in cities?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/>
              <a:t>CHECKPOINT 2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dirty="0"/>
              <a:t>Is there a relationship between </a:t>
            </a:r>
            <a:r>
              <a:rPr lang="en-US" sz="2400" dirty="0">
                <a:solidFill>
                  <a:srgbClr val="92D050"/>
                </a:solidFill>
              </a:rPr>
              <a:t>population density</a:t>
            </a:r>
            <a:r>
              <a:rPr lang="en-US" sz="2400" dirty="0"/>
              <a:t> and average price of houses?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CF5EC-368D-4FBB-9A12-A5C608EB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34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CC46C-3692-4A10-8479-C0C5482EAFC3}"/>
              </a:ext>
            </a:extLst>
          </p:cNvPr>
          <p:cNvSpPr txBox="1"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Usage of data from 2013 – 2019 by Counties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8ED055-CC0D-4378-89FA-BC6997F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12931"/>
              </p:ext>
            </p:extLst>
          </p:nvPr>
        </p:nvGraphicFramePr>
        <p:xfrm>
          <a:off x="385572" y="2155228"/>
          <a:ext cx="11420856" cy="4065026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3775991">
                  <a:extLst>
                    <a:ext uri="{9D8B030D-6E8A-4147-A177-3AD203B41FA5}">
                      <a16:colId xmlns:a16="http://schemas.microsoft.com/office/drawing/2014/main" val="232595466"/>
                    </a:ext>
                  </a:extLst>
                </a:gridCol>
                <a:gridCol w="7644865">
                  <a:extLst>
                    <a:ext uri="{9D8B030D-6E8A-4147-A177-3AD203B41FA5}">
                      <a16:colId xmlns:a16="http://schemas.microsoft.com/office/drawing/2014/main" val="1970305255"/>
                    </a:ext>
                  </a:extLst>
                </a:gridCol>
              </a:tblGrid>
              <a:tr h="669242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PARAMETERS</a:t>
                      </a: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594229"/>
                  </a:ext>
                </a:extLst>
              </a:tr>
              <a:tr h="565964">
                <a:tc>
                  <a:txBody>
                    <a:bodyPr/>
                    <a:lstStyle/>
                    <a:p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Health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Pollution in Catalunya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085072"/>
                  </a:ext>
                </a:extLst>
              </a:tr>
              <a:tr h="565964">
                <a:tc gridSpan="2"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http://www.qualitatdelaire.cat/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sz="3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2264"/>
                  </a:ext>
                </a:extLst>
              </a:tr>
              <a:tr h="565964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Money</a:t>
                      </a:r>
                      <a:endParaRPr kumimoji="0" lang="en-US" sz="1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Average price for </a:t>
                      </a: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buying a house </a:t>
                      </a: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in Catalunya</a:t>
                      </a:r>
                      <a:endParaRPr kumimoji="0" lang="en-US" sz="1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041499"/>
                  </a:ext>
                </a:extLst>
              </a:tr>
              <a:tr h="565964">
                <a:tc gridSpan="2"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https://www.idescat.cat/</a:t>
                      </a:r>
                      <a:endParaRPr kumimoji="0" lang="en-US" sz="1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sz="3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89295"/>
                  </a:ext>
                </a:extLst>
              </a:tr>
              <a:tr h="565964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Love</a:t>
                      </a:r>
                      <a:endParaRPr kumimoji="0" lang="en-US" sz="1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Population density 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in Catalan counties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826598"/>
                  </a:ext>
                </a:extLst>
              </a:tr>
              <a:tr h="565964">
                <a:tc gridSpan="2"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https://www.idescat.cat/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7867" marR="185900" marT="123934" marB="1239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sz="3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4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94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A7B4F0A-DBEA-457C-B0F2-80F08E4F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27" y="2161744"/>
            <a:ext cx="2318255" cy="231825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98D25-A5EC-4D6C-907C-07D1C43C9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7"/>
          <a:stretch/>
        </p:blipFill>
        <p:spPr>
          <a:xfrm>
            <a:off x="978172" y="2279912"/>
            <a:ext cx="2318255" cy="22000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2FDCB-025E-44E7-A9C8-AEF2A6667373}"/>
              </a:ext>
            </a:extLst>
          </p:cNvPr>
          <p:cNvCxnSpPr>
            <a:cxnSpLocks/>
          </p:cNvCxnSpPr>
          <p:nvPr/>
        </p:nvCxnSpPr>
        <p:spPr>
          <a:xfrm>
            <a:off x="978172" y="2161744"/>
            <a:ext cx="4779600" cy="233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11A6C6-DAE5-4102-BEFA-DA61F7B80F76}"/>
              </a:ext>
            </a:extLst>
          </p:cNvPr>
          <p:cNvCxnSpPr>
            <a:cxnSpLocks/>
          </p:cNvCxnSpPr>
          <p:nvPr/>
        </p:nvCxnSpPr>
        <p:spPr>
          <a:xfrm flipH="1">
            <a:off x="1316401" y="2161744"/>
            <a:ext cx="4284115" cy="2475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1EAC43-C8C7-4A97-8369-643528CD9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7"/>
          <a:stretch/>
        </p:blipFill>
        <p:spPr>
          <a:xfrm>
            <a:off x="8887969" y="2293783"/>
            <a:ext cx="2318255" cy="220008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F688252-D5F6-48EA-8A23-E30FC4CB2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14" y="2161744"/>
            <a:ext cx="2318255" cy="231825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B05AF49-9163-4EAF-BE21-F83932A68E01}"/>
              </a:ext>
            </a:extLst>
          </p:cNvPr>
          <p:cNvSpPr/>
          <p:nvPr/>
        </p:nvSpPr>
        <p:spPr>
          <a:xfrm>
            <a:off x="6434229" y="1279799"/>
            <a:ext cx="4907480" cy="412568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203BA-2662-42F2-B8AD-E203B86A61FD}"/>
              </a:ext>
            </a:extLst>
          </p:cNvPr>
          <p:cNvSpPr txBox="1"/>
          <p:nvPr/>
        </p:nvSpPr>
        <p:spPr>
          <a:xfrm>
            <a:off x="2433575" y="5918098"/>
            <a:ext cx="234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Annual pollution &lt; 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DF91E-98A7-41B0-8D23-979723ED4DD6}"/>
              </a:ext>
            </a:extLst>
          </p:cNvPr>
          <p:cNvSpPr txBox="1"/>
          <p:nvPr/>
        </p:nvSpPr>
        <p:spPr>
          <a:xfrm>
            <a:off x="7542631" y="5918098"/>
            <a:ext cx="1955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Average price &gt; 0.5</a:t>
            </a:r>
          </a:p>
        </p:txBody>
      </p:sp>
    </p:spTree>
    <p:extLst>
      <p:ext uri="{BB962C8B-B14F-4D97-AF65-F5344CB8AC3E}">
        <p14:creationId xmlns:p14="http://schemas.microsoft.com/office/powerpoint/2010/main" val="25032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52F33-DC88-411E-A874-9CF31AD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As population density grows, so does the price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ACF11C5-17E1-4ABC-9F1D-B3A6EA93E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/>
          <a:stretch/>
        </p:blipFill>
        <p:spPr>
          <a:xfrm>
            <a:off x="4868487" y="370550"/>
            <a:ext cx="7323513" cy="64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89893-D66F-45FC-9244-0444EF36D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2800"/>
              <a:t>Barcelona has almost 3 times more population density than TOP 10 cities in China</a:t>
            </a:r>
            <a:endParaRPr lang="en-US" sz="2800" dirty="0"/>
          </a:p>
        </p:txBody>
      </p:sp>
      <p:sp>
        <p:nvSpPr>
          <p:cNvPr id="41" name="Rectangle: Rounded Corners 2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424817-DAC9-4DDF-A10E-14D1300F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33316"/>
              </p:ext>
            </p:extLst>
          </p:nvPr>
        </p:nvGraphicFramePr>
        <p:xfrm>
          <a:off x="1541234" y="3043597"/>
          <a:ext cx="9109533" cy="22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671002">
                  <a:extLst>
                    <a:ext uri="{9D8B030D-6E8A-4147-A177-3AD203B41FA5}">
                      <a16:colId xmlns:a16="http://schemas.microsoft.com/office/drawing/2014/main" val="1763003328"/>
                    </a:ext>
                  </a:extLst>
                </a:gridCol>
                <a:gridCol w="4438531">
                  <a:extLst>
                    <a:ext uri="{9D8B030D-6E8A-4147-A177-3AD203B41FA5}">
                      <a16:colId xmlns:a16="http://schemas.microsoft.com/office/drawing/2014/main" val="937196300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r>
                        <a:rPr lang="en-US" sz="3300" b="1" noProof="0">
                          <a:solidFill>
                            <a:srgbClr val="FFFFFF"/>
                          </a:solidFill>
                        </a:rPr>
                        <a:t>Barcelona</a:t>
                      </a:r>
                    </a:p>
                  </a:txBody>
                  <a:tcPr marL="471488" marR="282893" marT="282893" marB="28289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noProof="0">
                          <a:solidFill>
                            <a:srgbClr val="FFFFFF"/>
                          </a:solidFill>
                        </a:rPr>
                        <a:t>China</a:t>
                      </a:r>
                    </a:p>
                  </a:txBody>
                  <a:tcPr marL="471488" marR="282893" marT="282893" marB="28289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16839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15.987 person/Km2</a:t>
                      </a:r>
                    </a:p>
                  </a:txBody>
                  <a:tcPr marL="471488" marR="282893" marT="282893" marB="28289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5.590 person/Km2</a:t>
                      </a:r>
                    </a:p>
                  </a:txBody>
                  <a:tcPr marL="471488" marR="282893" marT="282893" marB="28289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2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8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66F31A5-3795-41F0-ADFD-A0881FCD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5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1143A-DCA4-4247-8E9B-A8399457F9C9}"/>
              </a:ext>
            </a:extLst>
          </p:cNvPr>
          <p:cNvSpPr txBox="1"/>
          <p:nvPr/>
        </p:nvSpPr>
        <p:spPr>
          <a:xfrm>
            <a:off x="0" y="6232317"/>
            <a:ext cx="4282555" cy="609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latin typeface="+mj-lt"/>
                <a:ea typeface="+mj-ea"/>
                <a:cs typeface="+mj-cs"/>
              </a:rPr>
              <a:t>GUISASH http://atlantis.uab.cat/hamlet/public.action?request_locale=ca#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A161C12-01C0-48B9-936C-D773DB39A54D}"/>
              </a:ext>
            </a:extLst>
          </p:cNvPr>
          <p:cNvSpPr/>
          <p:nvPr/>
        </p:nvSpPr>
        <p:spPr>
          <a:xfrm rot="5940000">
            <a:off x="9435197" y="3505422"/>
            <a:ext cx="627364" cy="1113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724032-68E3-44E4-8D77-F2364C419E95}"/>
              </a:ext>
            </a:extLst>
          </p:cNvPr>
          <p:cNvSpPr/>
          <p:nvPr/>
        </p:nvSpPr>
        <p:spPr>
          <a:xfrm rot="7320000">
            <a:off x="9395791" y="4405054"/>
            <a:ext cx="627364" cy="1113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FCD954-1A96-4D85-B604-BC6537393826}"/>
              </a:ext>
            </a:extLst>
          </p:cNvPr>
          <p:cNvSpPr/>
          <p:nvPr/>
        </p:nvSpPr>
        <p:spPr>
          <a:xfrm rot="10800000">
            <a:off x="8280415" y="4907501"/>
            <a:ext cx="627364" cy="111357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C37297-79F3-4091-82A9-F2A1BBD2C9F4}"/>
              </a:ext>
            </a:extLst>
          </p:cNvPr>
          <p:cNvSpPr/>
          <p:nvPr/>
        </p:nvSpPr>
        <p:spPr>
          <a:xfrm>
            <a:off x="8163920" y="3541434"/>
            <a:ext cx="848449" cy="11718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6D121-4B2E-4379-AAA9-57E50B6F8721}"/>
              </a:ext>
            </a:extLst>
          </p:cNvPr>
          <p:cNvSpPr txBox="1"/>
          <p:nvPr/>
        </p:nvSpPr>
        <p:spPr>
          <a:xfrm>
            <a:off x="7347687" y="6565073"/>
            <a:ext cx="4959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222222"/>
                </a:solidFill>
              </a:rPr>
              <a:t>The Geographic Information System for Active and Sustainable </a:t>
            </a:r>
            <a:r>
              <a:rPr lang="en-US" altLang="en-US" sz="1200" dirty="0" err="1">
                <a:solidFill>
                  <a:srgbClr val="222222"/>
                </a:solidFill>
              </a:rPr>
              <a:t>Micropolis</a:t>
            </a:r>
            <a:r>
              <a:rPr lang="en-US" alt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FD17F-5A43-4B13-9837-A3271C4CCA60}"/>
              </a:ext>
            </a:extLst>
          </p:cNvPr>
          <p:cNvSpPr txBox="1"/>
          <p:nvPr/>
        </p:nvSpPr>
        <p:spPr>
          <a:xfrm>
            <a:off x="481029" y="976682"/>
            <a:ext cx="4282555" cy="3365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+300 abandoned towns in Catalonia</a:t>
            </a:r>
          </a:p>
        </p:txBody>
      </p:sp>
    </p:spTree>
    <p:extLst>
      <p:ext uri="{BB962C8B-B14F-4D97-AF65-F5344CB8AC3E}">
        <p14:creationId xmlns:p14="http://schemas.microsoft.com/office/powerpoint/2010/main" val="28204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9989F-95A0-42E0-A09B-5292EEA6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298F9-5B75-4AF5-8829-4CA44D9D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THANKS!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065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Should we get back to the countryside…</vt:lpstr>
      <vt:lpstr>…with all that is happening nowadays?</vt:lpstr>
      <vt:lpstr>PowerPoint Presentation</vt:lpstr>
      <vt:lpstr>PowerPoint Presentation</vt:lpstr>
      <vt:lpstr>PowerPoint Presentation</vt:lpstr>
      <vt:lpstr>As population density grows, so does the price</vt:lpstr>
      <vt:lpstr>Barcelona has almost 3 times more population density than TOP 10 cities in China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we get back to the countryside…</dc:title>
  <dc:creator>Carles rosell</dc:creator>
  <cp:lastModifiedBy>Carles rosell</cp:lastModifiedBy>
  <cp:revision>2</cp:revision>
  <dcterms:created xsi:type="dcterms:W3CDTF">2020-07-31T08:52:01Z</dcterms:created>
  <dcterms:modified xsi:type="dcterms:W3CDTF">2020-07-31T08:58:11Z</dcterms:modified>
</cp:coreProperties>
</file>