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1" r:id="rId4"/>
    <p:sldId id="264" r:id="rId5"/>
    <p:sldId id="292" r:id="rId6"/>
    <p:sldId id="293" r:id="rId7"/>
    <p:sldId id="263" r:id="rId8"/>
    <p:sldId id="303" r:id="rId9"/>
    <p:sldId id="297" r:id="rId10"/>
    <p:sldId id="306" r:id="rId11"/>
    <p:sldId id="307" r:id="rId12"/>
    <p:sldId id="304" r:id="rId13"/>
    <p:sldId id="309" r:id="rId14"/>
    <p:sldId id="305" r:id="rId15"/>
    <p:sldId id="310" r:id="rId16"/>
    <p:sldId id="272" r:id="rId17"/>
    <p:sldId id="267" r:id="rId18"/>
    <p:sldId id="276" r:id="rId19"/>
    <p:sldId id="298" r:id="rId20"/>
    <p:sldId id="299" r:id="rId21"/>
    <p:sldId id="302" r:id="rId22"/>
    <p:sldId id="301" r:id="rId23"/>
    <p:sldId id="262" r:id="rId24"/>
    <p:sldId id="283" r:id="rId25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19A4"/>
    <a:srgbClr val="28007F"/>
    <a:srgbClr val="3561AD"/>
    <a:srgbClr val="0D0029"/>
    <a:srgbClr val="5100FF"/>
    <a:srgbClr val="FFE337"/>
    <a:srgbClr val="E4E350"/>
    <a:srgbClr val="FFE350"/>
    <a:srgbClr val="FFF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89"/>
    <p:restoredTop sz="94763"/>
  </p:normalViewPr>
  <p:slideViewPr>
    <p:cSldViewPr snapToGrid="0" snapToObjects="1">
      <p:cViewPr>
        <p:scale>
          <a:sx n="110" d="100"/>
          <a:sy n="110" d="100"/>
        </p:scale>
        <p:origin x="-512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14242-C02D-B446-8BDC-B5511DE27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11379-3840-0944-9E80-A441ADC1A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62730-17EA-CC43-9E91-BDC3DC3A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BBC9-9932-F446-9EB8-60315C9EC255}" type="datetimeFigureOut">
              <a:rPr lang="en-AT" smtClean="0"/>
              <a:t>07.05.20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1ABBA-1307-9943-BB35-388CEE3D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A9B45-760E-4543-BC9B-846BA704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5B22-238C-C041-9484-20024C56251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6589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F186-0BB6-4C47-A751-85F9CB03C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7F754-C43A-FB4D-A5CA-BA7DF67EF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4CE24-78B4-F041-B28F-0AA3B48B9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BBC9-9932-F446-9EB8-60315C9EC255}" type="datetimeFigureOut">
              <a:rPr lang="en-AT" smtClean="0"/>
              <a:t>07.05.20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94F46-1CA2-124D-A53D-7A6E8462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7A451-7935-8B45-B75E-4E8155557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5B22-238C-C041-9484-20024C56251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1909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11F7-7BFE-DB48-BD03-C55D2D463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8D8DB-9EDA-7F46-BA0F-FE68DF870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9F323-6CD1-1E47-ACD4-5C6B9EE1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BBC9-9932-F446-9EB8-60315C9EC255}" type="datetimeFigureOut">
              <a:rPr lang="en-AT" smtClean="0"/>
              <a:t>07.05.20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3C9FC-F0E4-8C4A-9649-14E11D69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72AF3-CA28-224B-A155-DE4B7860A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5B22-238C-C041-9484-20024C56251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5511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4D698-EB1E-5E45-877F-B2794AC7D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89799-2BAE-874E-B4AA-6576BE73F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C71A6-C3F1-614F-9884-B23135AE9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BBC9-9932-F446-9EB8-60315C9EC255}" type="datetimeFigureOut">
              <a:rPr lang="en-AT" smtClean="0"/>
              <a:t>07.05.20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F6188-4019-4940-B8D4-3131F46DA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9567F-8015-4D4C-940D-0EB90718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5B22-238C-C041-9484-20024C56251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67262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A3BA-C62D-7C48-8164-E11B0DF0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E412E-6DE0-194B-9A85-F8F4DDE8F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C521A-32E1-EA44-87F0-5807CB64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BBC9-9932-F446-9EB8-60315C9EC255}" type="datetimeFigureOut">
              <a:rPr lang="en-AT" smtClean="0"/>
              <a:t>07.05.20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618D1-79BD-FD43-874D-28250CF5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554DC-AEA4-8543-8698-D2CEF9C65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5B22-238C-C041-9484-20024C56251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5559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70D4-7375-DA4F-996A-6DD41DA8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FBE49-0FC8-D34E-A7EB-C39387489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13868-7FD3-CF40-9D27-3A1CFBA38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CD28E-6D92-EE4D-B60E-B3D42C0C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BBC9-9932-F446-9EB8-60315C9EC255}" type="datetimeFigureOut">
              <a:rPr lang="en-AT" smtClean="0"/>
              <a:t>07.05.20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1EA4B-6832-4943-B78F-FAAA8BCF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8DBD9-6CF4-7045-A95B-E8951AD7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5B22-238C-C041-9484-20024C56251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1596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5C7B8-083E-EA41-9A32-DCDB1B99A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07C99-7C2F-B84B-AE4A-03338D37A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2BB9C-689D-FA4B-BAF0-A2EE33902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E0F050-B203-F34D-BB80-EF8FC20B8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8955B6-FAF1-B14C-B81C-1E99D0ADD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905F15-B462-944E-8E08-D7A60B5B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BBC9-9932-F446-9EB8-60315C9EC255}" type="datetimeFigureOut">
              <a:rPr lang="en-AT" smtClean="0"/>
              <a:t>07.05.20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A2F19-AC60-5F4E-8975-3A6FAC1BE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D6D2D-D851-8844-8F96-61CC0CE7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5B22-238C-C041-9484-20024C56251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6664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899EB-4B48-8540-B607-0262DE51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CB298-DF86-4943-8CFA-21D0B7C2F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BBC9-9932-F446-9EB8-60315C9EC255}" type="datetimeFigureOut">
              <a:rPr lang="en-AT" smtClean="0"/>
              <a:t>07.05.20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D8D23-382F-8942-AFE8-A36D1F84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85815-2F04-EB42-B8E0-F91AEC0D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5B22-238C-C041-9484-20024C56251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3966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45CAA7-5FFE-E048-8DA8-F89FC14A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BBC9-9932-F446-9EB8-60315C9EC255}" type="datetimeFigureOut">
              <a:rPr lang="en-AT" smtClean="0"/>
              <a:t>07.05.20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508FBD-1CDB-1649-B2EB-E3272617D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365BE-0E7B-EC43-A926-87B6CB4C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5B22-238C-C041-9484-20024C56251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52630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C093-51DF-CC42-985F-A49F3B440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5584-D68D-9842-8C45-BC3703BEA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59239-5BC6-A24E-BF48-DA8CA739B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CFF57-3142-3244-885E-B9A663B0F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BBC9-9932-F446-9EB8-60315C9EC255}" type="datetimeFigureOut">
              <a:rPr lang="en-AT" smtClean="0"/>
              <a:t>07.05.20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8659C-B65A-884C-A870-384E017BA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103A7-241F-1941-A212-E9A70888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5B22-238C-C041-9484-20024C56251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74582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5BEB9-83DF-F245-9130-900363082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8CD0FC-52F6-FB45-A150-932AE1A75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03F1F-4E2D-FD45-BD68-9CD1554A0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5221D-86FE-9F4F-B3FA-EC431971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BBC9-9932-F446-9EB8-60315C9EC255}" type="datetimeFigureOut">
              <a:rPr lang="en-AT" smtClean="0"/>
              <a:t>07.05.20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42307-6529-C84A-96BB-3928A2F9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E134F-013E-FB47-A60B-FC88BD62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5B22-238C-C041-9484-20024C56251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9191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337">
            <a:alpha val="76471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C32E5-AAD0-BA49-AB29-C7FAAB196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AEA06-A470-B44E-A629-3BCDD3914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E391-BC3C-514F-9DB8-BAA41E4D3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7BBC9-9932-F446-9EB8-60315C9EC255}" type="datetimeFigureOut">
              <a:rPr lang="en-AT" smtClean="0"/>
              <a:t>07.05.20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55D2F-9E5C-0744-A2C7-ABF0FED70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59378-C024-964A-80EE-E962422DD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C5B22-238C-C041-9484-20024C56251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96657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microsoft.com/office/2007/relationships/hdphoto" Target="../media/hdphoto4.wdp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00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DE07-152E-6540-BF98-6174C300C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6634" y="1632606"/>
            <a:ext cx="9144000" cy="2387600"/>
          </a:xfrm>
        </p:spPr>
        <p:txBody>
          <a:bodyPr/>
          <a:lstStyle/>
          <a:p>
            <a:r>
              <a:rPr lang="en-AT" sz="40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      What is happening</a:t>
            </a:r>
            <a:br>
              <a:rPr lang="en-AT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</a:br>
            <a:r>
              <a:rPr lang="en-AT" baseline="300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in the </a:t>
            </a:r>
            <a:r>
              <a:rPr lang="en-AT" sz="6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Startup Economy</a:t>
            </a:r>
            <a:endParaRPr lang="en-AT" dirty="0">
              <a:solidFill>
                <a:schemeClr val="accent1">
                  <a:lumMod val="20000"/>
                  <a:lumOff val="8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E7DE3-A9FD-B94E-94E9-BB63ABDDC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277" y="4116169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GB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  …a</a:t>
            </a:r>
            <a:r>
              <a:rPr lang="en-AT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nd how to maximize your chances of success</a:t>
            </a:r>
          </a:p>
          <a:p>
            <a:pPr algn="l"/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		    </a:t>
            </a:r>
            <a:r>
              <a:rPr lang="en-GB" dirty="0">
                <a:solidFill>
                  <a:srgbClr val="3561AD"/>
                </a:solidFill>
                <a:latin typeface="Century Gothic" panose="020B0502020202020204" pitchFamily="34" charset="0"/>
              </a:rPr>
              <a:t>a</a:t>
            </a:r>
            <a:r>
              <a:rPr lang="en-AT" dirty="0">
                <a:solidFill>
                  <a:srgbClr val="3561AD"/>
                </a:solidFill>
                <a:latin typeface="Century Gothic" panose="020B0502020202020204" pitchFamily="34" charset="0"/>
              </a:rPr>
              <a:t>ccording to data     </a:t>
            </a:r>
          </a:p>
        </p:txBody>
      </p:sp>
      <p:pic>
        <p:nvPicPr>
          <p:cNvPr id="6" name="Content Placeholder 4" descr="A picture containing table, food, cake, clock&#10;&#10;Description automatically generated">
            <a:extLst>
              <a:ext uri="{FF2B5EF4-FFF2-40B4-BE49-F238E27FC236}">
                <a16:creationId xmlns:a16="http://schemas.microsoft.com/office/drawing/2014/main" id="{C9062D71-5949-4C4C-85F5-CB3AAC65F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24" b="89924" l="9167" r="90000">
                        <a14:foregroundMark x1="61772" y1="52723" x2="64286" y2="61527"/>
                        <a14:foregroundMark x1="70233" y1="56641" x2="71905" y2="55267"/>
                        <a14:foregroundMark x1="68560" y1="58015" x2="70233" y2="56641"/>
                        <a14:foregroundMark x1="67442" y1="58934" x2="68560" y2="58015"/>
                        <a14:foregroundMark x1="64286" y1="61527" x2="65719" y2="60350"/>
                        <a14:foregroundMark x1="71905" y1="55267" x2="75238" y2="44580"/>
                        <a14:foregroundMark x1="68095" y1="43206" x2="65714" y2="42748"/>
                        <a14:foregroundMark x1="69681" y1="43511" x2="68095" y2="43206"/>
                        <a14:foregroundMark x1="73653" y1="44275" x2="71272" y2="43817"/>
                        <a14:foregroundMark x1="75238" y1="44580" x2="73653" y2="44275"/>
                        <a14:foregroundMark x1="64613" y1="44597" x2="64442" y2="44884"/>
                        <a14:foregroundMark x1="27381" y1="32061" x2="27976" y2="32366"/>
                        <a14:foregroundMark x1="60714" y1="51908" x2="60833" y2="51908"/>
                        <a14:foregroundMark x1="61310" y1="52214" x2="61310" y2="52672"/>
                        <a14:foregroundMark x1="57857" y1="48244" x2="59167" y2="47786"/>
                        <a14:foregroundMark x1="57857" y1="47634" x2="57976" y2="48244"/>
                        <a14:foregroundMark x1="58929" y1="47634" x2="61071" y2="52366"/>
                        <a14:foregroundMark x1="65849" y1="67437" x2="71667" y2="69924"/>
                        <a14:foregroundMark x1="57024" y1="63664" x2="60245" y2="65041"/>
                        <a14:foregroundMark x1="71667" y1="74962" x2="71667" y2="74962"/>
                        <a14:foregroundMark x1="68690" y1="73588" x2="68690" y2="73588"/>
                        <a14:foregroundMark x1="73690" y1="80611" x2="73690" y2="80611"/>
                        <a14:foregroundMark x1="72738" y1="80916" x2="72738" y2="80916"/>
                        <a14:foregroundMark x1="77500" y1="75878" x2="77500" y2="75878"/>
                        <a14:foregroundMark x1="80952" y1="67786" x2="80952" y2="67786"/>
                        <a14:foregroundMark x1="70238" y1="61069" x2="70238" y2="61069"/>
                        <a14:foregroundMark x1="70119" y1="61527" x2="70119" y2="61527"/>
                        <a14:foregroundMark x1="70119" y1="61527" x2="70119" y2="61527"/>
                        <a14:foregroundMark x1="70238" y1="60763" x2="70238" y2="60763"/>
                        <a14:foregroundMark x1="79048" y1="53282" x2="79048" y2="53282"/>
                        <a14:foregroundMark x1="75357" y1="56336" x2="75357" y2="56336"/>
                        <a14:foregroundMark x1="79405" y1="41374" x2="79405" y2="41374"/>
                        <a14:foregroundMark x1="65000" y1="39695" x2="65000" y2="39695"/>
                        <a14:foregroundMark x1="63810" y1="24580" x2="63810" y2="24580"/>
                        <a14:foregroundMark x1="55238" y1="33435" x2="55238" y2="33435"/>
                        <a14:foregroundMark x1="49762" y1="47481" x2="49762" y2="47481"/>
                        <a14:foregroundMark x1="50833" y1="43817" x2="50833" y2="43817"/>
                        <a14:foregroundMark x1="54881" y1="44275" x2="54881" y2="44275"/>
                        <a14:foregroundMark x1="56071" y1="45649" x2="56071" y2="45649"/>
                        <a14:foregroundMark x1="25952" y1="69618" x2="25952" y2="69618"/>
                        <a14:foregroundMark x1="28095" y1="58168" x2="28095" y2="58168"/>
                        <a14:foregroundMark x1="23929" y1="58626" x2="23929" y2="58626"/>
                        <a14:foregroundMark x1="21190" y1="60000" x2="21190" y2="60000"/>
                        <a14:foregroundMark x1="15833" y1="71145" x2="15833" y2="71145"/>
                        <a14:foregroundMark x1="16548" y1="69771" x2="16548" y2="69771"/>
                        <a14:foregroundMark x1="17619" y1="66718" x2="17619" y2="66718"/>
                        <a14:foregroundMark x1="20000" y1="64885" x2="20000" y2="64885"/>
                        <a14:foregroundMark x1="20000" y1="68092" x2="20000" y2="68092"/>
                        <a14:foregroundMark x1="19524" y1="70382" x2="19524" y2="70382"/>
                        <a14:foregroundMark x1="21667" y1="75420" x2="21667" y2="75420"/>
                        <a14:foregroundMark x1="19048" y1="81069" x2="19048" y2="81069"/>
                        <a14:foregroundMark x1="10595" y1="77405" x2="10595" y2="77405"/>
                        <a14:foregroundMark x1="17619" y1="83664" x2="17619" y2="83664"/>
                        <a14:foregroundMark x1="12143" y1="88244" x2="12143" y2="88244"/>
                        <a14:foregroundMark x1="12500" y1="84733" x2="12500" y2="84733"/>
                        <a14:foregroundMark x1="9167" y1="85191" x2="9167" y2="85191"/>
                        <a14:foregroundMark x1="32857" y1="76336" x2="32857" y2="76336"/>
                        <a14:foregroundMark x1="36905" y1="75267" x2="36905" y2="75267"/>
                        <a14:foregroundMark x1="38214" y1="70382" x2="38214" y2="70382"/>
                        <a14:foregroundMark x1="42262" y1="74504" x2="42262" y2="74504"/>
                        <a14:foregroundMark x1="43929" y1="81527" x2="43929" y2="81527"/>
                        <a14:foregroundMark x1="37143" y1="79542" x2="37143" y2="79542"/>
                        <a14:foregroundMark x1="38095" y1="78931" x2="38095" y2="78931"/>
                        <a14:foregroundMark x1="33214" y1="74504" x2="33214" y2="74504"/>
                        <a14:foregroundMark x1="52619" y1="75878" x2="52619" y2="75878"/>
                        <a14:foregroundMark x1="56429" y1="89618" x2="56429" y2="89618"/>
                        <a14:foregroundMark x1="59643" y1="80153" x2="59643" y2="80153"/>
                        <a14:foregroundMark x1="63452" y1="78168" x2="63452" y2="78168"/>
                        <a14:foregroundMark x1="30833" y1="14198" x2="30833" y2="14198"/>
                        <a14:backgroundMark x1="61786" y1="42443" x2="62619" y2="43511"/>
                        <a14:backgroundMark x1="59532" y1="46927" x2="59571" y2="47201"/>
                        <a14:backgroundMark x1="58571" y1="40153" x2="59368" y2="45774"/>
                        <a14:backgroundMark x1="62551" y1="50468" x2="68333" y2="46870"/>
                        <a14:backgroundMark x1="68333" y1="46870" x2="60714" y2="39084"/>
                        <a14:backgroundMark x1="60714" y1="39084" x2="58333" y2="40000"/>
                        <a14:backgroundMark x1="61667" y1="41985" x2="62857" y2="47176"/>
                        <a14:backgroundMark x1="64524" y1="45954" x2="64643" y2="45496"/>
                        <a14:backgroundMark x1="72143" y1="60305" x2="72143" y2="60305"/>
                        <a14:backgroundMark x1="62500" y1="48397" x2="64048" y2="47481"/>
                        <a14:backgroundMark x1="63214" y1="47786" x2="62381" y2="45802"/>
                        <a14:backgroundMark x1="62619" y1="49008" x2="61667" y2="48244"/>
                        <a14:backgroundMark x1="64048" y1="48702" x2="62024" y2="47786"/>
                        <a14:backgroundMark x1="69792" y1="60763" x2="71190" y2="60458"/>
                        <a14:backgroundMark x1="68390" y1="61069" x2="69792" y2="60763"/>
                        <a14:backgroundMark x1="65595" y1="61679" x2="68390" y2="61069"/>
                        <a14:backgroundMark x1="71905" y1="61221" x2="66071" y2="61069"/>
                        <a14:backgroundMark x1="60833" y1="64122" x2="66310" y2="66718"/>
                        <a14:backgroundMark x1="66905" y1="67481" x2="66905" y2="67481"/>
                        <a14:backgroundMark x1="43095" y1="50076" x2="43095" y2="50076"/>
                        <a14:backgroundMark x1="44048" y1="49771" x2="44048" y2="49771"/>
                        <a14:backgroundMark x1="43571" y1="47481" x2="43571" y2="47481"/>
                        <a14:backgroundMark x1="43452" y1="47023" x2="43452" y2="47023"/>
                        <a14:backgroundMark x1="43690" y1="47481" x2="43690" y2="47481"/>
                        <a14:backgroundMark x1="43452" y1="46870" x2="43452" y2="46870"/>
                        <a14:backgroundMark x1="43452" y1="47328" x2="43452" y2="47328"/>
                        <a14:backgroundMark x1="43571" y1="47481" x2="43571" y2="47481"/>
                        <a14:backgroundMark x1="43810" y1="48244" x2="43810" y2="48244"/>
                        <a14:backgroundMark x1="43810" y1="48550" x2="43810" y2="48550"/>
                        <a14:backgroundMark x1="44762" y1="45954" x2="44762" y2="45954"/>
                        <a14:backgroundMark x1="40000" y1="54504" x2="40000" y2="54504"/>
                        <a14:backgroundMark x1="40952" y1="54198" x2="40952" y2="54198"/>
                        <a14:backgroundMark x1="38810" y1="56031" x2="38810" y2="56031"/>
                        <a14:backgroundMark x1="38095" y1="53740" x2="38095" y2="53740"/>
                        <a14:backgroundMark x1="35357" y1="51450" x2="35357" y2="51450"/>
                        <a14:backgroundMark x1="35357" y1="51908" x2="35357" y2="51908"/>
                        <a14:backgroundMark x1="35595" y1="52061" x2="35595" y2="52061"/>
                        <a14:backgroundMark x1="35476" y1="51450" x2="35476" y2="51450"/>
                        <a14:backgroundMark x1="38571" y1="55573" x2="38571" y2="55573"/>
                        <a14:backgroundMark x1="38929" y1="56031" x2="38929" y2="56031"/>
                        <a14:backgroundMark x1="39167" y1="56183" x2="39167" y2="56183"/>
                        <a14:backgroundMark x1="40714" y1="54046" x2="40714" y2="54046"/>
                        <a14:backgroundMark x1="33571" y1="50687" x2="33571" y2="50687"/>
                        <a14:backgroundMark x1="32500" y1="50840" x2="32500" y2="50840"/>
                        <a14:backgroundMark x1="31786" y1="50992" x2="31786" y2="50992"/>
                        <a14:backgroundMark x1="67976" y1="43969" x2="67976" y2="43969"/>
                        <a14:backgroundMark x1="67976" y1="43511" x2="67976" y2="43511"/>
                        <a14:backgroundMark x1="71190" y1="43817" x2="71190" y2="43817"/>
                        <a14:backgroundMark x1="71190" y1="44275" x2="71190" y2="44275"/>
                        <a14:backgroundMark x1="71548" y1="44580" x2="71548" y2="44580"/>
                        <a14:backgroundMark x1="71429" y1="44275" x2="71429" y2="44275"/>
                        <a14:backgroundMark x1="70952" y1="43664" x2="70952" y2="43664"/>
                        <a14:backgroundMark x1="71190" y1="43817" x2="71190" y2="43817"/>
                        <a14:backgroundMark x1="71429" y1="44122" x2="71429" y2="44122"/>
                        <a14:backgroundMark x1="71429" y1="44122" x2="71429" y2="44122"/>
                        <a14:backgroundMark x1="71429" y1="43817" x2="71429" y2="43817"/>
                        <a14:backgroundMark x1="68571" y1="58015" x2="68571" y2="58015"/>
                        <a14:backgroundMark x1="71071" y1="56641" x2="71071" y2="56641"/>
                        <a14:backgroundMark x1="67381" y1="59237" x2="67381" y2="59237"/>
                        <a14:backgroundMark x1="64881" y1="53588" x2="64881" y2="53588"/>
                        <a14:backgroundMark x1="67857" y1="43206" x2="67857" y2="432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476621">
            <a:off x="-1178611" y="-1116785"/>
            <a:ext cx="6210490" cy="4835310"/>
          </a:xfrm>
          <a:prstGeom prst="rect">
            <a:avLst/>
          </a:prstGeom>
        </p:spPr>
      </p:pic>
      <p:pic>
        <p:nvPicPr>
          <p:cNvPr id="7" name="Content Placeholder 4" descr="A picture containing table, food, cake, clock&#10;&#10;Description automatically generated">
            <a:extLst>
              <a:ext uri="{FF2B5EF4-FFF2-40B4-BE49-F238E27FC236}">
                <a16:creationId xmlns:a16="http://schemas.microsoft.com/office/drawing/2014/main" id="{86F56732-97E9-BA49-B685-C3C79D780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24" b="89924" l="9167" r="90000">
                        <a14:foregroundMark x1="61772" y1="52723" x2="64286" y2="61527"/>
                        <a14:foregroundMark x1="70233" y1="56641" x2="71905" y2="55267"/>
                        <a14:foregroundMark x1="68560" y1="58015" x2="70233" y2="56641"/>
                        <a14:foregroundMark x1="67442" y1="58934" x2="68560" y2="58015"/>
                        <a14:foregroundMark x1="64286" y1="61527" x2="65719" y2="60350"/>
                        <a14:foregroundMark x1="71905" y1="55267" x2="75238" y2="44580"/>
                        <a14:foregroundMark x1="68095" y1="43206" x2="65714" y2="42748"/>
                        <a14:foregroundMark x1="69681" y1="43511" x2="68095" y2="43206"/>
                        <a14:foregroundMark x1="73653" y1="44275" x2="71272" y2="43817"/>
                        <a14:foregroundMark x1="75238" y1="44580" x2="73653" y2="44275"/>
                        <a14:foregroundMark x1="64613" y1="44597" x2="64442" y2="44884"/>
                        <a14:foregroundMark x1="27381" y1="32061" x2="27976" y2="32366"/>
                        <a14:foregroundMark x1="60714" y1="51908" x2="60833" y2="51908"/>
                        <a14:foregroundMark x1="61310" y1="52214" x2="61310" y2="52672"/>
                        <a14:foregroundMark x1="57857" y1="48244" x2="59167" y2="47786"/>
                        <a14:foregroundMark x1="57857" y1="47634" x2="57976" y2="48244"/>
                        <a14:foregroundMark x1="58929" y1="47634" x2="61071" y2="52366"/>
                        <a14:foregroundMark x1="65849" y1="67437" x2="71667" y2="69924"/>
                        <a14:foregroundMark x1="57024" y1="63664" x2="60245" y2="65041"/>
                        <a14:foregroundMark x1="71667" y1="74962" x2="71667" y2="74962"/>
                        <a14:foregroundMark x1="68690" y1="73588" x2="68690" y2="73588"/>
                        <a14:foregroundMark x1="73690" y1="80611" x2="73690" y2="80611"/>
                        <a14:foregroundMark x1="72738" y1="80916" x2="72738" y2="80916"/>
                        <a14:foregroundMark x1="77500" y1="75878" x2="77500" y2="75878"/>
                        <a14:foregroundMark x1="80952" y1="67786" x2="80952" y2="67786"/>
                        <a14:foregroundMark x1="70238" y1="61069" x2="70238" y2="61069"/>
                        <a14:foregroundMark x1="70119" y1="61527" x2="70119" y2="61527"/>
                        <a14:foregroundMark x1="70119" y1="61527" x2="70119" y2="61527"/>
                        <a14:foregroundMark x1="70238" y1="60763" x2="70238" y2="60763"/>
                        <a14:foregroundMark x1="79048" y1="53282" x2="79048" y2="53282"/>
                        <a14:foregroundMark x1="75357" y1="56336" x2="75357" y2="56336"/>
                        <a14:foregroundMark x1="79405" y1="41374" x2="79405" y2="41374"/>
                        <a14:foregroundMark x1="65000" y1="39695" x2="65000" y2="39695"/>
                        <a14:foregroundMark x1="63810" y1="24580" x2="63810" y2="24580"/>
                        <a14:foregroundMark x1="55238" y1="33435" x2="55238" y2="33435"/>
                        <a14:foregroundMark x1="49762" y1="47481" x2="49762" y2="47481"/>
                        <a14:foregroundMark x1="50833" y1="43817" x2="50833" y2="43817"/>
                        <a14:foregroundMark x1="54881" y1="44275" x2="54881" y2="44275"/>
                        <a14:foregroundMark x1="56071" y1="45649" x2="56071" y2="45649"/>
                        <a14:foregroundMark x1="25952" y1="69618" x2="25952" y2="69618"/>
                        <a14:foregroundMark x1="28095" y1="58168" x2="28095" y2="58168"/>
                        <a14:foregroundMark x1="23929" y1="58626" x2="23929" y2="58626"/>
                        <a14:foregroundMark x1="21190" y1="60000" x2="21190" y2="60000"/>
                        <a14:foregroundMark x1="15833" y1="71145" x2="15833" y2="71145"/>
                        <a14:foregroundMark x1="16548" y1="69771" x2="16548" y2="69771"/>
                        <a14:foregroundMark x1="17619" y1="66718" x2="17619" y2="66718"/>
                        <a14:foregroundMark x1="20000" y1="64885" x2="20000" y2="64885"/>
                        <a14:foregroundMark x1="20000" y1="68092" x2="20000" y2="68092"/>
                        <a14:foregroundMark x1="19524" y1="70382" x2="19524" y2="70382"/>
                        <a14:foregroundMark x1="21667" y1="75420" x2="21667" y2="75420"/>
                        <a14:foregroundMark x1="19048" y1="81069" x2="19048" y2="81069"/>
                        <a14:foregroundMark x1="10595" y1="77405" x2="10595" y2="77405"/>
                        <a14:foregroundMark x1="17619" y1="83664" x2="17619" y2="83664"/>
                        <a14:foregroundMark x1="12143" y1="88244" x2="12143" y2="88244"/>
                        <a14:foregroundMark x1="12500" y1="84733" x2="12500" y2="84733"/>
                        <a14:foregroundMark x1="9167" y1="85191" x2="9167" y2="85191"/>
                        <a14:foregroundMark x1="32857" y1="76336" x2="32857" y2="76336"/>
                        <a14:foregroundMark x1="36905" y1="75267" x2="36905" y2="75267"/>
                        <a14:foregroundMark x1="38214" y1="70382" x2="38214" y2="70382"/>
                        <a14:foregroundMark x1="42262" y1="74504" x2="42262" y2="74504"/>
                        <a14:foregroundMark x1="43929" y1="81527" x2="43929" y2="81527"/>
                        <a14:foregroundMark x1="37143" y1="79542" x2="37143" y2="79542"/>
                        <a14:foregroundMark x1="38095" y1="78931" x2="38095" y2="78931"/>
                        <a14:foregroundMark x1="33214" y1="74504" x2="33214" y2="74504"/>
                        <a14:foregroundMark x1="52619" y1="75878" x2="52619" y2="75878"/>
                        <a14:foregroundMark x1="56429" y1="89618" x2="56429" y2="89618"/>
                        <a14:foregroundMark x1="59643" y1="80153" x2="59643" y2="80153"/>
                        <a14:foregroundMark x1="63452" y1="78168" x2="63452" y2="78168"/>
                        <a14:foregroundMark x1="30833" y1="14198" x2="30833" y2="14198"/>
                        <a14:backgroundMark x1="61786" y1="42443" x2="62619" y2="43511"/>
                        <a14:backgroundMark x1="59532" y1="46927" x2="59571" y2="47201"/>
                        <a14:backgroundMark x1="58571" y1="40153" x2="59368" y2="45774"/>
                        <a14:backgroundMark x1="62551" y1="50468" x2="68333" y2="46870"/>
                        <a14:backgroundMark x1="68333" y1="46870" x2="60714" y2="39084"/>
                        <a14:backgroundMark x1="60714" y1="39084" x2="58333" y2="40000"/>
                        <a14:backgroundMark x1="61667" y1="41985" x2="62857" y2="47176"/>
                        <a14:backgroundMark x1="64524" y1="45954" x2="64643" y2="45496"/>
                        <a14:backgroundMark x1="72143" y1="60305" x2="72143" y2="60305"/>
                        <a14:backgroundMark x1="62500" y1="48397" x2="64048" y2="47481"/>
                        <a14:backgroundMark x1="63214" y1="47786" x2="62381" y2="45802"/>
                        <a14:backgroundMark x1="62619" y1="49008" x2="61667" y2="48244"/>
                        <a14:backgroundMark x1="64048" y1="48702" x2="62024" y2="47786"/>
                        <a14:backgroundMark x1="69792" y1="60763" x2="71190" y2="60458"/>
                        <a14:backgroundMark x1="68390" y1="61069" x2="69792" y2="60763"/>
                        <a14:backgroundMark x1="65595" y1="61679" x2="68390" y2="61069"/>
                        <a14:backgroundMark x1="71905" y1="61221" x2="66071" y2="61069"/>
                        <a14:backgroundMark x1="60833" y1="64122" x2="66310" y2="66718"/>
                        <a14:backgroundMark x1="66905" y1="67481" x2="66905" y2="67481"/>
                        <a14:backgroundMark x1="43095" y1="50076" x2="43095" y2="50076"/>
                        <a14:backgroundMark x1="44048" y1="49771" x2="44048" y2="49771"/>
                        <a14:backgroundMark x1="43571" y1="47481" x2="43571" y2="47481"/>
                        <a14:backgroundMark x1="43452" y1="47023" x2="43452" y2="47023"/>
                        <a14:backgroundMark x1="43690" y1="47481" x2="43690" y2="47481"/>
                        <a14:backgroundMark x1="43452" y1="46870" x2="43452" y2="46870"/>
                        <a14:backgroundMark x1="43452" y1="47328" x2="43452" y2="47328"/>
                        <a14:backgroundMark x1="43571" y1="47481" x2="43571" y2="47481"/>
                        <a14:backgroundMark x1="43810" y1="48244" x2="43810" y2="48244"/>
                        <a14:backgroundMark x1="43810" y1="48550" x2="43810" y2="48550"/>
                        <a14:backgroundMark x1="44762" y1="45954" x2="44762" y2="45954"/>
                        <a14:backgroundMark x1="40000" y1="54504" x2="40000" y2="54504"/>
                        <a14:backgroundMark x1="40952" y1="54198" x2="40952" y2="54198"/>
                        <a14:backgroundMark x1="38810" y1="56031" x2="38810" y2="56031"/>
                        <a14:backgroundMark x1="38095" y1="53740" x2="38095" y2="53740"/>
                        <a14:backgroundMark x1="35357" y1="51450" x2="35357" y2="51450"/>
                        <a14:backgroundMark x1="35357" y1="51908" x2="35357" y2="51908"/>
                        <a14:backgroundMark x1="35595" y1="52061" x2="35595" y2="52061"/>
                        <a14:backgroundMark x1="35476" y1="51450" x2="35476" y2="51450"/>
                        <a14:backgroundMark x1="38571" y1="55573" x2="38571" y2="55573"/>
                        <a14:backgroundMark x1="38929" y1="56031" x2="38929" y2="56031"/>
                        <a14:backgroundMark x1="39167" y1="56183" x2="39167" y2="56183"/>
                        <a14:backgroundMark x1="40714" y1="54046" x2="40714" y2="54046"/>
                        <a14:backgroundMark x1="33571" y1="50687" x2="33571" y2="50687"/>
                        <a14:backgroundMark x1="32500" y1="50840" x2="32500" y2="50840"/>
                        <a14:backgroundMark x1="31786" y1="50992" x2="31786" y2="50992"/>
                        <a14:backgroundMark x1="67976" y1="43969" x2="67976" y2="43969"/>
                        <a14:backgroundMark x1="67976" y1="43511" x2="67976" y2="43511"/>
                        <a14:backgroundMark x1="71190" y1="43817" x2="71190" y2="43817"/>
                        <a14:backgroundMark x1="71190" y1="44275" x2="71190" y2="44275"/>
                        <a14:backgroundMark x1="71548" y1="44580" x2="71548" y2="44580"/>
                        <a14:backgroundMark x1="71429" y1="44275" x2="71429" y2="44275"/>
                        <a14:backgroundMark x1="70952" y1="43664" x2="70952" y2="43664"/>
                        <a14:backgroundMark x1="71190" y1="43817" x2="71190" y2="43817"/>
                        <a14:backgroundMark x1="71429" y1="44122" x2="71429" y2="44122"/>
                        <a14:backgroundMark x1="71429" y1="44122" x2="71429" y2="44122"/>
                        <a14:backgroundMark x1="71429" y1="43817" x2="71429" y2="43817"/>
                        <a14:backgroundMark x1="68571" y1="58015" x2="68571" y2="58015"/>
                        <a14:backgroundMark x1="71071" y1="56641" x2="71071" y2="56641"/>
                        <a14:backgroundMark x1="67381" y1="59237" x2="67381" y2="59237"/>
                        <a14:backgroundMark x1="64881" y1="53588" x2="64881" y2="53588"/>
                        <a14:backgroundMark x1="67857" y1="43206" x2="67857" y2="432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9445297" flipH="1">
            <a:off x="7461180" y="3511438"/>
            <a:ext cx="6210490" cy="48353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72DF8D-F46F-9E4C-970D-867FBE5D000F}"/>
              </a:ext>
            </a:extLst>
          </p:cNvPr>
          <p:cNvSpPr txBox="1"/>
          <p:nvPr/>
        </p:nvSpPr>
        <p:spPr>
          <a:xfrm>
            <a:off x="7561502" y="68502"/>
            <a:ext cx="4630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>
                <a:solidFill>
                  <a:srgbClr val="0D0029"/>
                </a:solidFill>
              </a:rPr>
              <a:t>DAFT BCN 03/2020 - Victoria Zauner – Project 4</a:t>
            </a:r>
          </a:p>
        </p:txBody>
      </p:sp>
    </p:spTree>
    <p:extLst>
      <p:ext uri="{BB962C8B-B14F-4D97-AF65-F5344CB8AC3E}">
        <p14:creationId xmlns:p14="http://schemas.microsoft.com/office/powerpoint/2010/main" val="3901018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6E40-6601-0949-B871-9F4796C5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12" y="0"/>
            <a:ext cx="1181880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AT" sz="3200" dirty="0">
                <a:solidFill>
                  <a:srgbClr val="28007F"/>
                </a:solidFill>
                <a:latin typeface="Century Gothic" panose="020B0502020202020204" pitchFamily="34" charset="0"/>
              </a:rPr>
              <a:t>Hypothesis</a:t>
            </a:r>
            <a:r>
              <a:rPr lang="en-AT" sz="32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: There is a positive correlation between the amount of companies founded and the amount of funding by sector.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F0628E6-E674-6141-8584-DAC782AA56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80" r="1392"/>
          <a:stretch/>
        </p:blipFill>
        <p:spPr>
          <a:xfrm>
            <a:off x="2587942" y="1325563"/>
            <a:ext cx="7016116" cy="50756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C9AA9C-7589-B14E-B48A-112EFDA8E913}"/>
              </a:ext>
            </a:extLst>
          </p:cNvPr>
          <p:cNvSpPr txBox="1"/>
          <p:nvPr/>
        </p:nvSpPr>
        <p:spPr>
          <a:xfrm>
            <a:off x="8654986" y="4988687"/>
            <a:ext cx="146706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10000" dirty="0"/>
              <a:t>✔️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97C719-D3B6-1A46-BB61-9272B180EB9F}"/>
              </a:ext>
            </a:extLst>
          </p:cNvPr>
          <p:cNvSpPr txBox="1"/>
          <p:nvPr/>
        </p:nvSpPr>
        <p:spPr>
          <a:xfrm>
            <a:off x="9124926" y="4948731"/>
            <a:ext cx="146706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10000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412788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6E40-6601-0949-B871-9F4796C5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12" y="0"/>
            <a:ext cx="11818807" cy="1325563"/>
          </a:xfrm>
        </p:spPr>
        <p:txBody>
          <a:bodyPr>
            <a:normAutofit/>
          </a:bodyPr>
          <a:lstStyle/>
          <a:p>
            <a:pPr algn="ctr"/>
            <a:r>
              <a:rPr lang="en-AT" sz="3200" dirty="0">
                <a:solidFill>
                  <a:srgbClr val="28007F"/>
                </a:solidFill>
                <a:latin typeface="Century Gothic" panose="020B0502020202020204" pitchFamily="34" charset="0"/>
              </a:rPr>
              <a:t>Hypothesis</a:t>
            </a:r>
            <a:r>
              <a:rPr lang="en-AT" sz="32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: There is a positive correlation between the amount of companies founded and closed in a sector?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7C745570-4F6F-F84E-94AE-D97B2F30C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539" y="1325563"/>
            <a:ext cx="7524921" cy="52543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FB19BD-FD92-E749-9B59-B83B24FC1F40}"/>
              </a:ext>
            </a:extLst>
          </p:cNvPr>
          <p:cNvSpPr txBox="1"/>
          <p:nvPr/>
        </p:nvSpPr>
        <p:spPr>
          <a:xfrm>
            <a:off x="9124926" y="4948731"/>
            <a:ext cx="146706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10000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355445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6E40-6601-0949-B871-9F4796C5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12" y="0"/>
            <a:ext cx="11818807" cy="1325563"/>
          </a:xfrm>
        </p:spPr>
        <p:txBody>
          <a:bodyPr>
            <a:normAutofit/>
          </a:bodyPr>
          <a:lstStyle/>
          <a:p>
            <a:pPr algn="ctr"/>
            <a:r>
              <a:rPr lang="en-AT" sz="32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What is the probability of being acquired by sector?</a:t>
            </a:r>
          </a:p>
        </p:txBody>
      </p:sp>
      <p:pic>
        <p:nvPicPr>
          <p:cNvPr id="4" name="Picture 3" descr="A picture containing comb&#10;&#10;Description automatically generated">
            <a:extLst>
              <a:ext uri="{FF2B5EF4-FFF2-40B4-BE49-F238E27FC236}">
                <a16:creationId xmlns:a16="http://schemas.microsoft.com/office/drawing/2014/main" id="{60702668-467F-0347-B78C-C2A8759AA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617" y="984414"/>
            <a:ext cx="5478765" cy="573673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36578F0-CB1A-5442-81E4-C9F4D88A9F22}"/>
              </a:ext>
            </a:extLst>
          </p:cNvPr>
          <p:cNvSpPr/>
          <p:nvPr/>
        </p:nvSpPr>
        <p:spPr>
          <a:xfrm>
            <a:off x="3735228" y="1470062"/>
            <a:ext cx="246464" cy="510658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F92260-9448-F34E-B7DB-04466A805284}"/>
              </a:ext>
            </a:extLst>
          </p:cNvPr>
          <p:cNvSpPr/>
          <p:nvPr/>
        </p:nvSpPr>
        <p:spPr>
          <a:xfrm>
            <a:off x="5380914" y="1465102"/>
            <a:ext cx="157764" cy="510658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99700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6E40-6601-0949-B871-9F4796C5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9838" y="0"/>
            <a:ext cx="12824749" cy="1325563"/>
          </a:xfrm>
        </p:spPr>
        <p:txBody>
          <a:bodyPr>
            <a:normAutofit/>
          </a:bodyPr>
          <a:lstStyle/>
          <a:p>
            <a:pPr algn="ctr"/>
            <a:r>
              <a:rPr lang="en-AT" sz="32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What is the probability of being funded and acquired?</a:t>
            </a:r>
          </a:p>
        </p:txBody>
      </p:sp>
      <p:pic>
        <p:nvPicPr>
          <p:cNvPr id="5" name="Picture 4" descr="A picture containing measure&#10;&#10;Description automatically generated">
            <a:extLst>
              <a:ext uri="{FF2B5EF4-FFF2-40B4-BE49-F238E27FC236}">
                <a16:creationId xmlns:a16="http://schemas.microsoft.com/office/drawing/2014/main" id="{34C81BDC-2633-E74A-8461-FB6CF0A30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065" y="952734"/>
            <a:ext cx="5153869" cy="54226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FE23AC-1C02-9342-9DEF-89809CE0E4BA}"/>
              </a:ext>
            </a:extLst>
          </p:cNvPr>
          <p:cNvSpPr/>
          <p:nvPr/>
        </p:nvSpPr>
        <p:spPr>
          <a:xfrm>
            <a:off x="3885699" y="1325563"/>
            <a:ext cx="200164" cy="510658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35819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6E40-6601-0949-B871-9F4796C5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12" y="0"/>
            <a:ext cx="11818807" cy="1325563"/>
          </a:xfrm>
        </p:spPr>
        <p:txBody>
          <a:bodyPr>
            <a:normAutofit/>
          </a:bodyPr>
          <a:lstStyle/>
          <a:p>
            <a:pPr algn="ctr"/>
            <a:r>
              <a:rPr lang="en-AT" sz="3200" dirty="0">
                <a:solidFill>
                  <a:srgbClr val="28007F"/>
                </a:solidFill>
                <a:latin typeface="Century Gothic" panose="020B0502020202020204" pitchFamily="34" charset="0"/>
              </a:rPr>
              <a:t>Hypothesis</a:t>
            </a:r>
            <a:r>
              <a:rPr lang="en-AT" sz="32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: There is a correlation between the </a:t>
            </a:r>
            <a:r>
              <a:rPr lang="en-AT" sz="3200" dirty="0">
                <a:solidFill>
                  <a:srgbClr val="C00000"/>
                </a:solidFill>
                <a:latin typeface="Century Gothic" panose="020B0502020202020204" pitchFamily="34" charset="0"/>
              </a:rPr>
              <a:t>amount of funding</a:t>
            </a:r>
            <a:r>
              <a:rPr lang="en-AT" sz="32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 and the </a:t>
            </a:r>
            <a:r>
              <a:rPr lang="en-AT" sz="3200" dirty="0">
                <a:solidFill>
                  <a:srgbClr val="C00000"/>
                </a:solidFill>
                <a:latin typeface="Century Gothic" panose="020B0502020202020204" pitchFamily="34" charset="0"/>
              </a:rPr>
              <a:t>probability of being acquired</a:t>
            </a:r>
            <a:r>
              <a:rPr lang="en-AT" sz="32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.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C969809-1BEF-6349-BD19-855AA870D0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345" r="847"/>
          <a:stretch/>
        </p:blipFill>
        <p:spPr>
          <a:xfrm>
            <a:off x="2632105" y="1200896"/>
            <a:ext cx="6927790" cy="5259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EEAB48-4FA1-E947-ACAF-B49B3680CA04}"/>
              </a:ext>
            </a:extLst>
          </p:cNvPr>
          <p:cNvSpPr txBox="1"/>
          <p:nvPr/>
        </p:nvSpPr>
        <p:spPr>
          <a:xfrm>
            <a:off x="8826361" y="5388569"/>
            <a:ext cx="146706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10000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223129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6E40-6601-0949-B871-9F4796C5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12" y="0"/>
            <a:ext cx="11818807" cy="1325563"/>
          </a:xfrm>
        </p:spPr>
        <p:txBody>
          <a:bodyPr>
            <a:normAutofit/>
          </a:bodyPr>
          <a:lstStyle/>
          <a:p>
            <a:pPr algn="ctr"/>
            <a:r>
              <a:rPr lang="en-AT" sz="32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W</a:t>
            </a:r>
            <a:r>
              <a:rPr lang="en-GB" sz="32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h</a:t>
            </a:r>
            <a:r>
              <a:rPr lang="en-AT" sz="32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ich Sector pays the most for an Acquisition?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6C26A6-F975-884D-8734-2DBA0C7F1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20" y="949124"/>
            <a:ext cx="10360675" cy="568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71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00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6E40-6601-0949-B871-9F4796C5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933" y="1502540"/>
            <a:ext cx="8443913" cy="1325563"/>
          </a:xfrm>
        </p:spPr>
        <p:txBody>
          <a:bodyPr/>
          <a:lstStyle/>
          <a:p>
            <a:pPr algn="ctr"/>
            <a:r>
              <a:rPr lang="en-AT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What about the </a:t>
            </a:r>
            <a:r>
              <a:rPr lang="en-AT" sz="4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Unicorns</a:t>
            </a:r>
            <a:r>
              <a:rPr lang="en-AT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?! ✨</a:t>
            </a:r>
          </a:p>
        </p:txBody>
      </p:sp>
      <p:pic>
        <p:nvPicPr>
          <p:cNvPr id="4" name="Content Placeholder 4" descr="A picture containing table, food, cake, clock&#10;&#10;Description automatically generated">
            <a:extLst>
              <a:ext uri="{FF2B5EF4-FFF2-40B4-BE49-F238E27FC236}">
                <a16:creationId xmlns:a16="http://schemas.microsoft.com/office/drawing/2014/main" id="{E161B03A-372A-214C-9B25-7BDDBFFCF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24" b="89924" l="9167" r="90000">
                        <a14:foregroundMark x1="61772" y1="52723" x2="64286" y2="61527"/>
                        <a14:foregroundMark x1="70233" y1="56641" x2="71905" y2="55267"/>
                        <a14:foregroundMark x1="68560" y1="58015" x2="70233" y2="56641"/>
                        <a14:foregroundMark x1="67442" y1="58934" x2="68560" y2="58015"/>
                        <a14:foregroundMark x1="64286" y1="61527" x2="65719" y2="60350"/>
                        <a14:foregroundMark x1="71905" y1="55267" x2="75238" y2="44580"/>
                        <a14:foregroundMark x1="68095" y1="43206" x2="65714" y2="42748"/>
                        <a14:foregroundMark x1="69681" y1="43511" x2="68095" y2="43206"/>
                        <a14:foregroundMark x1="73653" y1="44275" x2="71272" y2="43817"/>
                        <a14:foregroundMark x1="75238" y1="44580" x2="73653" y2="44275"/>
                        <a14:foregroundMark x1="64613" y1="44597" x2="64442" y2="44884"/>
                        <a14:foregroundMark x1="27381" y1="32061" x2="27976" y2="32366"/>
                        <a14:foregroundMark x1="60714" y1="51908" x2="60833" y2="51908"/>
                        <a14:foregroundMark x1="61310" y1="52214" x2="61310" y2="52672"/>
                        <a14:foregroundMark x1="57857" y1="48244" x2="59167" y2="47786"/>
                        <a14:foregroundMark x1="57857" y1="47634" x2="57976" y2="48244"/>
                        <a14:foregroundMark x1="58929" y1="47634" x2="61071" y2="52366"/>
                        <a14:foregroundMark x1="65849" y1="67437" x2="71667" y2="69924"/>
                        <a14:foregroundMark x1="57024" y1="63664" x2="60245" y2="65041"/>
                        <a14:foregroundMark x1="71667" y1="74962" x2="71667" y2="74962"/>
                        <a14:foregroundMark x1="68690" y1="73588" x2="68690" y2="73588"/>
                        <a14:foregroundMark x1="73690" y1="80611" x2="73690" y2="80611"/>
                        <a14:foregroundMark x1="72738" y1="80916" x2="72738" y2="80916"/>
                        <a14:foregroundMark x1="77500" y1="75878" x2="77500" y2="75878"/>
                        <a14:foregroundMark x1="80952" y1="67786" x2="80952" y2="67786"/>
                        <a14:foregroundMark x1="70238" y1="61069" x2="70238" y2="61069"/>
                        <a14:foregroundMark x1="70119" y1="61527" x2="70119" y2="61527"/>
                        <a14:foregroundMark x1="70119" y1="61527" x2="70119" y2="61527"/>
                        <a14:foregroundMark x1="70238" y1="60763" x2="70238" y2="60763"/>
                        <a14:foregroundMark x1="79048" y1="53282" x2="79048" y2="53282"/>
                        <a14:foregroundMark x1="75357" y1="56336" x2="75357" y2="56336"/>
                        <a14:foregroundMark x1="79405" y1="41374" x2="79405" y2="41374"/>
                        <a14:foregroundMark x1="65000" y1="39695" x2="65000" y2="39695"/>
                        <a14:foregroundMark x1="63810" y1="24580" x2="63810" y2="24580"/>
                        <a14:foregroundMark x1="55238" y1="33435" x2="55238" y2="33435"/>
                        <a14:foregroundMark x1="49762" y1="47481" x2="49762" y2="47481"/>
                        <a14:foregroundMark x1="50833" y1="43817" x2="50833" y2="43817"/>
                        <a14:foregroundMark x1="54881" y1="44275" x2="54881" y2="44275"/>
                        <a14:foregroundMark x1="56071" y1="45649" x2="56071" y2="45649"/>
                        <a14:foregroundMark x1="25952" y1="69618" x2="25952" y2="69618"/>
                        <a14:foregroundMark x1="28095" y1="58168" x2="28095" y2="58168"/>
                        <a14:foregroundMark x1="23929" y1="58626" x2="23929" y2="58626"/>
                        <a14:foregroundMark x1="21190" y1="60000" x2="21190" y2="60000"/>
                        <a14:foregroundMark x1="15833" y1="71145" x2="15833" y2="71145"/>
                        <a14:foregroundMark x1="16548" y1="69771" x2="16548" y2="69771"/>
                        <a14:foregroundMark x1="17619" y1="66718" x2="17619" y2="66718"/>
                        <a14:foregroundMark x1="20000" y1="64885" x2="20000" y2="64885"/>
                        <a14:foregroundMark x1="20000" y1="68092" x2="20000" y2="68092"/>
                        <a14:foregroundMark x1="19524" y1="70382" x2="19524" y2="70382"/>
                        <a14:foregroundMark x1="21667" y1="75420" x2="21667" y2="75420"/>
                        <a14:foregroundMark x1="19048" y1="81069" x2="19048" y2="81069"/>
                        <a14:foregroundMark x1="10595" y1="77405" x2="10595" y2="77405"/>
                        <a14:foregroundMark x1="17619" y1="83664" x2="17619" y2="83664"/>
                        <a14:foregroundMark x1="12143" y1="88244" x2="12143" y2="88244"/>
                        <a14:foregroundMark x1="12500" y1="84733" x2="12500" y2="84733"/>
                        <a14:foregroundMark x1="9167" y1="85191" x2="9167" y2="85191"/>
                        <a14:foregroundMark x1="32857" y1="76336" x2="32857" y2="76336"/>
                        <a14:foregroundMark x1="36905" y1="75267" x2="36905" y2="75267"/>
                        <a14:foregroundMark x1="38214" y1="70382" x2="38214" y2="70382"/>
                        <a14:foregroundMark x1="42262" y1="74504" x2="42262" y2="74504"/>
                        <a14:foregroundMark x1="43929" y1="81527" x2="43929" y2="81527"/>
                        <a14:foregroundMark x1="37143" y1="79542" x2="37143" y2="79542"/>
                        <a14:foregroundMark x1="38095" y1="78931" x2="38095" y2="78931"/>
                        <a14:foregroundMark x1="33214" y1="74504" x2="33214" y2="74504"/>
                        <a14:foregroundMark x1="52619" y1="75878" x2="52619" y2="75878"/>
                        <a14:foregroundMark x1="56429" y1="89618" x2="56429" y2="89618"/>
                        <a14:foregroundMark x1="59643" y1="80153" x2="59643" y2="80153"/>
                        <a14:foregroundMark x1="63452" y1="78168" x2="63452" y2="78168"/>
                        <a14:foregroundMark x1="30833" y1="14198" x2="30833" y2="14198"/>
                        <a14:backgroundMark x1="61786" y1="42443" x2="62619" y2="43511"/>
                        <a14:backgroundMark x1="59532" y1="46927" x2="59571" y2="47201"/>
                        <a14:backgroundMark x1="58571" y1="40153" x2="59368" y2="45774"/>
                        <a14:backgroundMark x1="62551" y1="50468" x2="68333" y2="46870"/>
                        <a14:backgroundMark x1="68333" y1="46870" x2="60714" y2="39084"/>
                        <a14:backgroundMark x1="60714" y1="39084" x2="58333" y2="40000"/>
                        <a14:backgroundMark x1="61667" y1="41985" x2="62857" y2="47176"/>
                        <a14:backgroundMark x1="64524" y1="45954" x2="64643" y2="45496"/>
                        <a14:backgroundMark x1="72143" y1="60305" x2="72143" y2="60305"/>
                        <a14:backgroundMark x1="62500" y1="48397" x2="64048" y2="47481"/>
                        <a14:backgroundMark x1="63214" y1="47786" x2="62381" y2="45802"/>
                        <a14:backgroundMark x1="62619" y1="49008" x2="61667" y2="48244"/>
                        <a14:backgroundMark x1="64048" y1="48702" x2="62024" y2="47786"/>
                        <a14:backgroundMark x1="69792" y1="60763" x2="71190" y2="60458"/>
                        <a14:backgroundMark x1="68390" y1="61069" x2="69792" y2="60763"/>
                        <a14:backgroundMark x1="65595" y1="61679" x2="68390" y2="61069"/>
                        <a14:backgroundMark x1="71905" y1="61221" x2="66071" y2="61069"/>
                        <a14:backgroundMark x1="60833" y1="64122" x2="66310" y2="66718"/>
                        <a14:backgroundMark x1="66905" y1="67481" x2="66905" y2="67481"/>
                        <a14:backgroundMark x1="43095" y1="50076" x2="43095" y2="50076"/>
                        <a14:backgroundMark x1="44048" y1="49771" x2="44048" y2="49771"/>
                        <a14:backgroundMark x1="43571" y1="47481" x2="43571" y2="47481"/>
                        <a14:backgroundMark x1="43452" y1="47023" x2="43452" y2="47023"/>
                        <a14:backgroundMark x1="43690" y1="47481" x2="43690" y2="47481"/>
                        <a14:backgroundMark x1="43452" y1="46870" x2="43452" y2="46870"/>
                        <a14:backgroundMark x1="43452" y1="47328" x2="43452" y2="47328"/>
                        <a14:backgroundMark x1="43571" y1="47481" x2="43571" y2="47481"/>
                        <a14:backgroundMark x1="43810" y1="48244" x2="43810" y2="48244"/>
                        <a14:backgroundMark x1="43810" y1="48550" x2="43810" y2="48550"/>
                        <a14:backgroundMark x1="44762" y1="45954" x2="44762" y2="45954"/>
                        <a14:backgroundMark x1="40000" y1="54504" x2="40000" y2="54504"/>
                        <a14:backgroundMark x1="40952" y1="54198" x2="40952" y2="54198"/>
                        <a14:backgroundMark x1="38810" y1="56031" x2="38810" y2="56031"/>
                        <a14:backgroundMark x1="38095" y1="53740" x2="38095" y2="53740"/>
                        <a14:backgroundMark x1="35357" y1="51450" x2="35357" y2="51450"/>
                        <a14:backgroundMark x1="35357" y1="51908" x2="35357" y2="51908"/>
                        <a14:backgroundMark x1="35595" y1="52061" x2="35595" y2="52061"/>
                        <a14:backgroundMark x1="35476" y1="51450" x2="35476" y2="51450"/>
                        <a14:backgroundMark x1="38571" y1="55573" x2="38571" y2="55573"/>
                        <a14:backgroundMark x1="38929" y1="56031" x2="38929" y2="56031"/>
                        <a14:backgroundMark x1="39167" y1="56183" x2="39167" y2="56183"/>
                        <a14:backgroundMark x1="40714" y1="54046" x2="40714" y2="54046"/>
                        <a14:backgroundMark x1="33571" y1="50687" x2="33571" y2="50687"/>
                        <a14:backgroundMark x1="32500" y1="50840" x2="32500" y2="50840"/>
                        <a14:backgroundMark x1="31786" y1="50992" x2="31786" y2="50992"/>
                        <a14:backgroundMark x1="67976" y1="43969" x2="67976" y2="43969"/>
                        <a14:backgroundMark x1="67976" y1="43511" x2="67976" y2="43511"/>
                        <a14:backgroundMark x1="71190" y1="43817" x2="71190" y2="43817"/>
                        <a14:backgroundMark x1="71190" y1="44275" x2="71190" y2="44275"/>
                        <a14:backgroundMark x1="71548" y1="44580" x2="71548" y2="44580"/>
                        <a14:backgroundMark x1="71429" y1="44275" x2="71429" y2="44275"/>
                        <a14:backgroundMark x1="70952" y1="43664" x2="70952" y2="43664"/>
                        <a14:backgroundMark x1="71190" y1="43817" x2="71190" y2="43817"/>
                        <a14:backgroundMark x1="71429" y1="44122" x2="71429" y2="44122"/>
                        <a14:backgroundMark x1="71429" y1="44122" x2="71429" y2="44122"/>
                        <a14:backgroundMark x1="71429" y1="43817" x2="71429" y2="43817"/>
                        <a14:backgroundMark x1="68571" y1="58015" x2="68571" y2="58015"/>
                        <a14:backgroundMark x1="71071" y1="56641" x2="71071" y2="56641"/>
                        <a14:backgroundMark x1="67381" y1="59237" x2="67381" y2="59237"/>
                        <a14:backgroundMark x1="64881" y1="53588" x2="64881" y2="53588"/>
                        <a14:backgroundMark x1="67857" y1="43206" x2="67857" y2="432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476621">
            <a:off x="-1283714" y="-1389750"/>
            <a:ext cx="6210490" cy="4835310"/>
          </a:xfr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8432FDC-46F4-EA4D-9506-36799B7F47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49" b="91959" l="9753" r="89973">
                        <a14:foregroundMark x1="24479" y1="11630" x2="24725" y2="9795"/>
                        <a14:foregroundMark x1="23984" y1="15313" x2="24298" y2="12971"/>
                        <a14:foregroundMark x1="23336" y1="20142" x2="23900" y2="15945"/>
                        <a14:foregroundMark x1="23227" y1="20953" x2="23342" y2="20102"/>
                        <a14:foregroundMark x1="23214" y1="21053" x2="23108" y2="21838"/>
                        <a14:foregroundMark x1="25914" y1="10902" x2="29121" y2="13889"/>
                        <a14:foregroundMark x1="24725" y1="9795" x2="25775" y2="10773"/>
                        <a14:foregroundMark x1="31593" y1="13450" x2="42924" y2="18273"/>
                        <a14:foregroundMark x1="52276" y1="26608" x2="53984" y2="32456"/>
                        <a14:foregroundMark x1="52191" y1="26316" x2="52276" y2="26608"/>
                        <a14:foregroundMark x1="52106" y1="26023" x2="52191" y2="26316"/>
                        <a14:foregroundMark x1="52021" y1="25731" x2="52106" y2="26023"/>
                        <a14:foregroundMark x1="51912" y1="25359" x2="52021" y2="25731"/>
                        <a14:foregroundMark x1="51048" y1="22403" x2="51807" y2="25000"/>
                        <a14:foregroundMark x1="53879" y1="37552" x2="53846" y2="39181"/>
                        <a14:foregroundMark x1="53912" y1="35969" x2="53892" y2="36934"/>
                        <a14:foregroundMark x1="53984" y1="32456" x2="53966" y2="33332"/>
                        <a14:foregroundMark x1="27610" y1="33187" x2="27610" y2="33187"/>
                        <a14:foregroundMark x1="29670" y1="31579" x2="29670" y2="31579"/>
                        <a14:foregroundMark x1="18269" y1="35234" x2="18269" y2="35234"/>
                        <a14:foregroundMark x1="25137" y1="38889" x2="25137" y2="38889"/>
                        <a14:foregroundMark x1="22083" y1="23099" x2="17033" y2="30848"/>
                        <a14:foregroundMark x1="22496" y1="22465" x2="22083" y2="23099"/>
                        <a14:foregroundMark x1="22750" y1="22076" x2="22576" y2="22342"/>
                        <a14:foregroundMark x1="22940" y1="21784" x2="22750" y2="22076"/>
                        <a14:foregroundMark x1="17033" y1="30848" x2="15522" y2="41813"/>
                        <a14:foregroundMark x1="15522" y1="41813" x2="24588" y2="47368"/>
                        <a14:foregroundMark x1="26822" y1="47512" x2="29121" y2="47661"/>
                        <a14:foregroundMark x1="24588" y1="47368" x2="26802" y2="47511"/>
                        <a14:foregroundMark x1="29258" y1="66389" x2="29242" y2="67074"/>
                        <a14:foregroundMark x1="29392" y1="60553" x2="29317" y2="63819"/>
                        <a14:foregroundMark x1="29419" y1="59357" x2="29408" y2="59825"/>
                        <a14:foregroundMark x1="41170" y1="90290" x2="42308" y2="91520"/>
                        <a14:foregroundMark x1="40173" y1="89212" x2="40291" y2="89340"/>
                        <a14:foregroundMark x1="33791" y1="82310" x2="39539" y2="88526"/>
                        <a14:foregroundMark x1="42563" y1="91122" x2="45964" y2="85819"/>
                        <a14:foregroundMark x1="42308" y1="91520" x2="42521" y2="91188"/>
                        <a14:foregroundMark x1="57993" y1="87038" x2="63599" y2="80117"/>
                        <a14:foregroundMark x1="65882" y1="89063" x2="66008" y2="89555"/>
                        <a14:foregroundMark x1="65956" y1="89352" x2="65795" y2="88721"/>
                        <a14:foregroundMark x1="64666" y1="84297" x2="64539" y2="83799"/>
                        <a14:foregroundMark x1="63599" y1="80117" x2="64399" y2="83249"/>
                        <a14:foregroundMark x1="68156" y1="88823" x2="71703" y2="81579"/>
                        <a14:foregroundMark x1="72001" y1="73340" x2="72115" y2="70175"/>
                        <a14:foregroundMark x1="71703" y1="81579" x2="71918" y2="75624"/>
                        <a14:foregroundMark x1="74487" y1="71809" x2="80219" y2="75756"/>
                        <a14:foregroundMark x1="73136" y1="70878" x2="74241" y2="71639"/>
                        <a14:foregroundMark x1="72115" y1="70175" x2="72679" y2="70563"/>
                        <a14:foregroundMark x1="85255" y1="64619" x2="85440" y2="64035"/>
                        <a14:foregroundMark x1="85440" y1="64035" x2="85907" y2="54593"/>
                        <a14:foregroundMark x1="81826" y1="51447" x2="74038" y2="48684"/>
                        <a14:foregroundMark x1="67788" y1="50705" x2="66453" y2="51136"/>
                        <a14:foregroundMark x1="74038" y1="48684" x2="70877" y2="49706"/>
                        <a14:foregroundMark x1="53890" y1="49525" x2="50962" y2="48684"/>
                        <a14:foregroundMark x1="50962" y1="48684" x2="53062" y2="38063"/>
                        <a14:foregroundMark x1="40247" y1="46784" x2="42720" y2="58772"/>
                        <a14:foregroundMark x1="42720" y1="58772" x2="53709" y2="73538"/>
                        <a14:foregroundMark x1="53709" y1="73538" x2="62225" y2="70468"/>
                        <a14:foregroundMark x1="39973" y1="52924" x2="39560" y2="70029"/>
                        <a14:foregroundMark x1="34341" y1="65497" x2="69403" y2="63495"/>
                        <a14:foregroundMark x1="69831" y1="64106" x2="68681" y2="71637"/>
                        <a14:foregroundMark x1="70467" y1="59942" x2="69959" y2="63268"/>
                        <a14:foregroundMark x1="64698" y1="68421" x2="61126" y2="57456"/>
                        <a14:foregroundMark x1="55379" y1="56816" x2="49313" y2="56140"/>
                        <a14:foregroundMark x1="61126" y1="57456" x2="59320" y2="57255"/>
                        <a14:foregroundMark x1="49313" y1="56140" x2="49176" y2="56287"/>
                        <a14:foregroundMark x1="23489" y1="32602" x2="44231" y2="38889"/>
                        <a14:foregroundMark x1="44231" y1="38889" x2="51786" y2="46637"/>
                        <a14:foregroundMark x1="51786" y1="46637" x2="51923" y2="47368"/>
                        <a14:foregroundMark x1="41209" y1="32310" x2="42445" y2="46345"/>
                        <a14:foregroundMark x1="22665" y1="31287" x2="29670" y2="45468"/>
                        <a14:foregroundMark x1="29670" y1="24415" x2="42033" y2="26023"/>
                        <a14:foregroundMark x1="27610" y1="22661" x2="26923" y2="23684"/>
                        <a14:foregroundMark x1="29396" y1="17398" x2="29121" y2="15497"/>
                        <a14:foregroundMark x1="47390" y1="23392" x2="47390" y2="23392"/>
                        <a14:foregroundMark x1="44505" y1="21784" x2="44505" y2="21784"/>
                        <a14:foregroundMark x1="47390" y1="22076" x2="47390" y2="22076"/>
                        <a14:foregroundMark x1="48626" y1="22661" x2="48626" y2="22661"/>
                        <a14:foregroundMark x1="49176" y1="22661" x2="45467" y2="21784"/>
                        <a14:foregroundMark x1="32143" y1="34795" x2="33104" y2="28363"/>
                        <a14:foregroundMark x1="36813" y1="28947" x2="36813" y2="28947"/>
                        <a14:foregroundMark x1="52610" y1="57602" x2="62500" y2="54678"/>
                        <a14:foregroundMark x1="62500" y1="54678" x2="69918" y2="62135"/>
                        <a14:foregroundMark x1="58104" y1="55556" x2="54808" y2="53655"/>
                        <a14:foregroundMark x1="68956" y1="63889" x2="67720" y2="63889"/>
                        <a14:foregroundMark x1="68407" y1="63450" x2="68407" y2="64474"/>
                        <a14:foregroundMark x1="69918" y1="61842" x2="69231" y2="64766"/>
                        <a14:foregroundMark x1="63736" y1="54971" x2="61264" y2="55263"/>
                        <a14:backgroundMark x1="50687" y1="26316" x2="50687" y2="26316"/>
                        <a14:backgroundMark x1="51374" y1="25000" x2="51374" y2="25000"/>
                        <a14:backgroundMark x1="52610" y1="26023" x2="52610" y2="26023"/>
                        <a14:backgroundMark x1="50687" y1="25731" x2="50687" y2="25731"/>
                        <a14:backgroundMark x1="50687" y1="25000" x2="50687" y2="25000"/>
                        <a14:backgroundMark x1="51099" y1="26608" x2="51099" y2="26608"/>
                        <a14:backgroundMark x1="42445" y1="18713" x2="42445" y2="18713"/>
                        <a14:backgroundMark x1="42445" y1="18713" x2="42445" y2="18713"/>
                        <a14:backgroundMark x1="42720" y1="19444" x2="42720" y2="19444"/>
                        <a14:backgroundMark x1="42720" y1="19444" x2="42720" y2="19444"/>
                        <a14:backgroundMark x1="42720" y1="19152" x2="42720" y2="19152"/>
                        <a14:backgroundMark x1="42720" y1="19152" x2="42720" y2="19152"/>
                        <a14:backgroundMark x1="42720" y1="19152" x2="42720" y2="19152"/>
                        <a14:backgroundMark x1="42720" y1="19152" x2="42720" y2="19152"/>
                        <a14:backgroundMark x1="42720" y1="19152" x2="42720" y2="19152"/>
                        <a14:backgroundMark x1="43956" y1="19152" x2="43956" y2="19152"/>
                        <a14:backgroundMark x1="43956" y1="19152" x2="43956" y2="19152"/>
                        <a14:backgroundMark x1="42995" y1="19444" x2="43956" y2="14474"/>
                        <a14:backgroundMark x1="49863" y1="85526" x2="55357" y2="87865"/>
                        <a14:backgroundMark x1="47665" y1="83626" x2="47665" y2="85819"/>
                        <a14:backgroundMark x1="53846" y1="88450" x2="64698" y2="90789"/>
                        <a14:backgroundMark x1="64698" y1="90789" x2="66209" y2="92105"/>
                        <a14:backgroundMark x1="63462" y1="89181" x2="64698" y2="82310"/>
                        <a14:backgroundMark x1="68681" y1="90205" x2="64973" y2="85234"/>
                        <a14:backgroundMark x1="68407" y1="90497" x2="66758" y2="88889"/>
                        <a14:backgroundMark x1="65247" y1="89181" x2="65247" y2="83187"/>
                        <a14:backgroundMark x1="49176" y1="81579" x2="48901" y2="84942"/>
                        <a14:backgroundMark x1="44231" y1="92105" x2="41209" y2="82895"/>
                        <a14:backgroundMark x1="42995" y1="92398" x2="41484" y2="88158"/>
                        <a14:backgroundMark x1="39286" y1="92836" x2="39973" y2="87135"/>
                        <a14:backgroundMark x1="41484" y1="94444" x2="40247" y2="86842"/>
                        <a14:backgroundMark x1="32830" y1="82895" x2="28434" y2="60819"/>
                        <a14:backgroundMark x1="29396" y1="65205" x2="29121" y2="54094"/>
                        <a14:backgroundMark x1="29121" y1="54094" x2="27198" y2="48684"/>
                        <a14:backgroundMark x1="29121" y1="52924" x2="30357" y2="48684"/>
                        <a14:backgroundMark x1="30357" y1="48392" x2="30357" y2="59357"/>
                        <a14:backgroundMark x1="30357" y1="59357" x2="30632" y2="59942"/>
                        <a14:backgroundMark x1="29121" y1="67105" x2="31731" y2="78509"/>
                        <a14:backgroundMark x1="31731" y1="78509" x2="29670" y2="76316"/>
                        <a14:backgroundMark x1="32555" y1="78655" x2="34066" y2="82310"/>
                        <a14:backgroundMark x1="85714" y1="52339" x2="82830" y2="52924"/>
                        <a14:backgroundMark x1="84478" y1="75731" x2="85714" y2="54678"/>
                        <a14:backgroundMark x1="84478" y1="77339" x2="81044" y2="73392"/>
                        <a14:backgroundMark x1="85714" y1="64766" x2="82555" y2="75585"/>
                        <a14:backgroundMark x1="82555" y1="75585" x2="82555" y2="76608"/>
                        <a14:backgroundMark x1="72115" y1="75000" x2="72940" y2="69737"/>
                        <a14:backgroundMark x1="72940" y1="74708" x2="74176" y2="72661"/>
                        <a14:backgroundMark x1="55082" y1="35819" x2="51648" y2="32310"/>
                        <a14:backgroundMark x1="56319" y1="49415" x2="56868" y2="51608"/>
                        <a14:backgroundMark x1="62500" y1="51608" x2="67033" y2="49415"/>
                        <a14:backgroundMark x1="66209" y1="50731" x2="55769" y2="50877"/>
                        <a14:backgroundMark x1="55769" y1="50877" x2="55632" y2="48977"/>
                        <a14:backgroundMark x1="67445" y1="51608" x2="68407" y2="50292"/>
                        <a14:backgroundMark x1="68407" y1="50292" x2="67720" y2="48684"/>
                        <a14:backgroundMark x1="67445" y1="51023" x2="69231" y2="50292"/>
                        <a14:backgroundMark x1="70879" y1="49708" x2="70192" y2="50731"/>
                        <a14:backgroundMark x1="54396" y1="50000" x2="53846" y2="49415"/>
                        <a14:backgroundMark x1="54808" y1="50292" x2="54808" y2="50292"/>
                        <a14:backgroundMark x1="54121" y1="49708" x2="54121" y2="49708"/>
                        <a14:backgroundMark x1="43681" y1="20029" x2="43681" y2="20029"/>
                        <a14:backgroundMark x1="43269" y1="19444" x2="43269" y2="19444"/>
                        <a14:backgroundMark x1="42720" y1="18713" x2="43681" y2="18421"/>
                        <a14:backgroundMark x1="42720" y1="19444" x2="44505" y2="19444"/>
                        <a14:backgroundMark x1="42995" y1="19152" x2="44663" y2="20253"/>
                        <a14:backgroundMark x1="54808" y1="54240" x2="55082" y2="54259"/>
                        <a14:backgroundMark x1="63462" y1="53947" x2="63128" y2="54026"/>
                        <a14:backgroundMark x1="24176" y1="14766" x2="25687" y2="11550"/>
                        <a14:backgroundMark x1="24451" y1="13450" x2="22940" y2="4678"/>
                        <a14:backgroundMark x1="25137" y1="12865" x2="22940" y2="8187"/>
                        <a14:backgroundMark x1="22665" y1="20468" x2="22665" y2="17836"/>
                        <a14:backgroundMark x1="22665" y1="22076" x2="23489" y2="19444"/>
                        <a14:backgroundMark x1="23489" y1="21784" x2="22940" y2="18129"/>
                        <a14:backgroundMark x1="22253" y1="23099" x2="22253" y2="23099"/>
                        <a14:backgroundMark x1="22940" y1="22368" x2="22940" y2="22368"/>
                        <a14:backgroundMark x1="22940" y1="22368" x2="22940" y2="22368"/>
                        <a14:backgroundMark x1="21978" y1="22076" x2="21978" y2="22076"/>
                        <a14:backgroundMark x1="21978" y1="23099" x2="21978" y2="23099"/>
                        <a14:backgroundMark x1="21703" y1="22661" x2="21703" y2="22661"/>
                        <a14:backgroundMark x1="22253" y1="22076" x2="22253" y2="22076"/>
                        <a14:backgroundMark x1="23214" y1="19444" x2="22665" y2="18129"/>
                        <a14:backgroundMark x1="53571" y1="37135" x2="53846" y2="37573"/>
                        <a14:backgroundMark x1="50687" y1="26608" x2="52885" y2="226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69200" y="2766218"/>
            <a:ext cx="4622800" cy="434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E9B674-BE42-F446-88C0-6ED11BE1BA18}"/>
              </a:ext>
            </a:extLst>
          </p:cNvPr>
          <p:cNvSpPr txBox="1"/>
          <p:nvPr/>
        </p:nvSpPr>
        <p:spPr>
          <a:xfrm>
            <a:off x="2554392" y="3429000"/>
            <a:ext cx="41368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Unicorn</a:t>
            </a:r>
          </a:p>
          <a:p>
            <a:r>
              <a:rPr lang="en-GB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N</a:t>
            </a:r>
            <a:r>
              <a:rPr lang="en-AT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oun - </a:t>
            </a:r>
            <a:r>
              <a: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u· </a:t>
            </a:r>
            <a:r>
              <a:rPr lang="en-GB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ni</a:t>
            </a:r>
            <a:r>
              <a: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·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corn</a:t>
            </a:r>
            <a:r>
              <a: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, Plural: u· </a:t>
            </a:r>
            <a:r>
              <a:rPr lang="en-GB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ni</a:t>
            </a:r>
            <a:r>
              <a:rPr lang="en-GB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· corns</a:t>
            </a:r>
            <a:endParaRPr lang="en-AT" sz="1600" i="1" dirty="0">
              <a:solidFill>
                <a:schemeClr val="accent1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endParaRPr lang="en-AT" sz="2000" dirty="0">
              <a:solidFill>
                <a:schemeClr val="accent1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AT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“A Start-up valued at </a:t>
            </a:r>
          </a:p>
          <a:p>
            <a:r>
              <a:rPr lang="en-AT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1 Billion USD before </a:t>
            </a:r>
          </a:p>
          <a:p>
            <a:r>
              <a:rPr lang="en-AT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an Exit or and IPO”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23901A-4CD6-764E-9E52-DDDF579CE67D}"/>
              </a:ext>
            </a:extLst>
          </p:cNvPr>
          <p:cNvSpPr txBox="1"/>
          <p:nvPr/>
        </p:nvSpPr>
        <p:spPr>
          <a:xfrm>
            <a:off x="7928390" y="3517122"/>
            <a:ext cx="185178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13000" dirty="0"/>
              <a:t>☹️</a:t>
            </a:r>
          </a:p>
        </p:txBody>
      </p:sp>
    </p:spTree>
    <p:extLst>
      <p:ext uri="{BB962C8B-B14F-4D97-AF65-F5344CB8AC3E}">
        <p14:creationId xmlns:p14="http://schemas.microsoft.com/office/powerpoint/2010/main" val="223160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6E40-6601-0949-B871-9F4796C5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044" y="373062"/>
            <a:ext cx="8443913" cy="1325563"/>
          </a:xfrm>
        </p:spPr>
        <p:txBody>
          <a:bodyPr/>
          <a:lstStyle/>
          <a:p>
            <a:pPr algn="ctr"/>
            <a:r>
              <a:rPr lang="en-AT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🦄 Who are the Unicorns? 🦄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1CC867-8E6E-3C46-9460-58D3FD3A3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665" y="1345036"/>
            <a:ext cx="7192670" cy="53393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B39A9D-840A-CE49-B4DB-060B14A2B4E4}"/>
              </a:ext>
            </a:extLst>
          </p:cNvPr>
          <p:cNvSpPr/>
          <p:nvPr/>
        </p:nvSpPr>
        <p:spPr>
          <a:xfrm>
            <a:off x="2913426" y="3345084"/>
            <a:ext cx="3182574" cy="59030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93663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6E40-6601-0949-B871-9F4796C5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044" y="373062"/>
            <a:ext cx="8443913" cy="1325563"/>
          </a:xfrm>
        </p:spPr>
        <p:txBody>
          <a:bodyPr/>
          <a:lstStyle/>
          <a:p>
            <a:pPr algn="ctr"/>
            <a:r>
              <a:rPr lang="en-AT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🦄 Unicorns by Sector 🦄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346385-0BCB-A44D-A029-EADA9C2072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2" t="15156" r="9066" b="9688"/>
          <a:stretch/>
        </p:blipFill>
        <p:spPr>
          <a:xfrm>
            <a:off x="2496273" y="1562583"/>
            <a:ext cx="7199453" cy="471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8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6E40-6601-0949-B871-9F4796C5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044" y="373062"/>
            <a:ext cx="8443913" cy="1325563"/>
          </a:xfrm>
        </p:spPr>
        <p:txBody>
          <a:bodyPr/>
          <a:lstStyle/>
          <a:p>
            <a:pPr algn="ctr"/>
            <a:r>
              <a:rPr lang="en-AT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🦄Unicorns by Country 🦄</a:t>
            </a:r>
          </a:p>
        </p:txBody>
      </p:sp>
      <p:pic>
        <p:nvPicPr>
          <p:cNvPr id="4" name="Picture 3" descr="A picture containing device, umbrella&#10;&#10;Description automatically generated">
            <a:extLst>
              <a:ext uri="{FF2B5EF4-FFF2-40B4-BE49-F238E27FC236}">
                <a16:creationId xmlns:a16="http://schemas.microsoft.com/office/drawing/2014/main" id="{B2520BF9-72EE-AF4F-A728-CCB4125AC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8" t="2997" r="9494" b="10229"/>
          <a:stretch/>
        </p:blipFill>
        <p:spPr>
          <a:xfrm>
            <a:off x="381964" y="1588624"/>
            <a:ext cx="5714035" cy="4659137"/>
          </a:xfrm>
          <a:prstGeom prst="rect">
            <a:avLst/>
          </a:prstGeom>
        </p:spPr>
      </p:pic>
      <p:pic>
        <p:nvPicPr>
          <p:cNvPr id="7" name="Picture 6" descr="A picture containing umbrella&#10;&#10;Description automatically generated">
            <a:extLst>
              <a:ext uri="{FF2B5EF4-FFF2-40B4-BE49-F238E27FC236}">
                <a16:creationId xmlns:a16="http://schemas.microsoft.com/office/drawing/2014/main" id="{73D43C80-83B0-A244-A2AE-B4FBE155DA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90" t="7161" r="7174" b="5345"/>
          <a:stretch/>
        </p:blipFill>
        <p:spPr>
          <a:xfrm>
            <a:off x="6821348" y="1585597"/>
            <a:ext cx="4988688" cy="465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3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6E40-6601-0949-B871-9F4796C5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1974" y="365125"/>
            <a:ext cx="6981825" cy="1325563"/>
          </a:xfrm>
        </p:spPr>
        <p:txBody>
          <a:bodyPr/>
          <a:lstStyle/>
          <a:p>
            <a:r>
              <a:rPr lang="en-AT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Project Overview 👀</a:t>
            </a:r>
          </a:p>
        </p:txBody>
      </p:sp>
      <p:pic>
        <p:nvPicPr>
          <p:cNvPr id="5" name="Content Placeholder 4" descr="A picture containing table, food, cake, clock&#10;&#10;Description automatically generated">
            <a:extLst>
              <a:ext uri="{FF2B5EF4-FFF2-40B4-BE49-F238E27FC236}">
                <a16:creationId xmlns:a16="http://schemas.microsoft.com/office/drawing/2014/main" id="{2B402CF0-E997-A743-AAD2-EBA5CD247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24" b="89924" l="9167" r="90000">
                        <a14:foregroundMark x1="61772" y1="52723" x2="64286" y2="61527"/>
                        <a14:foregroundMark x1="70233" y1="56641" x2="71905" y2="55267"/>
                        <a14:foregroundMark x1="68560" y1="58015" x2="70233" y2="56641"/>
                        <a14:foregroundMark x1="67442" y1="58934" x2="68560" y2="58015"/>
                        <a14:foregroundMark x1="64286" y1="61527" x2="65719" y2="60350"/>
                        <a14:foregroundMark x1="71905" y1="55267" x2="75238" y2="44580"/>
                        <a14:foregroundMark x1="68095" y1="43206" x2="65714" y2="42748"/>
                        <a14:foregroundMark x1="69681" y1="43511" x2="68095" y2="43206"/>
                        <a14:foregroundMark x1="73653" y1="44275" x2="71272" y2="43817"/>
                        <a14:foregroundMark x1="75238" y1="44580" x2="73653" y2="44275"/>
                        <a14:foregroundMark x1="64613" y1="44597" x2="64442" y2="44884"/>
                        <a14:foregroundMark x1="27381" y1="32061" x2="27976" y2="32366"/>
                        <a14:foregroundMark x1="60714" y1="51908" x2="60833" y2="51908"/>
                        <a14:foregroundMark x1="61310" y1="52214" x2="61310" y2="52672"/>
                        <a14:foregroundMark x1="57857" y1="48244" x2="59167" y2="47786"/>
                        <a14:foregroundMark x1="57857" y1="47634" x2="57976" y2="48244"/>
                        <a14:foregroundMark x1="58929" y1="47634" x2="61071" y2="52366"/>
                        <a14:foregroundMark x1="65849" y1="67437" x2="71667" y2="69924"/>
                        <a14:foregroundMark x1="57024" y1="63664" x2="60245" y2="65041"/>
                        <a14:foregroundMark x1="71667" y1="74962" x2="71667" y2="74962"/>
                        <a14:foregroundMark x1="68690" y1="73588" x2="68690" y2="73588"/>
                        <a14:foregroundMark x1="73690" y1="80611" x2="73690" y2="80611"/>
                        <a14:foregroundMark x1="72738" y1="80916" x2="72738" y2="80916"/>
                        <a14:foregroundMark x1="77500" y1="75878" x2="77500" y2="75878"/>
                        <a14:foregroundMark x1="80952" y1="67786" x2="80952" y2="67786"/>
                        <a14:foregroundMark x1="70238" y1="61069" x2="70238" y2="61069"/>
                        <a14:foregroundMark x1="70119" y1="61527" x2="70119" y2="61527"/>
                        <a14:foregroundMark x1="70119" y1="61527" x2="70119" y2="61527"/>
                        <a14:foregroundMark x1="70238" y1="60763" x2="70238" y2="60763"/>
                        <a14:foregroundMark x1="79048" y1="53282" x2="79048" y2="53282"/>
                        <a14:foregroundMark x1="75357" y1="56336" x2="75357" y2="56336"/>
                        <a14:foregroundMark x1="79405" y1="41374" x2="79405" y2="41374"/>
                        <a14:foregroundMark x1="65000" y1="39695" x2="65000" y2="39695"/>
                        <a14:foregroundMark x1="63810" y1="24580" x2="63810" y2="24580"/>
                        <a14:foregroundMark x1="55238" y1="33435" x2="55238" y2="33435"/>
                        <a14:foregroundMark x1="49762" y1="47481" x2="49762" y2="47481"/>
                        <a14:foregroundMark x1="50833" y1="43817" x2="50833" y2="43817"/>
                        <a14:foregroundMark x1="54881" y1="44275" x2="54881" y2="44275"/>
                        <a14:foregroundMark x1="56071" y1="45649" x2="56071" y2="45649"/>
                        <a14:foregroundMark x1="25952" y1="69618" x2="25952" y2="69618"/>
                        <a14:foregroundMark x1="28095" y1="58168" x2="28095" y2="58168"/>
                        <a14:foregroundMark x1="23929" y1="58626" x2="23929" y2="58626"/>
                        <a14:foregroundMark x1="21190" y1="60000" x2="21190" y2="60000"/>
                        <a14:foregroundMark x1="15833" y1="71145" x2="15833" y2="71145"/>
                        <a14:foregroundMark x1="16548" y1="69771" x2="16548" y2="69771"/>
                        <a14:foregroundMark x1="17619" y1="66718" x2="17619" y2="66718"/>
                        <a14:foregroundMark x1="20000" y1="64885" x2="20000" y2="64885"/>
                        <a14:foregroundMark x1="20000" y1="68092" x2="20000" y2="68092"/>
                        <a14:foregroundMark x1="19524" y1="70382" x2="19524" y2="70382"/>
                        <a14:foregroundMark x1="21667" y1="75420" x2="21667" y2="75420"/>
                        <a14:foregroundMark x1="19048" y1="81069" x2="19048" y2="81069"/>
                        <a14:foregroundMark x1="10595" y1="77405" x2="10595" y2="77405"/>
                        <a14:foregroundMark x1="17619" y1="83664" x2="17619" y2="83664"/>
                        <a14:foregroundMark x1="12143" y1="88244" x2="12143" y2="88244"/>
                        <a14:foregroundMark x1="12500" y1="84733" x2="12500" y2="84733"/>
                        <a14:foregroundMark x1="9167" y1="85191" x2="9167" y2="85191"/>
                        <a14:foregroundMark x1="32857" y1="76336" x2="32857" y2="76336"/>
                        <a14:foregroundMark x1="36905" y1="75267" x2="36905" y2="75267"/>
                        <a14:foregroundMark x1="38214" y1="70382" x2="38214" y2="70382"/>
                        <a14:foregroundMark x1="42262" y1="74504" x2="42262" y2="74504"/>
                        <a14:foregroundMark x1="43929" y1="81527" x2="43929" y2="81527"/>
                        <a14:foregroundMark x1="37143" y1="79542" x2="37143" y2="79542"/>
                        <a14:foregroundMark x1="38095" y1="78931" x2="38095" y2="78931"/>
                        <a14:foregroundMark x1="33214" y1="74504" x2="33214" y2="74504"/>
                        <a14:foregroundMark x1="52619" y1="75878" x2="52619" y2="75878"/>
                        <a14:foregroundMark x1="56429" y1="89618" x2="56429" y2="89618"/>
                        <a14:foregroundMark x1="59643" y1="80153" x2="59643" y2="80153"/>
                        <a14:foregroundMark x1="63452" y1="78168" x2="63452" y2="78168"/>
                        <a14:foregroundMark x1="30833" y1="14198" x2="30833" y2="14198"/>
                        <a14:backgroundMark x1="61786" y1="42443" x2="62619" y2="43511"/>
                        <a14:backgroundMark x1="59532" y1="46927" x2="59571" y2="47201"/>
                        <a14:backgroundMark x1="58571" y1="40153" x2="59368" y2="45774"/>
                        <a14:backgroundMark x1="62551" y1="50468" x2="68333" y2="46870"/>
                        <a14:backgroundMark x1="68333" y1="46870" x2="60714" y2="39084"/>
                        <a14:backgroundMark x1="60714" y1="39084" x2="58333" y2="40000"/>
                        <a14:backgroundMark x1="61667" y1="41985" x2="62857" y2="47176"/>
                        <a14:backgroundMark x1="64524" y1="45954" x2="64643" y2="45496"/>
                        <a14:backgroundMark x1="72143" y1="60305" x2="72143" y2="60305"/>
                        <a14:backgroundMark x1="62500" y1="48397" x2="64048" y2="47481"/>
                        <a14:backgroundMark x1="63214" y1="47786" x2="62381" y2="45802"/>
                        <a14:backgroundMark x1="62619" y1="49008" x2="61667" y2="48244"/>
                        <a14:backgroundMark x1="64048" y1="48702" x2="62024" y2="47786"/>
                        <a14:backgroundMark x1="69792" y1="60763" x2="71190" y2="60458"/>
                        <a14:backgroundMark x1="68390" y1="61069" x2="69792" y2="60763"/>
                        <a14:backgroundMark x1="65595" y1="61679" x2="68390" y2="61069"/>
                        <a14:backgroundMark x1="71905" y1="61221" x2="66071" y2="61069"/>
                        <a14:backgroundMark x1="60833" y1="64122" x2="66310" y2="66718"/>
                        <a14:backgroundMark x1="66905" y1="67481" x2="66905" y2="67481"/>
                        <a14:backgroundMark x1="43095" y1="50076" x2="43095" y2="50076"/>
                        <a14:backgroundMark x1="44048" y1="49771" x2="44048" y2="49771"/>
                        <a14:backgroundMark x1="43571" y1="47481" x2="43571" y2="47481"/>
                        <a14:backgroundMark x1="43452" y1="47023" x2="43452" y2="47023"/>
                        <a14:backgroundMark x1="43690" y1="47481" x2="43690" y2="47481"/>
                        <a14:backgroundMark x1="43452" y1="46870" x2="43452" y2="46870"/>
                        <a14:backgroundMark x1="43452" y1="47328" x2="43452" y2="47328"/>
                        <a14:backgroundMark x1="43571" y1="47481" x2="43571" y2="47481"/>
                        <a14:backgroundMark x1="43810" y1="48244" x2="43810" y2="48244"/>
                        <a14:backgroundMark x1="43810" y1="48550" x2="43810" y2="48550"/>
                        <a14:backgroundMark x1="44762" y1="45954" x2="44762" y2="45954"/>
                        <a14:backgroundMark x1="40000" y1="54504" x2="40000" y2="54504"/>
                        <a14:backgroundMark x1="40952" y1="54198" x2="40952" y2="54198"/>
                        <a14:backgroundMark x1="38810" y1="56031" x2="38810" y2="56031"/>
                        <a14:backgroundMark x1="38095" y1="53740" x2="38095" y2="53740"/>
                        <a14:backgroundMark x1="35357" y1="51450" x2="35357" y2="51450"/>
                        <a14:backgroundMark x1="35357" y1="51908" x2="35357" y2="51908"/>
                        <a14:backgroundMark x1="35595" y1="52061" x2="35595" y2="52061"/>
                        <a14:backgroundMark x1="35476" y1="51450" x2="35476" y2="51450"/>
                        <a14:backgroundMark x1="38571" y1="55573" x2="38571" y2="55573"/>
                        <a14:backgroundMark x1="38929" y1="56031" x2="38929" y2="56031"/>
                        <a14:backgroundMark x1="39167" y1="56183" x2="39167" y2="56183"/>
                        <a14:backgroundMark x1="40714" y1="54046" x2="40714" y2="54046"/>
                        <a14:backgroundMark x1="33571" y1="50687" x2="33571" y2="50687"/>
                        <a14:backgroundMark x1="32500" y1="50840" x2="32500" y2="50840"/>
                        <a14:backgroundMark x1="31786" y1="50992" x2="31786" y2="50992"/>
                        <a14:backgroundMark x1="67976" y1="43969" x2="67976" y2="43969"/>
                        <a14:backgroundMark x1="67976" y1="43511" x2="67976" y2="43511"/>
                        <a14:backgroundMark x1="71190" y1="43817" x2="71190" y2="43817"/>
                        <a14:backgroundMark x1="71190" y1="44275" x2="71190" y2="44275"/>
                        <a14:backgroundMark x1="71548" y1="44580" x2="71548" y2="44580"/>
                        <a14:backgroundMark x1="71429" y1="44275" x2="71429" y2="44275"/>
                        <a14:backgroundMark x1="70952" y1="43664" x2="70952" y2="43664"/>
                        <a14:backgroundMark x1="71190" y1="43817" x2="71190" y2="43817"/>
                        <a14:backgroundMark x1="71429" y1="44122" x2="71429" y2="44122"/>
                        <a14:backgroundMark x1="71429" y1="44122" x2="71429" y2="44122"/>
                        <a14:backgroundMark x1="71429" y1="43817" x2="71429" y2="43817"/>
                        <a14:backgroundMark x1="68571" y1="58015" x2="68571" y2="58015"/>
                        <a14:backgroundMark x1="71071" y1="56641" x2="71071" y2="56641"/>
                        <a14:backgroundMark x1="67381" y1="59237" x2="67381" y2="59237"/>
                        <a14:backgroundMark x1="64881" y1="53588" x2="64881" y2="53588"/>
                        <a14:backgroundMark x1="67857" y1="43206" x2="67857" y2="432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476621">
            <a:off x="-1283714" y="-1389750"/>
            <a:ext cx="6210490" cy="483531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9BA04F-724D-5344-85B3-FB9B5A9C09A4}"/>
              </a:ext>
            </a:extLst>
          </p:cNvPr>
          <p:cNvSpPr txBox="1"/>
          <p:nvPr/>
        </p:nvSpPr>
        <p:spPr>
          <a:xfrm>
            <a:off x="3614738" y="1690688"/>
            <a:ext cx="74866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T" sz="20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Choose a topic of ones’ liking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T" sz="20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Find data, claim Hypothesis’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T" sz="20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Conduct Analyses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T" sz="20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Provide insights, including Statistical Insights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13B1E9-FB41-6442-A196-5300B42AC3BA}"/>
              </a:ext>
            </a:extLst>
          </p:cNvPr>
          <p:cNvSpPr txBox="1">
            <a:spLocks/>
          </p:cNvSpPr>
          <p:nvPr/>
        </p:nvSpPr>
        <p:spPr>
          <a:xfrm>
            <a:off x="2262261" y="3014127"/>
            <a:ext cx="69818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T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Project Goals 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E631E-5A97-E945-9080-B639F5025E35}"/>
              </a:ext>
            </a:extLst>
          </p:cNvPr>
          <p:cNvSpPr txBox="1"/>
          <p:nvPr/>
        </p:nvSpPr>
        <p:spPr>
          <a:xfrm>
            <a:off x="1821531" y="4337566"/>
            <a:ext cx="74866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T" sz="20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Provide a general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T" sz="20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Determine Factors for Success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T" sz="20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Likelyhood of Success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307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00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6E40-6601-0949-B871-9F4796C5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8215" y="1027905"/>
            <a:ext cx="7680716" cy="1325563"/>
          </a:xfrm>
        </p:spPr>
        <p:txBody>
          <a:bodyPr/>
          <a:lstStyle/>
          <a:p>
            <a:r>
              <a:rPr lang="en-AT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Summary of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448D30-C0D5-2545-8DCA-132681D73AC3}"/>
              </a:ext>
            </a:extLst>
          </p:cNvPr>
          <p:cNvSpPr txBox="1"/>
          <p:nvPr/>
        </p:nvSpPr>
        <p:spPr>
          <a:xfrm>
            <a:off x="3044506" y="2965542"/>
            <a:ext cx="610298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T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What </a:t>
            </a:r>
            <a:r>
              <a:rPr lang="en-AT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Startup</a:t>
            </a:r>
            <a:r>
              <a:rPr lang="en-AT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should I found to maximize my chances of </a:t>
            </a:r>
            <a:r>
              <a:rPr lang="en-AT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Success</a:t>
            </a:r>
            <a:r>
              <a:rPr lang="en-AT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?</a:t>
            </a:r>
          </a:p>
          <a:p>
            <a:pPr algn="r"/>
            <a:endParaRPr lang="en-A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Content Placeholder 4" descr="A picture containing table, food, cake, clock&#10;&#10;Description automatically generated">
            <a:extLst>
              <a:ext uri="{FF2B5EF4-FFF2-40B4-BE49-F238E27FC236}">
                <a16:creationId xmlns:a16="http://schemas.microsoft.com/office/drawing/2014/main" id="{BDE6A48F-BB19-FB4F-91FC-459A290D2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24" b="89924" l="9167" r="90000">
                        <a14:foregroundMark x1="61772" y1="52723" x2="64286" y2="61527"/>
                        <a14:foregroundMark x1="70233" y1="56641" x2="71905" y2="55267"/>
                        <a14:foregroundMark x1="68560" y1="58015" x2="70233" y2="56641"/>
                        <a14:foregroundMark x1="67442" y1="58934" x2="68560" y2="58015"/>
                        <a14:foregroundMark x1="64286" y1="61527" x2="65719" y2="60350"/>
                        <a14:foregroundMark x1="71905" y1="55267" x2="75238" y2="44580"/>
                        <a14:foregroundMark x1="68095" y1="43206" x2="65714" y2="42748"/>
                        <a14:foregroundMark x1="69681" y1="43511" x2="68095" y2="43206"/>
                        <a14:foregroundMark x1="73653" y1="44275" x2="71272" y2="43817"/>
                        <a14:foregroundMark x1="75238" y1="44580" x2="73653" y2="44275"/>
                        <a14:foregroundMark x1="64613" y1="44597" x2="64442" y2="44884"/>
                        <a14:foregroundMark x1="27381" y1="32061" x2="27976" y2="32366"/>
                        <a14:foregroundMark x1="60714" y1="51908" x2="60833" y2="51908"/>
                        <a14:foregroundMark x1="61310" y1="52214" x2="61310" y2="52672"/>
                        <a14:foregroundMark x1="57857" y1="48244" x2="59167" y2="47786"/>
                        <a14:foregroundMark x1="57857" y1="47634" x2="57976" y2="48244"/>
                        <a14:foregroundMark x1="58929" y1="47634" x2="61071" y2="52366"/>
                        <a14:foregroundMark x1="65849" y1="67437" x2="71667" y2="69924"/>
                        <a14:foregroundMark x1="57024" y1="63664" x2="60245" y2="65041"/>
                        <a14:foregroundMark x1="71667" y1="74962" x2="71667" y2="74962"/>
                        <a14:foregroundMark x1="68690" y1="73588" x2="68690" y2="73588"/>
                        <a14:foregroundMark x1="73690" y1="80611" x2="73690" y2="80611"/>
                        <a14:foregroundMark x1="72738" y1="80916" x2="72738" y2="80916"/>
                        <a14:foregroundMark x1="77500" y1="75878" x2="77500" y2="75878"/>
                        <a14:foregroundMark x1="80952" y1="67786" x2="80952" y2="67786"/>
                        <a14:foregroundMark x1="70238" y1="61069" x2="70238" y2="61069"/>
                        <a14:foregroundMark x1="70119" y1="61527" x2="70119" y2="61527"/>
                        <a14:foregroundMark x1="70119" y1="61527" x2="70119" y2="61527"/>
                        <a14:foregroundMark x1="70238" y1="60763" x2="70238" y2="60763"/>
                        <a14:foregroundMark x1="79048" y1="53282" x2="79048" y2="53282"/>
                        <a14:foregroundMark x1="75357" y1="56336" x2="75357" y2="56336"/>
                        <a14:foregroundMark x1="79405" y1="41374" x2="79405" y2="41374"/>
                        <a14:foregroundMark x1="65000" y1="39695" x2="65000" y2="39695"/>
                        <a14:foregroundMark x1="63810" y1="24580" x2="63810" y2="24580"/>
                        <a14:foregroundMark x1="55238" y1="33435" x2="55238" y2="33435"/>
                        <a14:foregroundMark x1="49762" y1="47481" x2="49762" y2="47481"/>
                        <a14:foregroundMark x1="50833" y1="43817" x2="50833" y2="43817"/>
                        <a14:foregroundMark x1="54881" y1="44275" x2="54881" y2="44275"/>
                        <a14:foregroundMark x1="56071" y1="45649" x2="56071" y2="45649"/>
                        <a14:foregroundMark x1="25952" y1="69618" x2="25952" y2="69618"/>
                        <a14:foregroundMark x1="28095" y1="58168" x2="28095" y2="58168"/>
                        <a14:foregroundMark x1="23929" y1="58626" x2="23929" y2="58626"/>
                        <a14:foregroundMark x1="21190" y1="60000" x2="21190" y2="60000"/>
                        <a14:foregroundMark x1="15833" y1="71145" x2="15833" y2="71145"/>
                        <a14:foregroundMark x1="16548" y1="69771" x2="16548" y2="69771"/>
                        <a14:foregroundMark x1="17619" y1="66718" x2="17619" y2="66718"/>
                        <a14:foregroundMark x1="20000" y1="64885" x2="20000" y2="64885"/>
                        <a14:foregroundMark x1="20000" y1="68092" x2="20000" y2="68092"/>
                        <a14:foregroundMark x1="19524" y1="70382" x2="19524" y2="70382"/>
                        <a14:foregroundMark x1="21667" y1="75420" x2="21667" y2="75420"/>
                        <a14:foregroundMark x1="19048" y1="81069" x2="19048" y2="81069"/>
                        <a14:foregroundMark x1="10595" y1="77405" x2="10595" y2="77405"/>
                        <a14:foregroundMark x1="17619" y1="83664" x2="17619" y2="83664"/>
                        <a14:foregroundMark x1="12143" y1="88244" x2="12143" y2="88244"/>
                        <a14:foregroundMark x1="12500" y1="84733" x2="12500" y2="84733"/>
                        <a14:foregroundMark x1="9167" y1="85191" x2="9167" y2="85191"/>
                        <a14:foregroundMark x1="32857" y1="76336" x2="32857" y2="76336"/>
                        <a14:foregroundMark x1="36905" y1="75267" x2="36905" y2="75267"/>
                        <a14:foregroundMark x1="38214" y1="70382" x2="38214" y2="70382"/>
                        <a14:foregroundMark x1="42262" y1="74504" x2="42262" y2="74504"/>
                        <a14:foregroundMark x1="43929" y1="81527" x2="43929" y2="81527"/>
                        <a14:foregroundMark x1="37143" y1="79542" x2="37143" y2="79542"/>
                        <a14:foregroundMark x1="38095" y1="78931" x2="38095" y2="78931"/>
                        <a14:foregroundMark x1="33214" y1="74504" x2="33214" y2="74504"/>
                        <a14:foregroundMark x1="52619" y1="75878" x2="52619" y2="75878"/>
                        <a14:foregroundMark x1="56429" y1="89618" x2="56429" y2="89618"/>
                        <a14:foregroundMark x1="59643" y1="80153" x2="59643" y2="80153"/>
                        <a14:foregroundMark x1="63452" y1="78168" x2="63452" y2="78168"/>
                        <a14:foregroundMark x1="30833" y1="14198" x2="30833" y2="14198"/>
                        <a14:backgroundMark x1="61786" y1="42443" x2="62619" y2="43511"/>
                        <a14:backgroundMark x1="59532" y1="46927" x2="59571" y2="47201"/>
                        <a14:backgroundMark x1="58571" y1="40153" x2="59368" y2="45774"/>
                        <a14:backgroundMark x1="62551" y1="50468" x2="68333" y2="46870"/>
                        <a14:backgroundMark x1="68333" y1="46870" x2="60714" y2="39084"/>
                        <a14:backgroundMark x1="60714" y1="39084" x2="58333" y2="40000"/>
                        <a14:backgroundMark x1="61667" y1="41985" x2="62857" y2="47176"/>
                        <a14:backgroundMark x1="64524" y1="45954" x2="64643" y2="45496"/>
                        <a14:backgroundMark x1="72143" y1="60305" x2="72143" y2="60305"/>
                        <a14:backgroundMark x1="62500" y1="48397" x2="64048" y2="47481"/>
                        <a14:backgroundMark x1="63214" y1="47786" x2="62381" y2="45802"/>
                        <a14:backgroundMark x1="62619" y1="49008" x2="61667" y2="48244"/>
                        <a14:backgroundMark x1="64048" y1="48702" x2="62024" y2="47786"/>
                        <a14:backgroundMark x1="69792" y1="60763" x2="71190" y2="60458"/>
                        <a14:backgroundMark x1="68390" y1="61069" x2="69792" y2="60763"/>
                        <a14:backgroundMark x1="65595" y1="61679" x2="68390" y2="61069"/>
                        <a14:backgroundMark x1="71905" y1="61221" x2="66071" y2="61069"/>
                        <a14:backgroundMark x1="60833" y1="64122" x2="66310" y2="66718"/>
                        <a14:backgroundMark x1="66905" y1="67481" x2="66905" y2="67481"/>
                        <a14:backgroundMark x1="43095" y1="50076" x2="43095" y2="50076"/>
                        <a14:backgroundMark x1="44048" y1="49771" x2="44048" y2="49771"/>
                        <a14:backgroundMark x1="43571" y1="47481" x2="43571" y2="47481"/>
                        <a14:backgroundMark x1="43452" y1="47023" x2="43452" y2="47023"/>
                        <a14:backgroundMark x1="43690" y1="47481" x2="43690" y2="47481"/>
                        <a14:backgroundMark x1="43452" y1="46870" x2="43452" y2="46870"/>
                        <a14:backgroundMark x1="43452" y1="47328" x2="43452" y2="47328"/>
                        <a14:backgroundMark x1="43571" y1="47481" x2="43571" y2="47481"/>
                        <a14:backgroundMark x1="43810" y1="48244" x2="43810" y2="48244"/>
                        <a14:backgroundMark x1="43810" y1="48550" x2="43810" y2="48550"/>
                        <a14:backgroundMark x1="44762" y1="45954" x2="44762" y2="45954"/>
                        <a14:backgroundMark x1="40000" y1="54504" x2="40000" y2="54504"/>
                        <a14:backgroundMark x1="40952" y1="54198" x2="40952" y2="54198"/>
                        <a14:backgroundMark x1="38810" y1="56031" x2="38810" y2="56031"/>
                        <a14:backgroundMark x1="38095" y1="53740" x2="38095" y2="53740"/>
                        <a14:backgroundMark x1="35357" y1="51450" x2="35357" y2="51450"/>
                        <a14:backgroundMark x1="35357" y1="51908" x2="35357" y2="51908"/>
                        <a14:backgroundMark x1="35595" y1="52061" x2="35595" y2="52061"/>
                        <a14:backgroundMark x1="35476" y1="51450" x2="35476" y2="51450"/>
                        <a14:backgroundMark x1="38571" y1="55573" x2="38571" y2="55573"/>
                        <a14:backgroundMark x1="38929" y1="56031" x2="38929" y2="56031"/>
                        <a14:backgroundMark x1="39167" y1="56183" x2="39167" y2="56183"/>
                        <a14:backgroundMark x1="40714" y1="54046" x2="40714" y2="54046"/>
                        <a14:backgroundMark x1="33571" y1="50687" x2="33571" y2="50687"/>
                        <a14:backgroundMark x1="32500" y1="50840" x2="32500" y2="50840"/>
                        <a14:backgroundMark x1="31786" y1="50992" x2="31786" y2="50992"/>
                        <a14:backgroundMark x1="67976" y1="43969" x2="67976" y2="43969"/>
                        <a14:backgroundMark x1="67976" y1="43511" x2="67976" y2="43511"/>
                        <a14:backgroundMark x1="71190" y1="43817" x2="71190" y2="43817"/>
                        <a14:backgroundMark x1="71190" y1="44275" x2="71190" y2="44275"/>
                        <a14:backgroundMark x1="71548" y1="44580" x2="71548" y2="44580"/>
                        <a14:backgroundMark x1="71429" y1="44275" x2="71429" y2="44275"/>
                        <a14:backgroundMark x1="70952" y1="43664" x2="70952" y2="43664"/>
                        <a14:backgroundMark x1="71190" y1="43817" x2="71190" y2="43817"/>
                        <a14:backgroundMark x1="71429" y1="44122" x2="71429" y2="44122"/>
                        <a14:backgroundMark x1="71429" y1="44122" x2="71429" y2="44122"/>
                        <a14:backgroundMark x1="71429" y1="43817" x2="71429" y2="43817"/>
                        <a14:backgroundMark x1="68571" y1="58015" x2="68571" y2="58015"/>
                        <a14:backgroundMark x1="71071" y1="56641" x2="71071" y2="56641"/>
                        <a14:backgroundMark x1="67381" y1="59237" x2="67381" y2="59237"/>
                        <a14:backgroundMark x1="64881" y1="53588" x2="64881" y2="53588"/>
                        <a14:backgroundMark x1="67857" y1="43206" x2="67857" y2="432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476621">
            <a:off x="-1283714" y="-1389750"/>
            <a:ext cx="6210490" cy="4835310"/>
          </a:xfrm>
        </p:spPr>
      </p:pic>
    </p:spTree>
    <p:extLst>
      <p:ext uri="{BB962C8B-B14F-4D97-AF65-F5344CB8AC3E}">
        <p14:creationId xmlns:p14="http://schemas.microsoft.com/office/powerpoint/2010/main" val="334530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6E40-6601-0949-B871-9F4796C5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044" y="373062"/>
            <a:ext cx="8312944" cy="1325563"/>
          </a:xfrm>
        </p:spPr>
        <p:txBody>
          <a:bodyPr/>
          <a:lstStyle/>
          <a:p>
            <a:r>
              <a:rPr lang="en-AT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Summary of the Results 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448D30-C0D5-2545-8DCA-132681D73AC3}"/>
              </a:ext>
            </a:extLst>
          </p:cNvPr>
          <p:cNvSpPr txBox="1"/>
          <p:nvPr/>
        </p:nvSpPr>
        <p:spPr>
          <a:xfrm>
            <a:off x="3828488" y="2661840"/>
            <a:ext cx="453502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T" sz="20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DO’s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T" sz="1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T" sz="20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Go to the 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T" sz="1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T" sz="20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Found a software or enterprise company or an enterprise software company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T" sz="1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T" sz="20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Be acquired as an enterprise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T" sz="1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T" sz="20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Hire a </a:t>
            </a:r>
            <a:r>
              <a:rPr lang="en-AT" sz="2000" dirty="0">
                <a:solidFill>
                  <a:srgbClr val="C519A4"/>
                </a:solidFill>
                <a:latin typeface="Century Gothic" panose="020B0502020202020204" pitchFamily="34" charset="0"/>
              </a:rPr>
              <a:t>Data Analyst </a:t>
            </a:r>
            <a:r>
              <a:rPr lang="en-AT" sz="20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A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A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A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A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BDEBD2-DA00-D642-9C79-47D83A825FED}"/>
              </a:ext>
            </a:extLst>
          </p:cNvPr>
          <p:cNvSpPr txBox="1">
            <a:spLocks/>
          </p:cNvSpPr>
          <p:nvPr/>
        </p:nvSpPr>
        <p:spPr>
          <a:xfrm>
            <a:off x="1874044" y="1028811"/>
            <a:ext cx="8312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AT" sz="28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Recommendations for your Startup</a:t>
            </a:r>
          </a:p>
        </p:txBody>
      </p:sp>
    </p:spTree>
    <p:extLst>
      <p:ext uri="{BB962C8B-B14F-4D97-AF65-F5344CB8AC3E}">
        <p14:creationId xmlns:p14="http://schemas.microsoft.com/office/powerpoint/2010/main" val="868837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6E40-6601-0949-B871-9F4796C5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16" y="373062"/>
            <a:ext cx="11169568" cy="1325563"/>
          </a:xfrm>
        </p:spPr>
        <p:txBody>
          <a:bodyPr/>
          <a:lstStyle/>
          <a:p>
            <a:pPr algn="ctr"/>
            <a:r>
              <a:rPr lang="en-AT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Improvements and Follow-on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448D30-C0D5-2545-8DCA-132681D73AC3}"/>
              </a:ext>
            </a:extLst>
          </p:cNvPr>
          <p:cNvSpPr txBox="1"/>
          <p:nvPr/>
        </p:nvSpPr>
        <p:spPr>
          <a:xfrm>
            <a:off x="1560976" y="2354374"/>
            <a:ext cx="94928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T" sz="20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Correlation between funding rounds and follow on rounds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T" sz="20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Best Investors for Success by industry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T" sz="20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Correlation between Funding Amount and Founder Education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T" sz="20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Correlation between Success and Founder Education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T" sz="20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Entrepreneur Characteristics and Success</a:t>
            </a:r>
          </a:p>
        </p:txBody>
      </p:sp>
    </p:spTree>
    <p:extLst>
      <p:ext uri="{BB962C8B-B14F-4D97-AF65-F5344CB8AC3E}">
        <p14:creationId xmlns:p14="http://schemas.microsoft.com/office/powerpoint/2010/main" val="1739300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6E40-6601-0949-B871-9F4796C5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5088" y="373062"/>
            <a:ext cx="6981825" cy="1325563"/>
          </a:xfrm>
        </p:spPr>
        <p:txBody>
          <a:bodyPr/>
          <a:lstStyle/>
          <a:p>
            <a:pPr algn="ctr"/>
            <a:r>
              <a:rPr lang="en-AT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A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b</a:t>
            </a:r>
            <a:r>
              <a:rPr lang="en-AT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out the Data 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BA04F-724D-5344-85B3-FB9B5A9C09A4}"/>
              </a:ext>
            </a:extLst>
          </p:cNvPr>
          <p:cNvSpPr txBox="1"/>
          <p:nvPr/>
        </p:nvSpPr>
        <p:spPr>
          <a:xfrm>
            <a:off x="1414462" y="1547813"/>
            <a:ext cx="74866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T" sz="20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CSV Files from Kaggle – Crunchbase Snapshot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T" sz="20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Webscrapping from CB Insights Unicorn Tracker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C7A357-29C8-484E-B9DA-51CEC60C2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59" y="2675305"/>
            <a:ext cx="4424160" cy="3672620"/>
          </a:xfrm>
          <a:prstGeom prst="rect">
            <a:avLst/>
          </a:prstGeom>
        </p:spPr>
      </p:pic>
      <p:pic>
        <p:nvPicPr>
          <p:cNvPr id="11" name="Picture 10" descr="A close up of a newspaper&#10;&#10;Description automatically generated">
            <a:extLst>
              <a:ext uri="{FF2B5EF4-FFF2-40B4-BE49-F238E27FC236}">
                <a16:creationId xmlns:a16="http://schemas.microsoft.com/office/drawing/2014/main" id="{9A9746ED-1522-2C48-A56A-57C0E4EF05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20" r="19473"/>
          <a:stretch/>
        </p:blipFill>
        <p:spPr>
          <a:xfrm>
            <a:off x="5555333" y="2873376"/>
            <a:ext cx="5681908" cy="31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77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6E40-6601-0949-B871-9F4796C5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528" y="2438422"/>
            <a:ext cx="8312944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AT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r>
              <a:rPr lang="en-AT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Thank you very much!!</a:t>
            </a:r>
            <a:br>
              <a:rPr lang="en-AT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br>
              <a:rPr lang="en-AT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r>
              <a:rPr lang="en-AT" sz="73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🤹🏼‍♀️</a:t>
            </a:r>
            <a:br>
              <a:rPr lang="en-AT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r>
              <a:rPr lang="en-AT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Q &amp; 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F44CFF-62D8-CF4C-8AF8-6DDC35B5AD5E}"/>
              </a:ext>
            </a:extLst>
          </p:cNvPr>
          <p:cNvSpPr txBox="1"/>
          <p:nvPr/>
        </p:nvSpPr>
        <p:spPr>
          <a:xfrm>
            <a:off x="4672013" y="-22002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AT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CA58204-6AEC-5E4E-9D4F-5C74F0700ED6}"/>
              </a:ext>
            </a:extLst>
          </p:cNvPr>
          <p:cNvGrpSpPr/>
          <p:nvPr/>
        </p:nvGrpSpPr>
        <p:grpSpPr>
          <a:xfrm>
            <a:off x="3269520" y="5657875"/>
            <a:ext cx="5652960" cy="1083018"/>
            <a:chOff x="4188430" y="4766620"/>
            <a:chExt cx="5652960" cy="10830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448D30-C0D5-2545-8DCA-132681D73AC3}"/>
                </a:ext>
              </a:extLst>
            </p:cNvPr>
            <p:cNvSpPr txBox="1"/>
            <p:nvPr/>
          </p:nvSpPr>
          <p:spPr>
            <a:xfrm>
              <a:off x="4188430" y="4851840"/>
              <a:ext cx="5366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err="1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</a:rPr>
                <a:t>github.com</a:t>
              </a:r>
              <a:r>
                <a:rPr lang="en-GB" sz="1600" dirty="0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</a:rPr>
                <a:t>/</a:t>
              </a:r>
              <a:r>
                <a:rPr lang="en-GB" sz="1600" dirty="0" err="1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</a:rPr>
                <a:t>VickyZauner</a:t>
              </a:r>
              <a:endParaRPr lang="en-AT" sz="16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AA6F170-D49C-3546-975C-5631C000E5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667" b="95079" l="10000" r="90000">
                          <a14:foregroundMark x1="37917" y1="12540" x2="43667" y2="7937"/>
                          <a14:foregroundMark x1="43667" y1="7937" x2="51167" y2="6825"/>
                          <a14:foregroundMark x1="51167" y1="6825" x2="59917" y2="9206"/>
                          <a14:foregroundMark x1="35917" y1="84603" x2="40917" y2="89524"/>
                          <a14:foregroundMark x1="65250" y1="87619" x2="59917" y2="92698"/>
                          <a14:foregroundMark x1="41667" y1="92222" x2="42167" y2="94127"/>
                          <a14:foregroundMark x1="59917" y1="87619" x2="59583" y2="91270"/>
                          <a14:foregroundMark x1="59500" y1="91587" x2="58750" y2="94762"/>
                          <a14:foregroundMark x1="39750" y1="92698" x2="41583" y2="95079"/>
                        </a14:backgroundRemoval>
                      </a14:imgEffect>
                    </a14:imgLayer>
                  </a14:imgProps>
                </a:ext>
              </a:extLst>
            </a:blip>
            <a:srcRect l="23173" t="-2385" r="23017" b="1"/>
            <a:stretch/>
          </p:blipFill>
          <p:spPr>
            <a:xfrm>
              <a:off x="5066990" y="4766620"/>
              <a:ext cx="509548" cy="508995"/>
            </a:xfrm>
            <a:prstGeom prst="rect">
              <a:avLst/>
            </a:prstGeom>
          </p:spPr>
        </p:pic>
        <p:pic>
          <p:nvPicPr>
            <p:cNvPr id="8" name="Picture 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A1D1647-A1FE-B542-8668-29506BFFC7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898" b="94036" l="10000" r="90000">
                          <a14:foregroundMark x1="50319" y1="16497" x2="50319" y2="16497"/>
                          <a14:foregroundMark x1="15638" y1="10152" x2="46925" y2="8325"/>
                          <a14:foregroundMark x1="76891" y1="8644" x2="78404" y2="8756"/>
                          <a14:foregroundMark x1="78404" y1="8756" x2="83511" y2="12437"/>
                          <a14:foregroundMark x1="83511" y1="12437" x2="83404" y2="88198"/>
                          <a14:foregroundMark x1="83404" y1="88198" x2="77872" y2="94289"/>
                          <a14:foregroundMark x1="77872" y1="94289" x2="19149" y2="94036"/>
                          <a14:foregroundMark x1="19149" y1="94036" x2="16383" y2="85152"/>
                          <a14:foregroundMark x1="16383" y1="85152" x2="17660" y2="10660"/>
                          <a14:backgroundMark x1="31383" y1="30330" x2="31383" y2="30330"/>
                          <a14:backgroundMark x1="28936" y1="55076" x2="28936" y2="55076"/>
                          <a14:backgroundMark x1="76064" y1="7107" x2="49894" y2="7487"/>
                          <a14:backgroundMark x1="53723" y1="7234" x2="46809" y2="8122"/>
                        </a14:backgroundRemoval>
                      </a14:imgEffect>
                    </a14:imgLayer>
                  </a14:imgProps>
                </a:ext>
              </a:extLst>
            </a:blip>
            <a:srcRect l="11139" t="6583" r="12459" b="3122"/>
            <a:stretch/>
          </p:blipFill>
          <p:spPr>
            <a:xfrm>
              <a:off x="5062491" y="5340351"/>
              <a:ext cx="514047" cy="50928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30FA50A-2E1D-8348-AD5C-47859538624F}"/>
                </a:ext>
              </a:extLst>
            </p:cNvPr>
            <p:cNvSpPr txBox="1"/>
            <p:nvPr/>
          </p:nvSpPr>
          <p:spPr>
            <a:xfrm>
              <a:off x="4475244" y="5425717"/>
              <a:ext cx="5366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err="1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</a:rPr>
                <a:t>linkedin.com</a:t>
              </a:r>
              <a:r>
                <a:rPr lang="en-GB" sz="1600" dirty="0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</a:rPr>
                <a:t>/in/</a:t>
              </a:r>
              <a:r>
                <a:rPr lang="en-GB" sz="1600" dirty="0" err="1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</a:rPr>
                <a:t>victoriazauner</a:t>
              </a:r>
              <a:r>
                <a:rPr lang="en-GB" sz="1600" dirty="0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</a:rPr>
                <a:t>/</a:t>
              </a:r>
              <a:endParaRPr lang="en-AT" sz="16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11" name="Content Placeholder 4" descr="A picture containing table, food, cake, clock&#10;&#10;Description automatically generated">
            <a:extLst>
              <a:ext uri="{FF2B5EF4-FFF2-40B4-BE49-F238E27FC236}">
                <a16:creationId xmlns:a16="http://schemas.microsoft.com/office/drawing/2014/main" id="{B557C815-7821-BF43-8896-ABD2469BE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24" b="89924" l="9167" r="90000">
                        <a14:foregroundMark x1="61772" y1="52723" x2="64286" y2="61527"/>
                        <a14:foregroundMark x1="70233" y1="56641" x2="71905" y2="55267"/>
                        <a14:foregroundMark x1="68560" y1="58015" x2="70233" y2="56641"/>
                        <a14:foregroundMark x1="67442" y1="58934" x2="68560" y2="58015"/>
                        <a14:foregroundMark x1="64286" y1="61527" x2="65719" y2="60350"/>
                        <a14:foregroundMark x1="71905" y1="55267" x2="75238" y2="44580"/>
                        <a14:foregroundMark x1="68095" y1="43206" x2="65714" y2="42748"/>
                        <a14:foregroundMark x1="69681" y1="43511" x2="68095" y2="43206"/>
                        <a14:foregroundMark x1="73653" y1="44275" x2="71272" y2="43817"/>
                        <a14:foregroundMark x1="75238" y1="44580" x2="73653" y2="44275"/>
                        <a14:foregroundMark x1="64613" y1="44597" x2="64442" y2="44884"/>
                        <a14:foregroundMark x1="27381" y1="32061" x2="27976" y2="32366"/>
                        <a14:foregroundMark x1="60714" y1="51908" x2="60833" y2="51908"/>
                        <a14:foregroundMark x1="61310" y1="52214" x2="61310" y2="52672"/>
                        <a14:foregroundMark x1="57857" y1="48244" x2="59167" y2="47786"/>
                        <a14:foregroundMark x1="57857" y1="47634" x2="57976" y2="48244"/>
                        <a14:foregroundMark x1="58929" y1="47634" x2="61071" y2="52366"/>
                        <a14:foregroundMark x1="65849" y1="67437" x2="71667" y2="69924"/>
                        <a14:foregroundMark x1="57024" y1="63664" x2="60245" y2="65041"/>
                        <a14:foregroundMark x1="71667" y1="74962" x2="71667" y2="74962"/>
                        <a14:foregroundMark x1="68690" y1="73588" x2="68690" y2="73588"/>
                        <a14:foregroundMark x1="73690" y1="80611" x2="73690" y2="80611"/>
                        <a14:foregroundMark x1="72738" y1="80916" x2="72738" y2="80916"/>
                        <a14:foregroundMark x1="77500" y1="75878" x2="77500" y2="75878"/>
                        <a14:foregroundMark x1="80952" y1="67786" x2="80952" y2="67786"/>
                        <a14:foregroundMark x1="70238" y1="61069" x2="70238" y2="61069"/>
                        <a14:foregroundMark x1="70119" y1="61527" x2="70119" y2="61527"/>
                        <a14:foregroundMark x1="70119" y1="61527" x2="70119" y2="61527"/>
                        <a14:foregroundMark x1="70238" y1="60763" x2="70238" y2="60763"/>
                        <a14:foregroundMark x1="79048" y1="53282" x2="79048" y2="53282"/>
                        <a14:foregroundMark x1="75357" y1="56336" x2="75357" y2="56336"/>
                        <a14:foregroundMark x1="79405" y1="41374" x2="79405" y2="41374"/>
                        <a14:foregroundMark x1="65000" y1="39695" x2="65000" y2="39695"/>
                        <a14:foregroundMark x1="63810" y1="24580" x2="63810" y2="24580"/>
                        <a14:foregroundMark x1="55238" y1="33435" x2="55238" y2="33435"/>
                        <a14:foregroundMark x1="49762" y1="47481" x2="49762" y2="47481"/>
                        <a14:foregroundMark x1="50833" y1="43817" x2="50833" y2="43817"/>
                        <a14:foregroundMark x1="54881" y1="44275" x2="54881" y2="44275"/>
                        <a14:foregroundMark x1="56071" y1="45649" x2="56071" y2="45649"/>
                        <a14:foregroundMark x1="25952" y1="69618" x2="25952" y2="69618"/>
                        <a14:foregroundMark x1="28095" y1="58168" x2="28095" y2="58168"/>
                        <a14:foregroundMark x1="23929" y1="58626" x2="23929" y2="58626"/>
                        <a14:foregroundMark x1="21190" y1="60000" x2="21190" y2="60000"/>
                        <a14:foregroundMark x1="15833" y1="71145" x2="15833" y2="71145"/>
                        <a14:foregroundMark x1="16548" y1="69771" x2="16548" y2="69771"/>
                        <a14:foregroundMark x1="17619" y1="66718" x2="17619" y2="66718"/>
                        <a14:foregroundMark x1="20000" y1="64885" x2="20000" y2="64885"/>
                        <a14:foregroundMark x1="20000" y1="68092" x2="20000" y2="68092"/>
                        <a14:foregroundMark x1="19524" y1="70382" x2="19524" y2="70382"/>
                        <a14:foregroundMark x1="21667" y1="75420" x2="21667" y2="75420"/>
                        <a14:foregroundMark x1="19048" y1="81069" x2="19048" y2="81069"/>
                        <a14:foregroundMark x1="10595" y1="77405" x2="10595" y2="77405"/>
                        <a14:foregroundMark x1="17619" y1="83664" x2="17619" y2="83664"/>
                        <a14:foregroundMark x1="12143" y1="88244" x2="12143" y2="88244"/>
                        <a14:foregroundMark x1="12500" y1="84733" x2="12500" y2="84733"/>
                        <a14:foregroundMark x1="9167" y1="85191" x2="9167" y2="85191"/>
                        <a14:foregroundMark x1="32857" y1="76336" x2="32857" y2="76336"/>
                        <a14:foregroundMark x1="36905" y1="75267" x2="36905" y2="75267"/>
                        <a14:foregroundMark x1="38214" y1="70382" x2="38214" y2="70382"/>
                        <a14:foregroundMark x1="42262" y1="74504" x2="42262" y2="74504"/>
                        <a14:foregroundMark x1="43929" y1="81527" x2="43929" y2="81527"/>
                        <a14:foregroundMark x1="37143" y1="79542" x2="37143" y2="79542"/>
                        <a14:foregroundMark x1="38095" y1="78931" x2="38095" y2="78931"/>
                        <a14:foregroundMark x1="33214" y1="74504" x2="33214" y2="74504"/>
                        <a14:foregroundMark x1="52619" y1="75878" x2="52619" y2="75878"/>
                        <a14:foregroundMark x1="56429" y1="89618" x2="56429" y2="89618"/>
                        <a14:foregroundMark x1="59643" y1="80153" x2="59643" y2="80153"/>
                        <a14:foregroundMark x1="63452" y1="78168" x2="63452" y2="78168"/>
                        <a14:foregroundMark x1="30833" y1="14198" x2="30833" y2="14198"/>
                        <a14:backgroundMark x1="61786" y1="42443" x2="62619" y2="43511"/>
                        <a14:backgroundMark x1="59532" y1="46927" x2="59571" y2="47201"/>
                        <a14:backgroundMark x1="58571" y1="40153" x2="59368" y2="45774"/>
                        <a14:backgroundMark x1="62551" y1="50468" x2="68333" y2="46870"/>
                        <a14:backgroundMark x1="68333" y1="46870" x2="60714" y2="39084"/>
                        <a14:backgroundMark x1="60714" y1="39084" x2="58333" y2="40000"/>
                        <a14:backgroundMark x1="61667" y1="41985" x2="62857" y2="47176"/>
                        <a14:backgroundMark x1="64524" y1="45954" x2="64643" y2="45496"/>
                        <a14:backgroundMark x1="72143" y1="60305" x2="72143" y2="60305"/>
                        <a14:backgroundMark x1="62500" y1="48397" x2="64048" y2="47481"/>
                        <a14:backgroundMark x1="63214" y1="47786" x2="62381" y2="45802"/>
                        <a14:backgroundMark x1="62619" y1="49008" x2="61667" y2="48244"/>
                        <a14:backgroundMark x1="64048" y1="48702" x2="62024" y2="47786"/>
                        <a14:backgroundMark x1="69792" y1="60763" x2="71190" y2="60458"/>
                        <a14:backgroundMark x1="68390" y1="61069" x2="69792" y2="60763"/>
                        <a14:backgroundMark x1="65595" y1="61679" x2="68390" y2="61069"/>
                        <a14:backgroundMark x1="71905" y1="61221" x2="66071" y2="61069"/>
                        <a14:backgroundMark x1="60833" y1="64122" x2="66310" y2="66718"/>
                        <a14:backgroundMark x1="66905" y1="67481" x2="66905" y2="67481"/>
                        <a14:backgroundMark x1="43095" y1="50076" x2="43095" y2="50076"/>
                        <a14:backgroundMark x1="44048" y1="49771" x2="44048" y2="49771"/>
                        <a14:backgroundMark x1="43571" y1="47481" x2="43571" y2="47481"/>
                        <a14:backgroundMark x1="43452" y1="47023" x2="43452" y2="47023"/>
                        <a14:backgroundMark x1="43690" y1="47481" x2="43690" y2="47481"/>
                        <a14:backgroundMark x1="43452" y1="46870" x2="43452" y2="46870"/>
                        <a14:backgroundMark x1="43452" y1="47328" x2="43452" y2="47328"/>
                        <a14:backgroundMark x1="43571" y1="47481" x2="43571" y2="47481"/>
                        <a14:backgroundMark x1="43810" y1="48244" x2="43810" y2="48244"/>
                        <a14:backgroundMark x1="43810" y1="48550" x2="43810" y2="48550"/>
                        <a14:backgroundMark x1="44762" y1="45954" x2="44762" y2="45954"/>
                        <a14:backgroundMark x1="40000" y1="54504" x2="40000" y2="54504"/>
                        <a14:backgroundMark x1="40952" y1="54198" x2="40952" y2="54198"/>
                        <a14:backgroundMark x1="38810" y1="56031" x2="38810" y2="56031"/>
                        <a14:backgroundMark x1="38095" y1="53740" x2="38095" y2="53740"/>
                        <a14:backgroundMark x1="35357" y1="51450" x2="35357" y2="51450"/>
                        <a14:backgroundMark x1="35357" y1="51908" x2="35357" y2="51908"/>
                        <a14:backgroundMark x1="35595" y1="52061" x2="35595" y2="52061"/>
                        <a14:backgroundMark x1="35476" y1="51450" x2="35476" y2="51450"/>
                        <a14:backgroundMark x1="38571" y1="55573" x2="38571" y2="55573"/>
                        <a14:backgroundMark x1="38929" y1="56031" x2="38929" y2="56031"/>
                        <a14:backgroundMark x1="39167" y1="56183" x2="39167" y2="56183"/>
                        <a14:backgroundMark x1="40714" y1="54046" x2="40714" y2="54046"/>
                        <a14:backgroundMark x1="33571" y1="50687" x2="33571" y2="50687"/>
                        <a14:backgroundMark x1="32500" y1="50840" x2="32500" y2="50840"/>
                        <a14:backgroundMark x1="31786" y1="50992" x2="31786" y2="50992"/>
                        <a14:backgroundMark x1="67976" y1="43969" x2="67976" y2="43969"/>
                        <a14:backgroundMark x1="67976" y1="43511" x2="67976" y2="43511"/>
                        <a14:backgroundMark x1="71190" y1="43817" x2="71190" y2="43817"/>
                        <a14:backgroundMark x1="71190" y1="44275" x2="71190" y2="44275"/>
                        <a14:backgroundMark x1="71548" y1="44580" x2="71548" y2="44580"/>
                        <a14:backgroundMark x1="71429" y1="44275" x2="71429" y2="44275"/>
                        <a14:backgroundMark x1="70952" y1="43664" x2="70952" y2="43664"/>
                        <a14:backgroundMark x1="71190" y1="43817" x2="71190" y2="43817"/>
                        <a14:backgroundMark x1="71429" y1="44122" x2="71429" y2="44122"/>
                        <a14:backgroundMark x1="71429" y1="44122" x2="71429" y2="44122"/>
                        <a14:backgroundMark x1="71429" y1="43817" x2="71429" y2="43817"/>
                        <a14:backgroundMark x1="68571" y1="58015" x2="68571" y2="58015"/>
                        <a14:backgroundMark x1="71071" y1="56641" x2="71071" y2="56641"/>
                        <a14:backgroundMark x1="67381" y1="59237" x2="67381" y2="59237"/>
                        <a14:backgroundMark x1="64881" y1="53588" x2="64881" y2="53588"/>
                        <a14:backgroundMark x1="67857" y1="43206" x2="67857" y2="432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476621">
            <a:off x="-1283714" y="-1389750"/>
            <a:ext cx="6210490" cy="4835310"/>
          </a:xfrm>
        </p:spPr>
      </p:pic>
      <p:pic>
        <p:nvPicPr>
          <p:cNvPr id="12" name="Content Placeholder 4" descr="A picture containing table, food, cake, clock&#10;&#10;Description automatically generated">
            <a:extLst>
              <a:ext uri="{FF2B5EF4-FFF2-40B4-BE49-F238E27FC236}">
                <a16:creationId xmlns:a16="http://schemas.microsoft.com/office/drawing/2014/main" id="{58CA5D62-6A4A-5446-960D-8079F1B429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24" b="89924" l="9167" r="90000">
                        <a14:foregroundMark x1="61772" y1="52723" x2="64286" y2="61527"/>
                        <a14:foregroundMark x1="70233" y1="56641" x2="71905" y2="55267"/>
                        <a14:foregroundMark x1="68560" y1="58015" x2="70233" y2="56641"/>
                        <a14:foregroundMark x1="67442" y1="58934" x2="68560" y2="58015"/>
                        <a14:foregroundMark x1="64286" y1="61527" x2="65719" y2="60350"/>
                        <a14:foregroundMark x1="71905" y1="55267" x2="75238" y2="44580"/>
                        <a14:foregroundMark x1="68095" y1="43206" x2="65714" y2="42748"/>
                        <a14:foregroundMark x1="69681" y1="43511" x2="68095" y2="43206"/>
                        <a14:foregroundMark x1="73653" y1="44275" x2="71272" y2="43817"/>
                        <a14:foregroundMark x1="75238" y1="44580" x2="73653" y2="44275"/>
                        <a14:foregroundMark x1="64613" y1="44597" x2="64442" y2="44884"/>
                        <a14:foregroundMark x1="27381" y1="32061" x2="27976" y2="32366"/>
                        <a14:foregroundMark x1="60714" y1="51908" x2="60833" y2="51908"/>
                        <a14:foregroundMark x1="61310" y1="52214" x2="61310" y2="52672"/>
                        <a14:foregroundMark x1="57857" y1="48244" x2="59167" y2="47786"/>
                        <a14:foregroundMark x1="57857" y1="47634" x2="57976" y2="48244"/>
                        <a14:foregroundMark x1="58929" y1="47634" x2="61071" y2="52366"/>
                        <a14:foregroundMark x1="65849" y1="67437" x2="71667" y2="69924"/>
                        <a14:foregroundMark x1="57024" y1="63664" x2="60245" y2="65041"/>
                        <a14:foregroundMark x1="71667" y1="74962" x2="71667" y2="74962"/>
                        <a14:foregroundMark x1="68690" y1="73588" x2="68690" y2="73588"/>
                        <a14:foregroundMark x1="73690" y1="80611" x2="73690" y2="80611"/>
                        <a14:foregroundMark x1="72738" y1="80916" x2="72738" y2="80916"/>
                        <a14:foregroundMark x1="77500" y1="75878" x2="77500" y2="75878"/>
                        <a14:foregroundMark x1="80952" y1="67786" x2="80952" y2="67786"/>
                        <a14:foregroundMark x1="70238" y1="61069" x2="70238" y2="61069"/>
                        <a14:foregroundMark x1="70119" y1="61527" x2="70119" y2="61527"/>
                        <a14:foregroundMark x1="70119" y1="61527" x2="70119" y2="61527"/>
                        <a14:foregroundMark x1="70238" y1="60763" x2="70238" y2="60763"/>
                        <a14:foregroundMark x1="79048" y1="53282" x2="79048" y2="53282"/>
                        <a14:foregroundMark x1="75357" y1="56336" x2="75357" y2="56336"/>
                        <a14:foregroundMark x1="79405" y1="41374" x2="79405" y2="41374"/>
                        <a14:foregroundMark x1="65000" y1="39695" x2="65000" y2="39695"/>
                        <a14:foregroundMark x1="63810" y1="24580" x2="63810" y2="24580"/>
                        <a14:foregroundMark x1="55238" y1="33435" x2="55238" y2="33435"/>
                        <a14:foregroundMark x1="49762" y1="47481" x2="49762" y2="47481"/>
                        <a14:foregroundMark x1="50833" y1="43817" x2="50833" y2="43817"/>
                        <a14:foregroundMark x1="54881" y1="44275" x2="54881" y2="44275"/>
                        <a14:foregroundMark x1="56071" y1="45649" x2="56071" y2="45649"/>
                        <a14:foregroundMark x1="25952" y1="69618" x2="25952" y2="69618"/>
                        <a14:foregroundMark x1="28095" y1="58168" x2="28095" y2="58168"/>
                        <a14:foregroundMark x1="23929" y1="58626" x2="23929" y2="58626"/>
                        <a14:foregroundMark x1="21190" y1="60000" x2="21190" y2="60000"/>
                        <a14:foregroundMark x1="15833" y1="71145" x2="15833" y2="71145"/>
                        <a14:foregroundMark x1="16548" y1="69771" x2="16548" y2="69771"/>
                        <a14:foregroundMark x1="17619" y1="66718" x2="17619" y2="66718"/>
                        <a14:foregroundMark x1="20000" y1="64885" x2="20000" y2="64885"/>
                        <a14:foregroundMark x1="20000" y1="68092" x2="20000" y2="68092"/>
                        <a14:foregroundMark x1="19524" y1="70382" x2="19524" y2="70382"/>
                        <a14:foregroundMark x1="21667" y1="75420" x2="21667" y2="75420"/>
                        <a14:foregroundMark x1="19048" y1="81069" x2="19048" y2="81069"/>
                        <a14:foregroundMark x1="10595" y1="77405" x2="10595" y2="77405"/>
                        <a14:foregroundMark x1="17619" y1="83664" x2="17619" y2="83664"/>
                        <a14:foregroundMark x1="12143" y1="88244" x2="12143" y2="88244"/>
                        <a14:foregroundMark x1="12500" y1="84733" x2="12500" y2="84733"/>
                        <a14:foregroundMark x1="9167" y1="85191" x2="9167" y2="85191"/>
                        <a14:foregroundMark x1="32857" y1="76336" x2="32857" y2="76336"/>
                        <a14:foregroundMark x1="36905" y1="75267" x2="36905" y2="75267"/>
                        <a14:foregroundMark x1="38214" y1="70382" x2="38214" y2="70382"/>
                        <a14:foregroundMark x1="42262" y1="74504" x2="42262" y2="74504"/>
                        <a14:foregroundMark x1="43929" y1="81527" x2="43929" y2="81527"/>
                        <a14:foregroundMark x1="37143" y1="79542" x2="37143" y2="79542"/>
                        <a14:foregroundMark x1="38095" y1="78931" x2="38095" y2="78931"/>
                        <a14:foregroundMark x1="33214" y1="74504" x2="33214" y2="74504"/>
                        <a14:foregroundMark x1="52619" y1="75878" x2="52619" y2="75878"/>
                        <a14:foregroundMark x1="56429" y1="89618" x2="56429" y2="89618"/>
                        <a14:foregroundMark x1="59643" y1="80153" x2="59643" y2="80153"/>
                        <a14:foregroundMark x1="63452" y1="78168" x2="63452" y2="78168"/>
                        <a14:foregroundMark x1="30833" y1="14198" x2="30833" y2="14198"/>
                        <a14:backgroundMark x1="61786" y1="42443" x2="62619" y2="43511"/>
                        <a14:backgroundMark x1="59532" y1="46927" x2="59571" y2="47201"/>
                        <a14:backgroundMark x1="58571" y1="40153" x2="59368" y2="45774"/>
                        <a14:backgroundMark x1="62551" y1="50468" x2="68333" y2="46870"/>
                        <a14:backgroundMark x1="68333" y1="46870" x2="60714" y2="39084"/>
                        <a14:backgroundMark x1="60714" y1="39084" x2="58333" y2="40000"/>
                        <a14:backgroundMark x1="61667" y1="41985" x2="62857" y2="47176"/>
                        <a14:backgroundMark x1="64524" y1="45954" x2="64643" y2="45496"/>
                        <a14:backgroundMark x1="72143" y1="60305" x2="72143" y2="60305"/>
                        <a14:backgroundMark x1="62500" y1="48397" x2="64048" y2="47481"/>
                        <a14:backgroundMark x1="63214" y1="47786" x2="62381" y2="45802"/>
                        <a14:backgroundMark x1="62619" y1="49008" x2="61667" y2="48244"/>
                        <a14:backgroundMark x1="64048" y1="48702" x2="62024" y2="47786"/>
                        <a14:backgroundMark x1="69792" y1="60763" x2="71190" y2="60458"/>
                        <a14:backgroundMark x1="68390" y1="61069" x2="69792" y2="60763"/>
                        <a14:backgroundMark x1="65595" y1="61679" x2="68390" y2="61069"/>
                        <a14:backgroundMark x1="71905" y1="61221" x2="66071" y2="61069"/>
                        <a14:backgroundMark x1="60833" y1="64122" x2="66310" y2="66718"/>
                        <a14:backgroundMark x1="66905" y1="67481" x2="66905" y2="67481"/>
                        <a14:backgroundMark x1="43095" y1="50076" x2="43095" y2="50076"/>
                        <a14:backgroundMark x1="44048" y1="49771" x2="44048" y2="49771"/>
                        <a14:backgroundMark x1="43571" y1="47481" x2="43571" y2="47481"/>
                        <a14:backgroundMark x1="43452" y1="47023" x2="43452" y2="47023"/>
                        <a14:backgroundMark x1="43690" y1="47481" x2="43690" y2="47481"/>
                        <a14:backgroundMark x1="43452" y1="46870" x2="43452" y2="46870"/>
                        <a14:backgroundMark x1="43452" y1="47328" x2="43452" y2="47328"/>
                        <a14:backgroundMark x1="43571" y1="47481" x2="43571" y2="47481"/>
                        <a14:backgroundMark x1="43810" y1="48244" x2="43810" y2="48244"/>
                        <a14:backgroundMark x1="43810" y1="48550" x2="43810" y2="48550"/>
                        <a14:backgroundMark x1="44762" y1="45954" x2="44762" y2="45954"/>
                        <a14:backgroundMark x1="40000" y1="54504" x2="40000" y2="54504"/>
                        <a14:backgroundMark x1="40952" y1="54198" x2="40952" y2="54198"/>
                        <a14:backgroundMark x1="38810" y1="56031" x2="38810" y2="56031"/>
                        <a14:backgroundMark x1="38095" y1="53740" x2="38095" y2="53740"/>
                        <a14:backgroundMark x1="35357" y1="51450" x2="35357" y2="51450"/>
                        <a14:backgroundMark x1="35357" y1="51908" x2="35357" y2="51908"/>
                        <a14:backgroundMark x1="35595" y1="52061" x2="35595" y2="52061"/>
                        <a14:backgroundMark x1="35476" y1="51450" x2="35476" y2="51450"/>
                        <a14:backgroundMark x1="38571" y1="55573" x2="38571" y2="55573"/>
                        <a14:backgroundMark x1="38929" y1="56031" x2="38929" y2="56031"/>
                        <a14:backgroundMark x1="39167" y1="56183" x2="39167" y2="56183"/>
                        <a14:backgroundMark x1="40714" y1="54046" x2="40714" y2="54046"/>
                        <a14:backgroundMark x1="33571" y1="50687" x2="33571" y2="50687"/>
                        <a14:backgroundMark x1="32500" y1="50840" x2="32500" y2="50840"/>
                        <a14:backgroundMark x1="31786" y1="50992" x2="31786" y2="50992"/>
                        <a14:backgroundMark x1="67976" y1="43969" x2="67976" y2="43969"/>
                        <a14:backgroundMark x1="67976" y1="43511" x2="67976" y2="43511"/>
                        <a14:backgroundMark x1="71190" y1="43817" x2="71190" y2="43817"/>
                        <a14:backgroundMark x1="71190" y1="44275" x2="71190" y2="44275"/>
                        <a14:backgroundMark x1="71548" y1="44580" x2="71548" y2="44580"/>
                        <a14:backgroundMark x1="71429" y1="44275" x2="71429" y2="44275"/>
                        <a14:backgroundMark x1="70952" y1="43664" x2="70952" y2="43664"/>
                        <a14:backgroundMark x1="71190" y1="43817" x2="71190" y2="43817"/>
                        <a14:backgroundMark x1="71429" y1="44122" x2="71429" y2="44122"/>
                        <a14:backgroundMark x1="71429" y1="44122" x2="71429" y2="44122"/>
                        <a14:backgroundMark x1="71429" y1="43817" x2="71429" y2="43817"/>
                        <a14:backgroundMark x1="68571" y1="58015" x2="68571" y2="58015"/>
                        <a14:backgroundMark x1="71071" y1="56641" x2="71071" y2="56641"/>
                        <a14:backgroundMark x1="67381" y1="59237" x2="67381" y2="59237"/>
                        <a14:backgroundMark x1="64881" y1="53588" x2="64881" y2="53588"/>
                        <a14:backgroundMark x1="67857" y1="43206" x2="67857" y2="432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215712">
            <a:off x="7179591" y="2259177"/>
            <a:ext cx="6210490" cy="483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1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6E40-6601-0949-B871-9F4796C5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044" y="373062"/>
            <a:ext cx="8443913" cy="1325563"/>
          </a:xfrm>
        </p:spPr>
        <p:txBody>
          <a:bodyPr/>
          <a:lstStyle/>
          <a:p>
            <a:r>
              <a:rPr lang="en-AT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General Analysis of the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BA04F-724D-5344-85B3-FB9B5A9C09A4}"/>
              </a:ext>
            </a:extLst>
          </p:cNvPr>
          <p:cNvSpPr txBox="1"/>
          <p:nvPr/>
        </p:nvSpPr>
        <p:spPr>
          <a:xfrm>
            <a:off x="4381499" y="5501547"/>
            <a:ext cx="3429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T" sz="20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Number of Companies founded by Year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C17A4C-62D4-C840-9F96-F68AEA7B6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86" y="1416929"/>
            <a:ext cx="6451428" cy="409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3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6E40-6601-0949-B871-9F4796C5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044" y="373062"/>
            <a:ext cx="8443913" cy="1325563"/>
          </a:xfrm>
        </p:spPr>
        <p:txBody>
          <a:bodyPr/>
          <a:lstStyle/>
          <a:p>
            <a:r>
              <a:rPr lang="en-AT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General Analysis of the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BA04F-724D-5344-85B3-FB9B5A9C09A4}"/>
              </a:ext>
            </a:extLst>
          </p:cNvPr>
          <p:cNvSpPr txBox="1"/>
          <p:nvPr/>
        </p:nvSpPr>
        <p:spPr>
          <a:xfrm>
            <a:off x="4381499" y="5501547"/>
            <a:ext cx="3429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T" sz="20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Number of Companies </a:t>
            </a:r>
          </a:p>
          <a:p>
            <a:pPr algn="ctr"/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F</a:t>
            </a:r>
            <a:r>
              <a:rPr lang="en-AT" sz="20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ounded by Sector</a:t>
            </a:r>
          </a:p>
        </p:txBody>
      </p:sp>
      <p:pic>
        <p:nvPicPr>
          <p:cNvPr id="5" name="Picture 4" descr="A picture containing accessory, umbrella&#10;&#10;Description automatically generated">
            <a:extLst>
              <a:ext uri="{FF2B5EF4-FFF2-40B4-BE49-F238E27FC236}">
                <a16:creationId xmlns:a16="http://schemas.microsoft.com/office/drawing/2014/main" id="{8256A0DD-F434-B746-90F4-28B700F1B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1" t="11255" r="6440" b="11902"/>
          <a:stretch/>
        </p:blipFill>
        <p:spPr>
          <a:xfrm>
            <a:off x="2004030" y="1698625"/>
            <a:ext cx="4091970" cy="3347146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D81747-C60F-764E-A16D-C898FCEC7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862" y="1685909"/>
            <a:ext cx="1295318" cy="3587750"/>
          </a:xfrm>
          <a:prstGeom prst="rect">
            <a:avLst/>
          </a:prstGeom>
        </p:spPr>
      </p:pic>
      <p:pic>
        <p:nvPicPr>
          <p:cNvPr id="21" name="Picture 20" descr="A close up of a keyboard&#10;&#10;Description automatically generated">
            <a:extLst>
              <a:ext uri="{FF2B5EF4-FFF2-40B4-BE49-F238E27FC236}">
                <a16:creationId xmlns:a16="http://schemas.microsoft.com/office/drawing/2014/main" id="{A61F819C-4AC6-ED45-8E6E-E630BEFE0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2731" y="1685909"/>
            <a:ext cx="1284869" cy="3587750"/>
          </a:xfrm>
          <a:prstGeom prst="rect">
            <a:avLst/>
          </a:prstGeom>
        </p:spPr>
      </p:pic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F02F08-0E4B-AB43-84E0-D0829D09F0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6818" y="1698625"/>
            <a:ext cx="1224070" cy="94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26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6E40-6601-0949-B871-9F4796C5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044" y="373062"/>
            <a:ext cx="8443913" cy="1325563"/>
          </a:xfrm>
        </p:spPr>
        <p:txBody>
          <a:bodyPr/>
          <a:lstStyle/>
          <a:p>
            <a:r>
              <a:rPr lang="en-AT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General Analysis of the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BA04F-724D-5344-85B3-FB9B5A9C09A4}"/>
              </a:ext>
            </a:extLst>
          </p:cNvPr>
          <p:cNvSpPr txBox="1"/>
          <p:nvPr/>
        </p:nvSpPr>
        <p:spPr>
          <a:xfrm>
            <a:off x="4381499" y="5501547"/>
            <a:ext cx="3429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T" sz="20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Number of Companies by Country</a:t>
            </a:r>
          </a:p>
        </p:txBody>
      </p:sp>
      <p:pic>
        <p:nvPicPr>
          <p:cNvPr id="5" name="Picture 4" descr="A picture containing accessory, umbrella, device&#10;&#10;Description automatically generated">
            <a:extLst>
              <a:ext uri="{FF2B5EF4-FFF2-40B4-BE49-F238E27FC236}">
                <a16:creationId xmlns:a16="http://schemas.microsoft.com/office/drawing/2014/main" id="{E6A80517-B450-5E45-94E8-CBDF4B3D5D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10" t="2547" r="17736" b="5755"/>
          <a:stretch/>
        </p:blipFill>
        <p:spPr>
          <a:xfrm>
            <a:off x="6340792" y="1470630"/>
            <a:ext cx="3977164" cy="3916739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D1E03B4-1835-6141-A4C9-C0B360B45E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51" t="12570" r="8251" b="1831"/>
          <a:stretch/>
        </p:blipFill>
        <p:spPr>
          <a:xfrm>
            <a:off x="1609583" y="1470629"/>
            <a:ext cx="4261377" cy="391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7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00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6E40-6601-0949-B871-9F4796C5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8215" y="1027905"/>
            <a:ext cx="7680716" cy="1325563"/>
          </a:xfrm>
        </p:spPr>
        <p:txBody>
          <a:bodyPr/>
          <a:lstStyle/>
          <a:p>
            <a:r>
              <a:rPr lang="en-AT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Industry Growth Projections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448D30-C0D5-2545-8DCA-132681D73AC3}"/>
              </a:ext>
            </a:extLst>
          </p:cNvPr>
          <p:cNvSpPr txBox="1"/>
          <p:nvPr/>
        </p:nvSpPr>
        <p:spPr>
          <a:xfrm>
            <a:off x="3044506" y="2616975"/>
            <a:ext cx="610298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T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Based on the </a:t>
            </a:r>
            <a:r>
              <a:rPr lang="en-AT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Past Rates </a:t>
            </a:r>
            <a:r>
              <a:rPr lang="en-AT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which Industries will grow in the </a:t>
            </a:r>
            <a:r>
              <a:rPr lang="en-AT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Future</a:t>
            </a:r>
            <a:r>
              <a:rPr lang="en-AT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?</a:t>
            </a:r>
          </a:p>
          <a:p>
            <a:pPr algn="r"/>
            <a:endParaRPr lang="en-A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Content Placeholder 4" descr="A picture containing table, food, cake, clock&#10;&#10;Description automatically generated">
            <a:extLst>
              <a:ext uri="{FF2B5EF4-FFF2-40B4-BE49-F238E27FC236}">
                <a16:creationId xmlns:a16="http://schemas.microsoft.com/office/drawing/2014/main" id="{BDE6A48F-BB19-FB4F-91FC-459A290D2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24" b="89924" l="9167" r="90000">
                        <a14:foregroundMark x1="61772" y1="52723" x2="64286" y2="61527"/>
                        <a14:foregroundMark x1="70233" y1="56641" x2="71905" y2="55267"/>
                        <a14:foregroundMark x1="68560" y1="58015" x2="70233" y2="56641"/>
                        <a14:foregroundMark x1="67442" y1="58934" x2="68560" y2="58015"/>
                        <a14:foregroundMark x1="64286" y1="61527" x2="65719" y2="60350"/>
                        <a14:foregroundMark x1="71905" y1="55267" x2="75238" y2="44580"/>
                        <a14:foregroundMark x1="68095" y1="43206" x2="65714" y2="42748"/>
                        <a14:foregroundMark x1="69681" y1="43511" x2="68095" y2="43206"/>
                        <a14:foregroundMark x1="73653" y1="44275" x2="71272" y2="43817"/>
                        <a14:foregroundMark x1="75238" y1="44580" x2="73653" y2="44275"/>
                        <a14:foregroundMark x1="64613" y1="44597" x2="64442" y2="44884"/>
                        <a14:foregroundMark x1="27381" y1="32061" x2="27976" y2="32366"/>
                        <a14:foregroundMark x1="60714" y1="51908" x2="60833" y2="51908"/>
                        <a14:foregroundMark x1="61310" y1="52214" x2="61310" y2="52672"/>
                        <a14:foregroundMark x1="57857" y1="48244" x2="59167" y2="47786"/>
                        <a14:foregroundMark x1="57857" y1="47634" x2="57976" y2="48244"/>
                        <a14:foregroundMark x1="58929" y1="47634" x2="61071" y2="52366"/>
                        <a14:foregroundMark x1="65849" y1="67437" x2="71667" y2="69924"/>
                        <a14:foregroundMark x1="57024" y1="63664" x2="60245" y2="65041"/>
                        <a14:foregroundMark x1="71667" y1="74962" x2="71667" y2="74962"/>
                        <a14:foregroundMark x1="68690" y1="73588" x2="68690" y2="73588"/>
                        <a14:foregroundMark x1="73690" y1="80611" x2="73690" y2="80611"/>
                        <a14:foregroundMark x1="72738" y1="80916" x2="72738" y2="80916"/>
                        <a14:foregroundMark x1="77500" y1="75878" x2="77500" y2="75878"/>
                        <a14:foregroundMark x1="80952" y1="67786" x2="80952" y2="67786"/>
                        <a14:foregroundMark x1="70238" y1="61069" x2="70238" y2="61069"/>
                        <a14:foregroundMark x1="70119" y1="61527" x2="70119" y2="61527"/>
                        <a14:foregroundMark x1="70119" y1="61527" x2="70119" y2="61527"/>
                        <a14:foregroundMark x1="70238" y1="60763" x2="70238" y2="60763"/>
                        <a14:foregroundMark x1="79048" y1="53282" x2="79048" y2="53282"/>
                        <a14:foregroundMark x1="75357" y1="56336" x2="75357" y2="56336"/>
                        <a14:foregroundMark x1="79405" y1="41374" x2="79405" y2="41374"/>
                        <a14:foregroundMark x1="65000" y1="39695" x2="65000" y2="39695"/>
                        <a14:foregroundMark x1="63810" y1="24580" x2="63810" y2="24580"/>
                        <a14:foregroundMark x1="55238" y1="33435" x2="55238" y2="33435"/>
                        <a14:foregroundMark x1="49762" y1="47481" x2="49762" y2="47481"/>
                        <a14:foregroundMark x1="50833" y1="43817" x2="50833" y2="43817"/>
                        <a14:foregroundMark x1="54881" y1="44275" x2="54881" y2="44275"/>
                        <a14:foregroundMark x1="56071" y1="45649" x2="56071" y2="45649"/>
                        <a14:foregroundMark x1="25952" y1="69618" x2="25952" y2="69618"/>
                        <a14:foregroundMark x1="28095" y1="58168" x2="28095" y2="58168"/>
                        <a14:foregroundMark x1="23929" y1="58626" x2="23929" y2="58626"/>
                        <a14:foregroundMark x1="21190" y1="60000" x2="21190" y2="60000"/>
                        <a14:foregroundMark x1="15833" y1="71145" x2="15833" y2="71145"/>
                        <a14:foregroundMark x1="16548" y1="69771" x2="16548" y2="69771"/>
                        <a14:foregroundMark x1="17619" y1="66718" x2="17619" y2="66718"/>
                        <a14:foregroundMark x1="20000" y1="64885" x2="20000" y2="64885"/>
                        <a14:foregroundMark x1="20000" y1="68092" x2="20000" y2="68092"/>
                        <a14:foregroundMark x1="19524" y1="70382" x2="19524" y2="70382"/>
                        <a14:foregroundMark x1="21667" y1="75420" x2="21667" y2="75420"/>
                        <a14:foregroundMark x1="19048" y1="81069" x2="19048" y2="81069"/>
                        <a14:foregroundMark x1="10595" y1="77405" x2="10595" y2="77405"/>
                        <a14:foregroundMark x1="17619" y1="83664" x2="17619" y2="83664"/>
                        <a14:foregroundMark x1="12143" y1="88244" x2="12143" y2="88244"/>
                        <a14:foregroundMark x1="12500" y1="84733" x2="12500" y2="84733"/>
                        <a14:foregroundMark x1="9167" y1="85191" x2="9167" y2="85191"/>
                        <a14:foregroundMark x1="32857" y1="76336" x2="32857" y2="76336"/>
                        <a14:foregroundMark x1="36905" y1="75267" x2="36905" y2="75267"/>
                        <a14:foregroundMark x1="38214" y1="70382" x2="38214" y2="70382"/>
                        <a14:foregroundMark x1="42262" y1="74504" x2="42262" y2="74504"/>
                        <a14:foregroundMark x1="43929" y1="81527" x2="43929" y2="81527"/>
                        <a14:foregroundMark x1="37143" y1="79542" x2="37143" y2="79542"/>
                        <a14:foregroundMark x1="38095" y1="78931" x2="38095" y2="78931"/>
                        <a14:foregroundMark x1="33214" y1="74504" x2="33214" y2="74504"/>
                        <a14:foregroundMark x1="52619" y1="75878" x2="52619" y2="75878"/>
                        <a14:foregroundMark x1="56429" y1="89618" x2="56429" y2="89618"/>
                        <a14:foregroundMark x1="59643" y1="80153" x2="59643" y2="80153"/>
                        <a14:foregroundMark x1="63452" y1="78168" x2="63452" y2="78168"/>
                        <a14:foregroundMark x1="30833" y1="14198" x2="30833" y2="14198"/>
                        <a14:backgroundMark x1="61786" y1="42443" x2="62619" y2="43511"/>
                        <a14:backgroundMark x1="59532" y1="46927" x2="59571" y2="47201"/>
                        <a14:backgroundMark x1="58571" y1="40153" x2="59368" y2="45774"/>
                        <a14:backgroundMark x1="62551" y1="50468" x2="68333" y2="46870"/>
                        <a14:backgroundMark x1="68333" y1="46870" x2="60714" y2="39084"/>
                        <a14:backgroundMark x1="60714" y1="39084" x2="58333" y2="40000"/>
                        <a14:backgroundMark x1="61667" y1="41985" x2="62857" y2="47176"/>
                        <a14:backgroundMark x1="64524" y1="45954" x2="64643" y2="45496"/>
                        <a14:backgroundMark x1="72143" y1="60305" x2="72143" y2="60305"/>
                        <a14:backgroundMark x1="62500" y1="48397" x2="64048" y2="47481"/>
                        <a14:backgroundMark x1="63214" y1="47786" x2="62381" y2="45802"/>
                        <a14:backgroundMark x1="62619" y1="49008" x2="61667" y2="48244"/>
                        <a14:backgroundMark x1="64048" y1="48702" x2="62024" y2="47786"/>
                        <a14:backgroundMark x1="69792" y1="60763" x2="71190" y2="60458"/>
                        <a14:backgroundMark x1="68390" y1="61069" x2="69792" y2="60763"/>
                        <a14:backgroundMark x1="65595" y1="61679" x2="68390" y2="61069"/>
                        <a14:backgroundMark x1="71905" y1="61221" x2="66071" y2="61069"/>
                        <a14:backgroundMark x1="60833" y1="64122" x2="66310" y2="66718"/>
                        <a14:backgroundMark x1="66905" y1="67481" x2="66905" y2="67481"/>
                        <a14:backgroundMark x1="43095" y1="50076" x2="43095" y2="50076"/>
                        <a14:backgroundMark x1="44048" y1="49771" x2="44048" y2="49771"/>
                        <a14:backgroundMark x1="43571" y1="47481" x2="43571" y2="47481"/>
                        <a14:backgroundMark x1="43452" y1="47023" x2="43452" y2="47023"/>
                        <a14:backgroundMark x1="43690" y1="47481" x2="43690" y2="47481"/>
                        <a14:backgroundMark x1="43452" y1="46870" x2="43452" y2="46870"/>
                        <a14:backgroundMark x1="43452" y1="47328" x2="43452" y2="47328"/>
                        <a14:backgroundMark x1="43571" y1="47481" x2="43571" y2="47481"/>
                        <a14:backgroundMark x1="43810" y1="48244" x2="43810" y2="48244"/>
                        <a14:backgroundMark x1="43810" y1="48550" x2="43810" y2="48550"/>
                        <a14:backgroundMark x1="44762" y1="45954" x2="44762" y2="45954"/>
                        <a14:backgroundMark x1="40000" y1="54504" x2="40000" y2="54504"/>
                        <a14:backgroundMark x1="40952" y1="54198" x2="40952" y2="54198"/>
                        <a14:backgroundMark x1="38810" y1="56031" x2="38810" y2="56031"/>
                        <a14:backgroundMark x1="38095" y1="53740" x2="38095" y2="53740"/>
                        <a14:backgroundMark x1="35357" y1="51450" x2="35357" y2="51450"/>
                        <a14:backgroundMark x1="35357" y1="51908" x2="35357" y2="51908"/>
                        <a14:backgroundMark x1="35595" y1="52061" x2="35595" y2="52061"/>
                        <a14:backgroundMark x1="35476" y1="51450" x2="35476" y2="51450"/>
                        <a14:backgroundMark x1="38571" y1="55573" x2="38571" y2="55573"/>
                        <a14:backgroundMark x1="38929" y1="56031" x2="38929" y2="56031"/>
                        <a14:backgroundMark x1="39167" y1="56183" x2="39167" y2="56183"/>
                        <a14:backgroundMark x1="40714" y1="54046" x2="40714" y2="54046"/>
                        <a14:backgroundMark x1="33571" y1="50687" x2="33571" y2="50687"/>
                        <a14:backgroundMark x1="32500" y1="50840" x2="32500" y2="50840"/>
                        <a14:backgroundMark x1="31786" y1="50992" x2="31786" y2="50992"/>
                        <a14:backgroundMark x1="67976" y1="43969" x2="67976" y2="43969"/>
                        <a14:backgroundMark x1="67976" y1="43511" x2="67976" y2="43511"/>
                        <a14:backgroundMark x1="71190" y1="43817" x2="71190" y2="43817"/>
                        <a14:backgroundMark x1="71190" y1="44275" x2="71190" y2="44275"/>
                        <a14:backgroundMark x1="71548" y1="44580" x2="71548" y2="44580"/>
                        <a14:backgroundMark x1="71429" y1="44275" x2="71429" y2="44275"/>
                        <a14:backgroundMark x1="70952" y1="43664" x2="70952" y2="43664"/>
                        <a14:backgroundMark x1="71190" y1="43817" x2="71190" y2="43817"/>
                        <a14:backgroundMark x1="71429" y1="44122" x2="71429" y2="44122"/>
                        <a14:backgroundMark x1="71429" y1="44122" x2="71429" y2="44122"/>
                        <a14:backgroundMark x1="71429" y1="43817" x2="71429" y2="43817"/>
                        <a14:backgroundMark x1="68571" y1="58015" x2="68571" y2="58015"/>
                        <a14:backgroundMark x1="71071" y1="56641" x2="71071" y2="56641"/>
                        <a14:backgroundMark x1="67381" y1="59237" x2="67381" y2="59237"/>
                        <a14:backgroundMark x1="64881" y1="53588" x2="64881" y2="53588"/>
                        <a14:backgroundMark x1="67857" y1="43206" x2="67857" y2="432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476621">
            <a:off x="-1283714" y="-1389750"/>
            <a:ext cx="6210490" cy="483531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C45E1E-49FC-084E-B3D9-B5A93C205C9B}"/>
              </a:ext>
            </a:extLst>
          </p:cNvPr>
          <p:cNvSpPr txBox="1"/>
          <p:nvPr/>
        </p:nvSpPr>
        <p:spPr>
          <a:xfrm>
            <a:off x="2681850" y="4133000"/>
            <a:ext cx="68282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T" sz="20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Underlying Assumption:</a:t>
            </a:r>
          </a:p>
          <a:p>
            <a:endParaRPr lang="en-AT" sz="1000" u="sng" dirty="0">
              <a:solidFill>
                <a:schemeClr val="accent1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T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h</a:t>
            </a:r>
            <a:r>
              <a:rPr lang="en-AT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e number of companies </a:t>
            </a:r>
            <a:r>
              <a:rPr lang="en-AT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founded</a:t>
            </a:r>
            <a:r>
              <a:rPr lang="en-AT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in a particular industry is an indicator for a </a:t>
            </a:r>
            <a:r>
              <a:rPr lang="en-AT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growth</a:t>
            </a:r>
            <a:r>
              <a:rPr lang="en-AT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in demand a for innovation and therefore for Sector Growth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T" sz="1000" dirty="0">
              <a:solidFill>
                <a:schemeClr val="accent1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T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No</a:t>
            </a:r>
            <a:r>
              <a:rPr lang="en-AT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Recession / Same economic conditions as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in the past</a:t>
            </a:r>
            <a:endParaRPr lang="en-AT" sz="2000" dirty="0">
              <a:solidFill>
                <a:schemeClr val="accent1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34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6E40-6601-0949-B871-9F4796C5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044" y="373062"/>
            <a:ext cx="8443913" cy="1325563"/>
          </a:xfrm>
        </p:spPr>
        <p:txBody>
          <a:bodyPr/>
          <a:lstStyle/>
          <a:p>
            <a:pPr algn="ctr"/>
            <a:r>
              <a:rPr lang="en-AT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Development over time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F5EA9EB-D6B4-084E-9D8B-3F8643D1C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011" y="1486162"/>
            <a:ext cx="5533977" cy="499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49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F93EBDB-364F-D846-BA09-EEE7D3786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509" y="222250"/>
            <a:ext cx="9360981" cy="6413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F7552DD-EDD7-154C-85BC-368331F827EA}"/>
              </a:ext>
            </a:extLst>
          </p:cNvPr>
          <p:cNvSpPr/>
          <p:nvPr/>
        </p:nvSpPr>
        <p:spPr>
          <a:xfrm>
            <a:off x="4765373" y="659757"/>
            <a:ext cx="347239" cy="577576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472EED-2FE3-674B-B938-817F42AA0823}"/>
              </a:ext>
            </a:extLst>
          </p:cNvPr>
          <p:cNvSpPr/>
          <p:nvPr/>
        </p:nvSpPr>
        <p:spPr>
          <a:xfrm>
            <a:off x="5431840" y="659757"/>
            <a:ext cx="347239" cy="577576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650D4C-6AA2-2646-8C7E-AD5696250A8B}"/>
              </a:ext>
            </a:extLst>
          </p:cNvPr>
          <p:cNvSpPr/>
          <p:nvPr/>
        </p:nvSpPr>
        <p:spPr>
          <a:xfrm>
            <a:off x="10237263" y="659757"/>
            <a:ext cx="347239" cy="577576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AFE403-76BF-3F4F-A949-24CEF15C87B8}"/>
              </a:ext>
            </a:extLst>
          </p:cNvPr>
          <p:cNvSpPr/>
          <p:nvPr/>
        </p:nvSpPr>
        <p:spPr>
          <a:xfrm>
            <a:off x="2681890" y="659757"/>
            <a:ext cx="347239" cy="577576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1071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00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6E40-6601-0949-B871-9F4796C5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8215" y="1027905"/>
            <a:ext cx="7680716" cy="1325563"/>
          </a:xfrm>
        </p:spPr>
        <p:txBody>
          <a:bodyPr/>
          <a:lstStyle/>
          <a:p>
            <a:r>
              <a:rPr lang="en-AT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Factors for Success 🏆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448D30-C0D5-2545-8DCA-132681D73AC3}"/>
              </a:ext>
            </a:extLst>
          </p:cNvPr>
          <p:cNvSpPr txBox="1"/>
          <p:nvPr/>
        </p:nvSpPr>
        <p:spPr>
          <a:xfrm>
            <a:off x="3044506" y="2616975"/>
            <a:ext cx="610298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T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Investigating the </a:t>
            </a:r>
            <a:r>
              <a:rPr lang="en-AT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correlation</a:t>
            </a:r>
            <a:r>
              <a:rPr lang="en-AT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 of industries, funding amounts and exit options</a:t>
            </a:r>
          </a:p>
          <a:p>
            <a:pPr algn="r"/>
            <a:endParaRPr lang="en-A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Content Placeholder 4" descr="A picture containing table, food, cake, clock&#10;&#10;Description automatically generated">
            <a:extLst>
              <a:ext uri="{FF2B5EF4-FFF2-40B4-BE49-F238E27FC236}">
                <a16:creationId xmlns:a16="http://schemas.microsoft.com/office/drawing/2014/main" id="{BDE6A48F-BB19-FB4F-91FC-459A290D2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24" b="89924" l="9167" r="90000">
                        <a14:foregroundMark x1="61772" y1="52723" x2="64286" y2="61527"/>
                        <a14:foregroundMark x1="70233" y1="56641" x2="71905" y2="55267"/>
                        <a14:foregroundMark x1="68560" y1="58015" x2="70233" y2="56641"/>
                        <a14:foregroundMark x1="67442" y1="58934" x2="68560" y2="58015"/>
                        <a14:foregroundMark x1="64286" y1="61527" x2="65719" y2="60350"/>
                        <a14:foregroundMark x1="71905" y1="55267" x2="75238" y2="44580"/>
                        <a14:foregroundMark x1="68095" y1="43206" x2="65714" y2="42748"/>
                        <a14:foregroundMark x1="69681" y1="43511" x2="68095" y2="43206"/>
                        <a14:foregroundMark x1="73653" y1="44275" x2="71272" y2="43817"/>
                        <a14:foregroundMark x1="75238" y1="44580" x2="73653" y2="44275"/>
                        <a14:foregroundMark x1="64613" y1="44597" x2="64442" y2="44884"/>
                        <a14:foregroundMark x1="27381" y1="32061" x2="27976" y2="32366"/>
                        <a14:foregroundMark x1="60714" y1="51908" x2="60833" y2="51908"/>
                        <a14:foregroundMark x1="61310" y1="52214" x2="61310" y2="52672"/>
                        <a14:foregroundMark x1="57857" y1="48244" x2="59167" y2="47786"/>
                        <a14:foregroundMark x1="57857" y1="47634" x2="57976" y2="48244"/>
                        <a14:foregroundMark x1="58929" y1="47634" x2="61071" y2="52366"/>
                        <a14:foregroundMark x1="65849" y1="67437" x2="71667" y2="69924"/>
                        <a14:foregroundMark x1="57024" y1="63664" x2="60245" y2="65041"/>
                        <a14:foregroundMark x1="71667" y1="74962" x2="71667" y2="74962"/>
                        <a14:foregroundMark x1="68690" y1="73588" x2="68690" y2="73588"/>
                        <a14:foregroundMark x1="73690" y1="80611" x2="73690" y2="80611"/>
                        <a14:foregroundMark x1="72738" y1="80916" x2="72738" y2="80916"/>
                        <a14:foregroundMark x1="77500" y1="75878" x2="77500" y2="75878"/>
                        <a14:foregroundMark x1="80952" y1="67786" x2="80952" y2="67786"/>
                        <a14:foregroundMark x1="70238" y1="61069" x2="70238" y2="61069"/>
                        <a14:foregroundMark x1="70119" y1="61527" x2="70119" y2="61527"/>
                        <a14:foregroundMark x1="70119" y1="61527" x2="70119" y2="61527"/>
                        <a14:foregroundMark x1="70238" y1="60763" x2="70238" y2="60763"/>
                        <a14:foregroundMark x1="79048" y1="53282" x2="79048" y2="53282"/>
                        <a14:foregroundMark x1="75357" y1="56336" x2="75357" y2="56336"/>
                        <a14:foregroundMark x1="79405" y1="41374" x2="79405" y2="41374"/>
                        <a14:foregroundMark x1="65000" y1="39695" x2="65000" y2="39695"/>
                        <a14:foregroundMark x1="63810" y1="24580" x2="63810" y2="24580"/>
                        <a14:foregroundMark x1="55238" y1="33435" x2="55238" y2="33435"/>
                        <a14:foregroundMark x1="49762" y1="47481" x2="49762" y2="47481"/>
                        <a14:foregroundMark x1="50833" y1="43817" x2="50833" y2="43817"/>
                        <a14:foregroundMark x1="54881" y1="44275" x2="54881" y2="44275"/>
                        <a14:foregroundMark x1="56071" y1="45649" x2="56071" y2="45649"/>
                        <a14:foregroundMark x1="25952" y1="69618" x2="25952" y2="69618"/>
                        <a14:foregroundMark x1="28095" y1="58168" x2="28095" y2="58168"/>
                        <a14:foregroundMark x1="23929" y1="58626" x2="23929" y2="58626"/>
                        <a14:foregroundMark x1="21190" y1="60000" x2="21190" y2="60000"/>
                        <a14:foregroundMark x1="15833" y1="71145" x2="15833" y2="71145"/>
                        <a14:foregroundMark x1="16548" y1="69771" x2="16548" y2="69771"/>
                        <a14:foregroundMark x1="17619" y1="66718" x2="17619" y2="66718"/>
                        <a14:foregroundMark x1="20000" y1="64885" x2="20000" y2="64885"/>
                        <a14:foregroundMark x1="20000" y1="68092" x2="20000" y2="68092"/>
                        <a14:foregroundMark x1="19524" y1="70382" x2="19524" y2="70382"/>
                        <a14:foregroundMark x1="21667" y1="75420" x2="21667" y2="75420"/>
                        <a14:foregroundMark x1="19048" y1="81069" x2="19048" y2="81069"/>
                        <a14:foregroundMark x1="10595" y1="77405" x2="10595" y2="77405"/>
                        <a14:foregroundMark x1="17619" y1="83664" x2="17619" y2="83664"/>
                        <a14:foregroundMark x1="12143" y1="88244" x2="12143" y2="88244"/>
                        <a14:foregroundMark x1="12500" y1="84733" x2="12500" y2="84733"/>
                        <a14:foregroundMark x1="9167" y1="85191" x2="9167" y2="85191"/>
                        <a14:foregroundMark x1="32857" y1="76336" x2="32857" y2="76336"/>
                        <a14:foregroundMark x1="36905" y1="75267" x2="36905" y2="75267"/>
                        <a14:foregroundMark x1="38214" y1="70382" x2="38214" y2="70382"/>
                        <a14:foregroundMark x1="42262" y1="74504" x2="42262" y2="74504"/>
                        <a14:foregroundMark x1="43929" y1="81527" x2="43929" y2="81527"/>
                        <a14:foregroundMark x1="37143" y1="79542" x2="37143" y2="79542"/>
                        <a14:foregroundMark x1="38095" y1="78931" x2="38095" y2="78931"/>
                        <a14:foregroundMark x1="33214" y1="74504" x2="33214" y2="74504"/>
                        <a14:foregroundMark x1="52619" y1="75878" x2="52619" y2="75878"/>
                        <a14:foregroundMark x1="56429" y1="89618" x2="56429" y2="89618"/>
                        <a14:foregroundMark x1="59643" y1="80153" x2="59643" y2="80153"/>
                        <a14:foregroundMark x1="63452" y1="78168" x2="63452" y2="78168"/>
                        <a14:foregroundMark x1="30833" y1="14198" x2="30833" y2="14198"/>
                        <a14:backgroundMark x1="61786" y1="42443" x2="62619" y2="43511"/>
                        <a14:backgroundMark x1="59532" y1="46927" x2="59571" y2="47201"/>
                        <a14:backgroundMark x1="58571" y1="40153" x2="59368" y2="45774"/>
                        <a14:backgroundMark x1="62551" y1="50468" x2="68333" y2="46870"/>
                        <a14:backgroundMark x1="68333" y1="46870" x2="60714" y2="39084"/>
                        <a14:backgroundMark x1="60714" y1="39084" x2="58333" y2="40000"/>
                        <a14:backgroundMark x1="61667" y1="41985" x2="62857" y2="47176"/>
                        <a14:backgroundMark x1="64524" y1="45954" x2="64643" y2="45496"/>
                        <a14:backgroundMark x1="72143" y1="60305" x2="72143" y2="60305"/>
                        <a14:backgroundMark x1="62500" y1="48397" x2="64048" y2="47481"/>
                        <a14:backgroundMark x1="63214" y1="47786" x2="62381" y2="45802"/>
                        <a14:backgroundMark x1="62619" y1="49008" x2="61667" y2="48244"/>
                        <a14:backgroundMark x1="64048" y1="48702" x2="62024" y2="47786"/>
                        <a14:backgroundMark x1="69792" y1="60763" x2="71190" y2="60458"/>
                        <a14:backgroundMark x1="68390" y1="61069" x2="69792" y2="60763"/>
                        <a14:backgroundMark x1="65595" y1="61679" x2="68390" y2="61069"/>
                        <a14:backgroundMark x1="71905" y1="61221" x2="66071" y2="61069"/>
                        <a14:backgroundMark x1="60833" y1="64122" x2="66310" y2="66718"/>
                        <a14:backgroundMark x1="66905" y1="67481" x2="66905" y2="67481"/>
                        <a14:backgroundMark x1="43095" y1="50076" x2="43095" y2="50076"/>
                        <a14:backgroundMark x1="44048" y1="49771" x2="44048" y2="49771"/>
                        <a14:backgroundMark x1="43571" y1="47481" x2="43571" y2="47481"/>
                        <a14:backgroundMark x1="43452" y1="47023" x2="43452" y2="47023"/>
                        <a14:backgroundMark x1="43690" y1="47481" x2="43690" y2="47481"/>
                        <a14:backgroundMark x1="43452" y1="46870" x2="43452" y2="46870"/>
                        <a14:backgroundMark x1="43452" y1="47328" x2="43452" y2="47328"/>
                        <a14:backgroundMark x1="43571" y1="47481" x2="43571" y2="47481"/>
                        <a14:backgroundMark x1="43810" y1="48244" x2="43810" y2="48244"/>
                        <a14:backgroundMark x1="43810" y1="48550" x2="43810" y2="48550"/>
                        <a14:backgroundMark x1="44762" y1="45954" x2="44762" y2="45954"/>
                        <a14:backgroundMark x1="40000" y1="54504" x2="40000" y2="54504"/>
                        <a14:backgroundMark x1="40952" y1="54198" x2="40952" y2="54198"/>
                        <a14:backgroundMark x1="38810" y1="56031" x2="38810" y2="56031"/>
                        <a14:backgroundMark x1="38095" y1="53740" x2="38095" y2="53740"/>
                        <a14:backgroundMark x1="35357" y1="51450" x2="35357" y2="51450"/>
                        <a14:backgroundMark x1="35357" y1="51908" x2="35357" y2="51908"/>
                        <a14:backgroundMark x1="35595" y1="52061" x2="35595" y2="52061"/>
                        <a14:backgroundMark x1="35476" y1="51450" x2="35476" y2="51450"/>
                        <a14:backgroundMark x1="38571" y1="55573" x2="38571" y2="55573"/>
                        <a14:backgroundMark x1="38929" y1="56031" x2="38929" y2="56031"/>
                        <a14:backgroundMark x1="39167" y1="56183" x2="39167" y2="56183"/>
                        <a14:backgroundMark x1="40714" y1="54046" x2="40714" y2="54046"/>
                        <a14:backgroundMark x1="33571" y1="50687" x2="33571" y2="50687"/>
                        <a14:backgroundMark x1="32500" y1="50840" x2="32500" y2="50840"/>
                        <a14:backgroundMark x1="31786" y1="50992" x2="31786" y2="50992"/>
                        <a14:backgroundMark x1="67976" y1="43969" x2="67976" y2="43969"/>
                        <a14:backgroundMark x1="67976" y1="43511" x2="67976" y2="43511"/>
                        <a14:backgroundMark x1="71190" y1="43817" x2="71190" y2="43817"/>
                        <a14:backgroundMark x1="71190" y1="44275" x2="71190" y2="44275"/>
                        <a14:backgroundMark x1="71548" y1="44580" x2="71548" y2="44580"/>
                        <a14:backgroundMark x1="71429" y1="44275" x2="71429" y2="44275"/>
                        <a14:backgroundMark x1="70952" y1="43664" x2="70952" y2="43664"/>
                        <a14:backgroundMark x1="71190" y1="43817" x2="71190" y2="43817"/>
                        <a14:backgroundMark x1="71429" y1="44122" x2="71429" y2="44122"/>
                        <a14:backgroundMark x1="71429" y1="44122" x2="71429" y2="44122"/>
                        <a14:backgroundMark x1="71429" y1="43817" x2="71429" y2="43817"/>
                        <a14:backgroundMark x1="68571" y1="58015" x2="68571" y2="58015"/>
                        <a14:backgroundMark x1="71071" y1="56641" x2="71071" y2="56641"/>
                        <a14:backgroundMark x1="67381" y1="59237" x2="67381" y2="59237"/>
                        <a14:backgroundMark x1="64881" y1="53588" x2="64881" y2="53588"/>
                        <a14:backgroundMark x1="67857" y1="43206" x2="67857" y2="432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476621">
            <a:off x="-1283714" y="-1389750"/>
            <a:ext cx="6210490" cy="483531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C45E1E-49FC-084E-B3D9-B5A93C205C9B}"/>
              </a:ext>
            </a:extLst>
          </p:cNvPr>
          <p:cNvSpPr txBox="1"/>
          <p:nvPr/>
        </p:nvSpPr>
        <p:spPr>
          <a:xfrm>
            <a:off x="2681850" y="4133000"/>
            <a:ext cx="682829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T" sz="20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Underlying Assumption:</a:t>
            </a:r>
          </a:p>
          <a:p>
            <a:endParaRPr lang="en-AT" sz="1000" u="sng" dirty="0">
              <a:solidFill>
                <a:schemeClr val="accent1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T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Indicators for Success are: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T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Not being </a:t>
            </a:r>
            <a:r>
              <a:rPr lang="en-AT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closed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T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Receiving</a:t>
            </a:r>
            <a:r>
              <a:rPr lang="en-AT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funding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T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Being </a:t>
            </a:r>
            <a:r>
              <a:rPr lang="en-AT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acquired</a:t>
            </a:r>
            <a:r>
              <a:rPr lang="en-AT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or going </a:t>
            </a:r>
            <a:r>
              <a:rPr lang="en-AT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public</a:t>
            </a:r>
            <a:endParaRPr lang="en-AT" sz="1000" dirty="0">
              <a:solidFill>
                <a:srgbClr val="00B05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913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5869</TotalTime>
  <Words>481</Words>
  <Application>Microsoft Macintosh PowerPoint</Application>
  <PresentationFormat>Widescreen</PresentationFormat>
  <Paragraphs>91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Century Gothic</vt:lpstr>
      <vt:lpstr>Office Theme</vt:lpstr>
      <vt:lpstr>      What is happening in the Startup Economy</vt:lpstr>
      <vt:lpstr>Project Overview 👀</vt:lpstr>
      <vt:lpstr>General Analysis of the Data</vt:lpstr>
      <vt:lpstr>General Analysis of the Data</vt:lpstr>
      <vt:lpstr>General Analysis of the Data</vt:lpstr>
      <vt:lpstr>Industry Growth Projections</vt:lpstr>
      <vt:lpstr>Development over time</vt:lpstr>
      <vt:lpstr>PowerPoint Presentation</vt:lpstr>
      <vt:lpstr>Factors for Success 🏆</vt:lpstr>
      <vt:lpstr>Hypothesis: There is a positive correlation between the amount of companies founded and the amount of funding by sector.</vt:lpstr>
      <vt:lpstr>Hypothesis: There is a positive correlation between the amount of companies founded and closed in a sector?</vt:lpstr>
      <vt:lpstr>What is the probability of being acquired by sector?</vt:lpstr>
      <vt:lpstr>What is the probability of being funded and acquired?</vt:lpstr>
      <vt:lpstr>Hypothesis: There is a correlation between the amount of funding and the probability of being acquired.</vt:lpstr>
      <vt:lpstr>Which Sector pays the most for an Acquisition?</vt:lpstr>
      <vt:lpstr>What about the Unicorns?! ✨</vt:lpstr>
      <vt:lpstr>🦄 Who are the Unicorns? 🦄</vt:lpstr>
      <vt:lpstr>🦄 Unicorns by Sector 🦄</vt:lpstr>
      <vt:lpstr>🦄Unicorns by Country 🦄</vt:lpstr>
      <vt:lpstr>Summary of results</vt:lpstr>
      <vt:lpstr>Summary of the Results 🧩</vt:lpstr>
      <vt:lpstr>Improvements and Follow-on Analysis</vt:lpstr>
      <vt:lpstr>About the Data 🌈</vt:lpstr>
      <vt:lpstr> Thank you very much!!  🤹🏼‍♀️ 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Zauner, Victoria</dc:creator>
  <cp:lastModifiedBy>Zauner, Victoria</cp:lastModifiedBy>
  <cp:revision>42</cp:revision>
  <dcterms:created xsi:type="dcterms:W3CDTF">2020-05-03T13:22:58Z</dcterms:created>
  <dcterms:modified xsi:type="dcterms:W3CDTF">2020-05-10T21:40:06Z</dcterms:modified>
</cp:coreProperties>
</file>