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7" r:id="rId3"/>
    <p:sldId id="259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FB"/>
    <a:srgbClr val="BABAFA"/>
    <a:srgbClr val="6F6AC7"/>
    <a:srgbClr val="9797F7"/>
    <a:srgbClr val="F5720F"/>
    <a:srgbClr val="E2A700"/>
    <a:srgbClr val="45FD00"/>
    <a:srgbClr val="333399"/>
    <a:srgbClr val="FCB175"/>
    <a:srgbClr val="ED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>
        <p:scale>
          <a:sx n="70" d="100"/>
          <a:sy n="70" d="100"/>
        </p:scale>
        <p:origin x="3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D81D-E4E6-4C50-8FE3-648F29E63CE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89D1B-BE7E-4C9A-8BE7-5A1A70361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6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3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1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4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2DEC-9E8D-4242-9FCE-EB384623F7F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 userDrawn="1"/>
        </p:nvSpPr>
        <p:spPr bwMode="auto">
          <a:xfrm>
            <a:off x="3790951" y="560616"/>
            <a:ext cx="8432800" cy="0"/>
          </a:xfrm>
          <a:prstGeom prst="line">
            <a:avLst/>
          </a:prstGeom>
          <a:noFill/>
          <a:ln w="3175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4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5pPr>
      <a:lvl6pPr marL="457195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6pPr>
      <a:lvl7pPr marL="914388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7pPr>
      <a:lvl8pPr marL="1371583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8pPr>
      <a:lvl9pPr marL="1828777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9pPr>
    </p:titleStyle>
    <p:bodyStyle>
      <a:lvl1pPr marL="342897" indent="-342897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3"/>
        </a:buBlip>
        <a:defRPr sz="2000" b="1">
          <a:solidFill>
            <a:srgbClr val="000066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41" indent="-28574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MS PGothic" panose="020B0600070205080204" pitchFamily="34" charset="-128"/>
        </a:defRPr>
      </a:lvl2pPr>
      <a:lvl3pPr marL="1142986" indent="-22859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MS PGothic" panose="020B0600070205080204" pitchFamily="34" charset="-128"/>
        </a:defRPr>
      </a:lvl3pPr>
      <a:lvl4pPr marL="1600180" indent="-228597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MS PGothic" panose="020B0600070205080204" pitchFamily="34" charset="-128"/>
        </a:defRPr>
      </a:lvl4pPr>
      <a:lvl5pPr marL="2057375" indent="-228597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MS PGothic" panose="020B0600070205080204" pitchFamily="34" charset="-128"/>
          <a:sym typeface="Wingdings" panose="05000000000000000000" pitchFamily="2" charset="2"/>
        </a:defRPr>
      </a:lvl5pPr>
      <a:lvl6pPr marL="2514569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6pPr>
      <a:lvl7pPr marL="2971763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7pPr>
      <a:lvl8pPr marL="3428957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8pPr>
      <a:lvl9pPr marL="3886151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9pPr>
    </p:bodyStyle>
    <p:otherStyle>
      <a:defPPr>
        <a:defRPr lang="it-IT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 1"/>
          <p:cNvSpPr txBox="1">
            <a:spLocks noChangeArrowheads="1"/>
          </p:cNvSpPr>
          <p:nvPr/>
        </p:nvSpPr>
        <p:spPr bwMode="auto">
          <a:xfrm>
            <a:off x="612950" y="961316"/>
            <a:ext cx="108506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I</a:t>
            </a:r>
            <a:r>
              <a:rPr lang="en-US" sz="4000" dirty="0" smtClean="0">
                <a:solidFill>
                  <a:srgbClr val="FF0000"/>
                </a:solidFill>
              </a:rPr>
              <a:t>nternet </a:t>
            </a:r>
            <a:r>
              <a:rPr lang="en-US" sz="4000" u="sng" dirty="0" smtClean="0">
                <a:solidFill>
                  <a:srgbClr val="FF0000"/>
                </a:solidFill>
              </a:rPr>
              <a:t>M</a:t>
            </a:r>
            <a:r>
              <a:rPr lang="en-US" sz="4000" dirty="0" smtClean="0">
                <a:solidFill>
                  <a:srgbClr val="FF0000"/>
                </a:solidFill>
              </a:rPr>
              <a:t>ovie </a:t>
            </a:r>
            <a:r>
              <a:rPr lang="en-US" sz="4000" u="sng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>
                <a:solidFill>
                  <a:srgbClr val="FF0000"/>
                </a:solidFill>
              </a:rPr>
              <a:t>atabases </a:t>
            </a:r>
            <a:r>
              <a:rPr lang="en-US" sz="4000" u="sng" dirty="0" smtClean="0">
                <a:solidFill>
                  <a:srgbClr val="FF0000"/>
                </a:solidFill>
              </a:rPr>
              <a:t>E</a:t>
            </a:r>
            <a:r>
              <a:rPr lang="en-US" sz="4000" dirty="0" smtClean="0">
                <a:solidFill>
                  <a:srgbClr val="FF0000"/>
                </a:solidFill>
              </a:rPr>
              <a:t>xploratory </a:t>
            </a:r>
            <a:r>
              <a:rPr lang="en-US" sz="4000" u="sng" dirty="0" smtClean="0">
                <a:solidFill>
                  <a:srgbClr val="FF0000"/>
                </a:solidFill>
              </a:rPr>
              <a:t>A</a:t>
            </a:r>
            <a:r>
              <a:rPr lang="en-US" sz="4000" dirty="0" smtClean="0">
                <a:solidFill>
                  <a:srgbClr val="FF0000"/>
                </a:solidFill>
              </a:rPr>
              <a:t>nalysis</a:t>
            </a:r>
            <a:endParaRPr lang="it-IT" sz="4000" dirty="0">
              <a:solidFill>
                <a:srgbClr val="FF0000"/>
              </a:solidFill>
            </a:endParaRPr>
          </a:p>
        </p:txBody>
      </p:sp>
      <p:sp>
        <p:nvSpPr>
          <p:cNvPr id="16" name="TextBox 1 1 1"/>
          <p:cNvSpPr txBox="1">
            <a:spLocks noChangeArrowheads="1"/>
          </p:cNvSpPr>
          <p:nvPr/>
        </p:nvSpPr>
        <p:spPr bwMode="auto">
          <a:xfrm>
            <a:off x="5774773" y="2799747"/>
            <a:ext cx="32063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000" dirty="0" err="1" smtClean="0">
                <a:solidFill>
                  <a:srgbClr val="000099"/>
                </a:solidFill>
              </a:rPr>
              <a:t>Beto</a:t>
            </a:r>
            <a:r>
              <a:rPr lang="en-US" sz="4000" dirty="0" smtClean="0">
                <a:solidFill>
                  <a:srgbClr val="000099"/>
                </a:solidFill>
              </a:rPr>
              <a:t> </a:t>
            </a:r>
            <a:r>
              <a:rPr lang="en-US" sz="4000" dirty="0" err="1" smtClean="0">
                <a:solidFill>
                  <a:srgbClr val="000099"/>
                </a:solidFill>
              </a:rPr>
              <a:t>Sibileau</a:t>
            </a:r>
            <a:endParaRPr lang="it-IT" sz="4000" dirty="0">
              <a:solidFill>
                <a:srgbClr val="000099"/>
              </a:solidFill>
            </a:endParaRPr>
          </a:p>
        </p:txBody>
      </p:sp>
      <p:sp>
        <p:nvSpPr>
          <p:cNvPr id="8" name="TextBox 1 1"/>
          <p:cNvSpPr txBox="1">
            <a:spLocks noChangeArrowheads="1"/>
          </p:cNvSpPr>
          <p:nvPr/>
        </p:nvSpPr>
        <p:spPr bwMode="auto">
          <a:xfrm>
            <a:off x="1527349" y="2738192"/>
            <a:ext cx="54190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- </a:t>
            </a:r>
            <a:r>
              <a:rPr lang="en-US" sz="4800" u="sng" dirty="0" smtClean="0">
                <a:solidFill>
                  <a:srgbClr val="FF0000"/>
                </a:solidFill>
              </a:rPr>
              <a:t>IMDEA</a:t>
            </a:r>
            <a:r>
              <a:rPr lang="en-US" sz="4800" dirty="0" smtClean="0">
                <a:solidFill>
                  <a:srgbClr val="FF0000"/>
                </a:solidFill>
              </a:rPr>
              <a:t> -</a:t>
            </a:r>
            <a:endParaRPr lang="it-IT" sz="4000" dirty="0">
              <a:solidFill>
                <a:srgbClr val="FF0000"/>
              </a:solidFill>
            </a:endParaRPr>
          </a:p>
        </p:txBody>
      </p:sp>
      <p:sp>
        <p:nvSpPr>
          <p:cNvPr id="9" name="TextBox 1 1 1"/>
          <p:cNvSpPr txBox="1">
            <a:spLocks noChangeArrowheads="1"/>
          </p:cNvSpPr>
          <p:nvPr/>
        </p:nvSpPr>
        <p:spPr bwMode="auto">
          <a:xfrm>
            <a:off x="1857399" y="5008095"/>
            <a:ext cx="4055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200" dirty="0" smtClean="0">
                <a:solidFill>
                  <a:srgbClr val="000099"/>
                </a:solidFill>
              </a:rPr>
              <a:t>Barcelona, May 2020</a:t>
            </a:r>
            <a:endParaRPr lang="it-IT" sz="3200" dirty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51" y="4268726"/>
            <a:ext cx="1905311" cy="20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15F312-A8CA-4889-8CA9-10CFC6686B53}" type="slidenum">
              <a:rPr lang="it-IT" sz="1600">
                <a:solidFill>
                  <a:srgbClr val="000000"/>
                </a:solidFill>
                <a:ea typeface="MS PGothic" panose="020B0600070205080204" pitchFamily="34" charset="-128"/>
              </a:rPr>
              <a:pPr algn="r"/>
              <a:t>2</a:t>
            </a:fld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Project Motivations</a:t>
            </a:r>
            <a:endParaRPr lang="en-US" sz="2800" kern="0" dirty="0"/>
          </a:p>
        </p:txBody>
      </p:sp>
      <p:sp>
        <p:nvSpPr>
          <p:cNvPr id="15" name="TextBox 1 1"/>
          <p:cNvSpPr txBox="1">
            <a:spLocks noChangeArrowheads="1"/>
          </p:cNvSpPr>
          <p:nvPr/>
        </p:nvSpPr>
        <p:spPr bwMode="auto">
          <a:xfrm>
            <a:off x="280701" y="6056614"/>
            <a:ext cx="4352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891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Data driven approaches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75" y="3623107"/>
            <a:ext cx="1965933" cy="531333"/>
          </a:xfrm>
          <a:prstGeom prst="rect">
            <a:avLst/>
          </a:prstGeom>
        </p:spPr>
      </p:pic>
      <p:sp>
        <p:nvSpPr>
          <p:cNvPr id="6" name="CasellaDiTesto 1 1 1 1 1 1 1 1 1 1 1 1 1 1 1 1"/>
          <p:cNvSpPr txBox="1">
            <a:spLocks noChangeArrowheads="1"/>
          </p:cNvSpPr>
          <p:nvPr/>
        </p:nvSpPr>
        <p:spPr bwMode="auto">
          <a:xfrm>
            <a:off x="5217580" y="6087391"/>
            <a:ext cx="5542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Netflix Million Prize (2006-2009)   -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12" y="4739739"/>
            <a:ext cx="2892783" cy="1074972"/>
          </a:xfrm>
          <a:prstGeom prst="rect">
            <a:avLst/>
          </a:prstGeom>
        </p:spPr>
      </p:pic>
      <p:sp>
        <p:nvSpPr>
          <p:cNvPr id="8" name="TextBox 1 1"/>
          <p:cNvSpPr txBox="1">
            <a:spLocks noChangeArrowheads="1"/>
          </p:cNvSpPr>
          <p:nvPr/>
        </p:nvSpPr>
        <p:spPr bwMode="auto">
          <a:xfrm>
            <a:off x="280701" y="4198413"/>
            <a:ext cx="4067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891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Large Data, ≠ sources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75" y="4770472"/>
            <a:ext cx="1896786" cy="956001"/>
          </a:xfrm>
          <a:prstGeom prst="rect">
            <a:avLst/>
          </a:prstGeom>
        </p:spPr>
      </p:pic>
      <p:sp>
        <p:nvSpPr>
          <p:cNvPr id="12" name="TextBox 1 1"/>
          <p:cNvSpPr txBox="1">
            <a:spLocks noChangeArrowheads="1"/>
          </p:cNvSpPr>
          <p:nvPr/>
        </p:nvSpPr>
        <p:spPr bwMode="auto">
          <a:xfrm>
            <a:off x="280701" y="1676394"/>
            <a:ext cx="1848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891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History !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97" y="800889"/>
            <a:ext cx="1848441" cy="2274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6503" r="31071" b="38891"/>
          <a:stretch/>
        </p:blipFill>
        <p:spPr>
          <a:xfrm>
            <a:off x="4682905" y="716372"/>
            <a:ext cx="2355019" cy="24432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16" y="3256643"/>
            <a:ext cx="2898479" cy="16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15F312-A8CA-4889-8CA9-10CFC6686B53}" type="slidenum">
              <a:rPr lang="it-IT" sz="1600">
                <a:solidFill>
                  <a:srgbClr val="000000"/>
                </a:solidFill>
                <a:ea typeface="MS PGothic" panose="020B0600070205080204" pitchFamily="34" charset="-128"/>
              </a:rPr>
              <a:pPr algn="r"/>
              <a:t>3</a:t>
            </a:fld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Netflix History</a:t>
            </a:r>
            <a:endParaRPr lang="en-US" sz="2800" kern="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5" y="2432264"/>
            <a:ext cx="3778616" cy="1631057"/>
          </a:xfrm>
          <a:prstGeom prst="rect">
            <a:avLst/>
          </a:prstGeom>
        </p:spPr>
      </p:pic>
      <p:sp>
        <p:nvSpPr>
          <p:cNvPr id="32" name="CasellaDiTesto 1 1 1 1 1 1 1 1 1 1 1 1 1 1 1 1"/>
          <p:cNvSpPr txBox="1">
            <a:spLocks noChangeArrowheads="1"/>
          </p:cNvSpPr>
          <p:nvPr/>
        </p:nvSpPr>
        <p:spPr bwMode="auto">
          <a:xfrm>
            <a:off x="838996" y="4473892"/>
            <a:ext cx="311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Meet Netflix (1997-2000)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78" y="1573886"/>
            <a:ext cx="6475211" cy="3964415"/>
          </a:xfrm>
          <a:prstGeom prst="rect">
            <a:avLst/>
          </a:prstGeom>
        </p:spPr>
      </p:pic>
      <p:sp>
        <p:nvSpPr>
          <p:cNvPr id="40" name="CasellaDiTesto 1 1 1 1 1 1 1 1 1 1 1 1 1 1 1 1"/>
          <p:cNvSpPr txBox="1">
            <a:spLocks noChangeArrowheads="1"/>
          </p:cNvSpPr>
          <p:nvPr/>
        </p:nvSpPr>
        <p:spPr bwMode="auto">
          <a:xfrm>
            <a:off x="7127635" y="5742178"/>
            <a:ext cx="2676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Meet Netflix (2006)</a:t>
            </a:r>
          </a:p>
        </p:txBody>
      </p:sp>
      <p:pic>
        <p:nvPicPr>
          <p:cNvPr id="1026" name="Picture 2" descr="https://i0.wp.com/clipset.20minutos.es/wp-content/uploads/2020/04/emoji.png?fit=1000%2C568&amp;ssl=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65" y="3278986"/>
            <a:ext cx="1423954" cy="8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2340637" y="751057"/>
            <a:ext cx="7833111" cy="805213"/>
            <a:chOff x="150955" y="812709"/>
            <a:chExt cx="8753601" cy="89983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7" t="43010" r="17483" b="43048"/>
            <a:stretch/>
          </p:blipFill>
          <p:spPr>
            <a:xfrm>
              <a:off x="2567709" y="812709"/>
              <a:ext cx="6336847" cy="899836"/>
            </a:xfrm>
            <a:prstGeom prst="rect">
              <a:avLst/>
            </a:prstGeom>
          </p:spPr>
        </p:pic>
        <p:sp>
          <p:nvSpPr>
            <p:cNvPr id="44" name="TextBox 1 1 1"/>
            <p:cNvSpPr txBox="1">
              <a:spLocks noChangeArrowheads="1"/>
            </p:cNvSpPr>
            <p:nvPr/>
          </p:nvSpPr>
          <p:spPr bwMode="auto">
            <a:xfrm>
              <a:off x="3165867" y="966011"/>
              <a:ext cx="11240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800" dirty="0" err="1" smtClean="0">
                  <a:solidFill>
                    <a:srgbClr val="000099"/>
                  </a:solidFill>
                </a:rPr>
                <a:t>netflix</a:t>
              </a:r>
              <a:endParaRPr lang="it-IT" sz="2800" dirty="0">
                <a:solidFill>
                  <a:srgbClr val="00009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85" t="26993" r="36124" b="56099"/>
            <a:stretch/>
          </p:blipFill>
          <p:spPr>
            <a:xfrm>
              <a:off x="150955" y="812709"/>
              <a:ext cx="2416754" cy="897427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"/>
          <a:stretch/>
        </p:blipFill>
        <p:spPr>
          <a:xfrm>
            <a:off x="1592457" y="1637436"/>
            <a:ext cx="8764946" cy="509914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0239185" y="1921963"/>
            <a:ext cx="964642" cy="10543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40" grpId="0"/>
      <p:bldP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Mad about Ratings</a:t>
            </a:r>
            <a:endParaRPr lang="en-US" sz="2800" kern="0" dirty="0"/>
          </a:p>
        </p:txBody>
      </p:sp>
      <p:sp>
        <p:nvSpPr>
          <p:cNvPr id="4" name="TextBox 1 1 1 1"/>
          <p:cNvSpPr txBox="1">
            <a:spLocks noChangeArrowheads="1"/>
          </p:cNvSpPr>
          <p:nvPr/>
        </p:nvSpPr>
        <p:spPr bwMode="auto">
          <a:xfrm>
            <a:off x="297453" y="599878"/>
            <a:ext cx="1709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Predictions</a:t>
            </a:r>
            <a:endParaRPr lang="it-IT" sz="2400" dirty="0">
              <a:solidFill>
                <a:srgbClr val="000099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9838" y="839763"/>
            <a:ext cx="1766737" cy="1"/>
          </a:xfrm>
          <a:prstGeom prst="line">
            <a:avLst/>
          </a:prstGeom>
          <a:ln>
            <a:solidFill>
              <a:srgbClr val="3737F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 1 1 2"/>
          <p:cNvSpPr txBox="1">
            <a:spLocks noChangeArrowheads="1"/>
          </p:cNvSpPr>
          <p:nvPr/>
        </p:nvSpPr>
        <p:spPr bwMode="auto">
          <a:xfrm>
            <a:off x="2064190" y="599877"/>
            <a:ext cx="1846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Correlations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25" y="1170764"/>
            <a:ext cx="1965933" cy="531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06" y="1070961"/>
            <a:ext cx="2892783" cy="1074972"/>
          </a:xfrm>
          <a:prstGeom prst="rect">
            <a:avLst/>
          </a:prstGeom>
        </p:spPr>
      </p:pic>
      <p:sp>
        <p:nvSpPr>
          <p:cNvPr id="11" name="CasellaDiTesto 1 1 1 1 1 1 1 1 1 1 1 1 1 1 1 1 1"/>
          <p:cNvSpPr txBox="1">
            <a:spLocks noChangeArrowheads="1"/>
          </p:cNvSpPr>
          <p:nvPr/>
        </p:nvSpPr>
        <p:spPr bwMode="auto">
          <a:xfrm>
            <a:off x="3331396" y="2145934"/>
            <a:ext cx="105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(Rate)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2" name="CasellaDiTesto 1 1 1 1 1 1 1 1 1 1 1 1 1 1 1 1 2"/>
          <p:cNvSpPr txBox="1">
            <a:spLocks noChangeArrowheads="1"/>
          </p:cNvSpPr>
          <p:nvPr/>
        </p:nvSpPr>
        <p:spPr bwMode="auto">
          <a:xfrm>
            <a:off x="7315201" y="2145934"/>
            <a:ext cx="1668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(Duration)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3" name="CasellaDiTesto 1 1 1 1 1 1 1 1 1 1 1 1 1 1 1 1 3"/>
          <p:cNvSpPr txBox="1">
            <a:spLocks noChangeArrowheads="1"/>
          </p:cNvSpPr>
          <p:nvPr/>
        </p:nvSpPr>
        <p:spPr bwMode="auto">
          <a:xfrm>
            <a:off x="5323298" y="2145933"/>
            <a:ext cx="1059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vs.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2" y="2716154"/>
            <a:ext cx="5543173" cy="38508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6" y="2758941"/>
            <a:ext cx="5597594" cy="38080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7" y="2235606"/>
            <a:ext cx="7007372" cy="44730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5" y="1115599"/>
            <a:ext cx="2186755" cy="309139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634558" y="3295461"/>
            <a:ext cx="2534971" cy="2716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7" t="5628" r="18675" b="2874"/>
          <a:stretch/>
        </p:blipFill>
        <p:spPr>
          <a:xfrm>
            <a:off x="9678152" y="3204972"/>
            <a:ext cx="2190939" cy="3449371"/>
          </a:xfrm>
          <a:prstGeom prst="rect">
            <a:avLst/>
          </a:prstGeom>
        </p:spPr>
      </p:pic>
      <p:sp>
        <p:nvSpPr>
          <p:cNvPr id="26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ea typeface="MS PGothic" panose="020B0600070205080204" pitchFamily="34" charset="-128"/>
              </a:rPr>
              <a:t>4</a:t>
            </a:r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715251" y="4895850"/>
            <a:ext cx="1930399" cy="5778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43" y="5907893"/>
            <a:ext cx="958645" cy="1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Movies Duration</a:t>
            </a:r>
            <a:endParaRPr lang="en-US" sz="2800" kern="0" dirty="0"/>
          </a:p>
        </p:txBody>
      </p:sp>
      <p:sp>
        <p:nvSpPr>
          <p:cNvPr id="4" name="TextBox 1 1 1"/>
          <p:cNvSpPr txBox="1">
            <a:spLocks noChangeArrowheads="1"/>
          </p:cNvSpPr>
          <p:nvPr/>
        </p:nvSpPr>
        <p:spPr bwMode="auto">
          <a:xfrm>
            <a:off x="297453" y="771885"/>
            <a:ext cx="2959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Countries and Years</a:t>
            </a:r>
            <a:endParaRPr lang="it-IT" sz="2400" dirty="0">
              <a:solidFill>
                <a:srgbClr val="00009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6997" y="1011770"/>
            <a:ext cx="1595468" cy="9161"/>
          </a:xfrm>
          <a:prstGeom prst="line">
            <a:avLst/>
          </a:prstGeom>
          <a:ln>
            <a:solidFill>
              <a:srgbClr val="3737F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 1 1"/>
          <p:cNvSpPr txBox="1">
            <a:spLocks noChangeArrowheads="1"/>
          </p:cNvSpPr>
          <p:nvPr/>
        </p:nvSpPr>
        <p:spPr bwMode="auto">
          <a:xfrm>
            <a:off x="741438" y="366819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USA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4" y="1342759"/>
            <a:ext cx="7993015" cy="5367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6503" r="31071" b="38891"/>
          <a:stretch/>
        </p:blipFill>
        <p:spPr>
          <a:xfrm>
            <a:off x="6639036" y="4821665"/>
            <a:ext cx="875923" cy="908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83" y="4866930"/>
            <a:ext cx="731581" cy="900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5</a:t>
            </a:r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83" y="771885"/>
            <a:ext cx="1342549" cy="6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422" y="1035565"/>
            <a:ext cx="9587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Distinct user rating systems show strong correlation.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22" y="2168813"/>
            <a:ext cx="1120845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750" dirty="0" smtClean="0">
                <a:solidFill>
                  <a:srgbClr val="000099"/>
                </a:solidFill>
              </a:rPr>
              <a:t>Movie runtimes don’t win ratings (could be targeted: country trends).</a:t>
            </a:r>
            <a:endParaRPr lang="en-US" sz="275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22" y="3302061"/>
            <a:ext cx="11208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Keep our business riding: go deep into data!</a:t>
            </a:r>
            <a:endParaRPr lang="en-US" sz="2800" dirty="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19545" r="68" b="12399"/>
          <a:stretch/>
        </p:blipFill>
        <p:spPr>
          <a:xfrm>
            <a:off x="7396675" y="3558013"/>
            <a:ext cx="4734962" cy="3241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6503" r="31071" b="38891"/>
          <a:stretch/>
        </p:blipFill>
        <p:spPr>
          <a:xfrm>
            <a:off x="9326194" y="5018671"/>
            <a:ext cx="875923" cy="908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19" y="4752175"/>
            <a:ext cx="731581" cy="900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856212" y="4704284"/>
            <a:ext cx="4037845" cy="5794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195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388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583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777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algn="ctr"/>
            <a:r>
              <a:rPr lang="en-US" sz="2800" kern="0" dirty="0" smtClean="0"/>
              <a:t>Thanks for attending! Questions?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2026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314.5161"/>
  <p:tag name="OUTPUTDPI" val="1200"/>
  <p:tag name="LATEXADDIN" val="\documentclass{article}&#10;\usepackage{amsmath}&#10;\usepackage[dvipsnames]{xcolor}&#10;\pagestyle{empty}&#10;\begin{document}&#10;&#10;&#10;$\textcolor{ForestGreen}{R=0.72}$&#10;&#10;&#10;\end{document}"/>
  <p:tag name="IGUANATEXSIZE" val="20"/>
  <p:tag name="IGUANATEXCURSOR" val="148"/>
  <p:tag name="TRANSPARENCY" val="True"/>
  <p:tag name="FILENAME" val=""/>
  <p:tag name="INPUTTYPE" val="0"/>
  <p:tag name="LATEXENGINEID" val="1"/>
  <p:tag name="TEMPFOLDER" val="C:\Users\beto\Documents\iguana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23562</TotalTime>
  <Words>111</Words>
  <Application>Microsoft Office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Calibri Light</vt:lpstr>
      <vt:lpstr>Wingdings</vt:lpstr>
      <vt:lpstr>Office Theme</vt:lpstr>
      <vt:lpstr>2_Personalizza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</vt:vector>
  </TitlesOfParts>
  <Company>APS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TobeS</dc:creator>
  <cp:lastModifiedBy>TobeS</cp:lastModifiedBy>
  <cp:revision>1007</cp:revision>
  <dcterms:created xsi:type="dcterms:W3CDTF">2019-09-06T16:19:24Z</dcterms:created>
  <dcterms:modified xsi:type="dcterms:W3CDTF">2020-05-08T11:56:55Z</dcterms:modified>
</cp:coreProperties>
</file>