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2" r:id="rId7"/>
    <p:sldId id="273" r:id="rId8"/>
    <p:sldId id="274" r:id="rId9"/>
    <p:sldId id="275" r:id="rId10"/>
    <p:sldId id="276" r:id="rId11"/>
    <p:sldId id="262" r:id="rId12"/>
    <p:sldId id="260" r:id="rId13"/>
    <p:sldId id="261" r:id="rId14"/>
    <p:sldId id="263" r:id="rId15"/>
    <p:sldId id="264" r:id="rId16"/>
    <p:sldId id="265" r:id="rId17"/>
    <p:sldId id="267" r:id="rId18"/>
    <p:sldId id="26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Quintela" initials="JQ" lastIdx="1" clrIdx="0">
    <p:extLst>
      <p:ext uri="{19B8F6BF-5375-455C-9EA6-DF929625EA0E}">
        <p15:presenceInfo xmlns:p15="http://schemas.microsoft.com/office/powerpoint/2012/main" userId="996360a46a82cf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  <a:srgbClr val="313B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79770-B754-4219-A088-923DCC5FF7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453C94-8A32-4C1B-ADD9-A876DB8FA90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GB" b="1" dirty="0">
              <a:solidFill>
                <a:schemeClr val="accent6">
                  <a:lumMod val="50000"/>
                </a:schemeClr>
              </a:solidFill>
            </a:rPr>
            <a:t>Data collection</a:t>
          </a:r>
        </a:p>
      </dgm:t>
    </dgm:pt>
    <dgm:pt modelId="{2492DDD0-54EE-4FCE-AF6A-84A051B6D543}" type="parTrans" cxnId="{BA069F24-FFAC-41ED-B0E4-698C3C32FAC0}">
      <dgm:prSet/>
      <dgm:spPr/>
      <dgm:t>
        <a:bodyPr/>
        <a:lstStyle/>
        <a:p>
          <a:endParaRPr lang="en-GB"/>
        </a:p>
      </dgm:t>
    </dgm:pt>
    <dgm:pt modelId="{EC3C908B-29FD-4311-A192-29A8BFD1C910}" type="sibTrans" cxnId="{BA069F24-FFAC-41ED-B0E4-698C3C32FAC0}">
      <dgm:prSet/>
      <dgm:spPr/>
      <dgm:t>
        <a:bodyPr/>
        <a:lstStyle/>
        <a:p>
          <a:endParaRPr lang="en-GB"/>
        </a:p>
      </dgm:t>
    </dgm:pt>
    <dgm:pt modelId="{583EBC8A-AB09-41D7-A085-9494DDD3EA8C}">
      <dgm:prSet phldrT="[Text]"/>
      <dgm:spPr/>
      <dgm:t>
        <a:bodyPr/>
        <a:lstStyle/>
        <a:p>
          <a:r>
            <a:rPr lang="en-GB" b="1" dirty="0"/>
            <a:t>How</a:t>
          </a:r>
          <a:r>
            <a:rPr lang="en-GB" dirty="0"/>
            <a:t>: ourworldindata.org</a:t>
          </a:r>
        </a:p>
      </dgm:t>
    </dgm:pt>
    <dgm:pt modelId="{A491812D-ED71-444D-868E-FB49E877556C}" type="parTrans" cxnId="{774F813E-DC52-4C1C-A99A-87474B4D4472}">
      <dgm:prSet/>
      <dgm:spPr/>
      <dgm:t>
        <a:bodyPr/>
        <a:lstStyle/>
        <a:p>
          <a:endParaRPr lang="en-GB"/>
        </a:p>
      </dgm:t>
    </dgm:pt>
    <dgm:pt modelId="{D7C05B58-2DFB-4FFE-ACBD-5348447A2CFE}" type="sibTrans" cxnId="{774F813E-DC52-4C1C-A99A-87474B4D4472}">
      <dgm:prSet/>
      <dgm:spPr/>
      <dgm:t>
        <a:bodyPr/>
        <a:lstStyle/>
        <a:p>
          <a:endParaRPr lang="en-GB"/>
        </a:p>
      </dgm:t>
    </dgm:pt>
    <dgm:pt modelId="{2767ABB3-9B51-4DA9-8344-C1C86DF65E1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b="1" dirty="0">
              <a:solidFill>
                <a:schemeClr val="accent5">
                  <a:lumMod val="20000"/>
                  <a:lumOff val="80000"/>
                </a:schemeClr>
              </a:solidFill>
            </a:rPr>
            <a:t>Data Cleaning</a:t>
          </a:r>
        </a:p>
      </dgm:t>
    </dgm:pt>
    <dgm:pt modelId="{19100B3E-BE59-4B28-9F92-4F665FCBF957}" type="parTrans" cxnId="{5B5FD562-5D4E-4232-8EBD-A07EA3958A97}">
      <dgm:prSet/>
      <dgm:spPr/>
      <dgm:t>
        <a:bodyPr/>
        <a:lstStyle/>
        <a:p>
          <a:endParaRPr lang="en-GB"/>
        </a:p>
      </dgm:t>
    </dgm:pt>
    <dgm:pt modelId="{180954E4-DD19-4ECC-811D-14E419C7BB76}" type="sibTrans" cxnId="{5B5FD562-5D4E-4232-8EBD-A07EA3958A97}">
      <dgm:prSet/>
      <dgm:spPr/>
      <dgm:t>
        <a:bodyPr/>
        <a:lstStyle/>
        <a:p>
          <a:endParaRPr lang="en-GB"/>
        </a:p>
      </dgm:t>
    </dgm:pt>
    <dgm:pt modelId="{B9F0CFA5-0DF6-450A-98F9-726DFCD99A7E}">
      <dgm:prSet phldrT="[Text]"/>
      <dgm:spPr/>
      <dgm:t>
        <a:bodyPr/>
        <a:lstStyle/>
        <a:p>
          <a:r>
            <a:rPr lang="en-GB" b="1" dirty="0"/>
            <a:t>How</a:t>
          </a:r>
          <a:r>
            <a:rPr lang="en-GB" dirty="0"/>
            <a:t>:</a:t>
          </a:r>
        </a:p>
      </dgm:t>
    </dgm:pt>
    <dgm:pt modelId="{C859871B-70CD-4F8C-B540-6BDCC4518791}" type="parTrans" cxnId="{4FCC3E17-A304-4C49-AF65-DFCEE34B4604}">
      <dgm:prSet/>
      <dgm:spPr/>
      <dgm:t>
        <a:bodyPr/>
        <a:lstStyle/>
        <a:p>
          <a:endParaRPr lang="en-GB"/>
        </a:p>
      </dgm:t>
    </dgm:pt>
    <dgm:pt modelId="{3944B8BA-7B40-4706-B5E4-66F7C028A177}" type="sibTrans" cxnId="{4FCC3E17-A304-4C49-AF65-DFCEE34B4604}">
      <dgm:prSet/>
      <dgm:spPr/>
      <dgm:t>
        <a:bodyPr/>
        <a:lstStyle/>
        <a:p>
          <a:endParaRPr lang="en-GB"/>
        </a:p>
      </dgm:t>
    </dgm:pt>
    <dgm:pt modelId="{A7243571-F156-4F9E-B7C2-213988FD7345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b="1" dirty="0"/>
            <a:t>Draw insights</a:t>
          </a:r>
        </a:p>
      </dgm:t>
    </dgm:pt>
    <dgm:pt modelId="{A1131759-BE00-4902-A174-3CBE75E05CBB}" type="parTrans" cxnId="{F4234F20-11F7-42E2-AB13-EC6C1FBE95E5}">
      <dgm:prSet/>
      <dgm:spPr/>
      <dgm:t>
        <a:bodyPr/>
        <a:lstStyle/>
        <a:p>
          <a:endParaRPr lang="en-GB"/>
        </a:p>
      </dgm:t>
    </dgm:pt>
    <dgm:pt modelId="{42675D02-BCF3-4B4A-B661-D010669C9BFA}" type="sibTrans" cxnId="{F4234F20-11F7-42E2-AB13-EC6C1FBE95E5}">
      <dgm:prSet/>
      <dgm:spPr/>
      <dgm:t>
        <a:bodyPr/>
        <a:lstStyle/>
        <a:p>
          <a:endParaRPr lang="en-GB"/>
        </a:p>
      </dgm:t>
    </dgm:pt>
    <dgm:pt modelId="{E740C85A-C9A8-4AB1-853C-372F08C9842E}">
      <dgm:prSet phldrT="[Text]" custT="1"/>
      <dgm:spPr/>
      <dgm:t>
        <a:bodyPr/>
        <a:lstStyle/>
        <a:p>
          <a:r>
            <a:rPr lang="en-GB" sz="2000" b="1" dirty="0"/>
            <a:t>How: inferential statistics</a:t>
          </a:r>
        </a:p>
      </dgm:t>
    </dgm:pt>
    <dgm:pt modelId="{BB2E61F5-718A-4045-A78B-6232F648FAF7}" type="parTrans" cxnId="{0817AA88-9F1A-4151-BD99-FE76E5AC1F9C}">
      <dgm:prSet/>
      <dgm:spPr/>
      <dgm:t>
        <a:bodyPr/>
        <a:lstStyle/>
        <a:p>
          <a:endParaRPr lang="en-GB"/>
        </a:p>
      </dgm:t>
    </dgm:pt>
    <dgm:pt modelId="{DD81F47D-4E80-4F3F-8117-3B05A764508C}" type="sibTrans" cxnId="{0817AA88-9F1A-4151-BD99-FE76E5AC1F9C}">
      <dgm:prSet/>
      <dgm:spPr/>
      <dgm:t>
        <a:bodyPr/>
        <a:lstStyle/>
        <a:p>
          <a:endParaRPr lang="en-GB"/>
        </a:p>
      </dgm:t>
    </dgm:pt>
    <dgm:pt modelId="{B599C95B-14C2-4F2A-A7F5-36BB5BA1D48A}" type="pres">
      <dgm:prSet presAssocID="{96979770-B754-4219-A088-923DCC5FF7A2}" presName="rootnode" presStyleCnt="0">
        <dgm:presLayoutVars>
          <dgm:chMax/>
          <dgm:chPref/>
          <dgm:dir/>
          <dgm:animLvl val="lvl"/>
        </dgm:presLayoutVars>
      </dgm:prSet>
      <dgm:spPr/>
    </dgm:pt>
    <dgm:pt modelId="{5136B905-C559-413F-BD87-D375948D3BC6}" type="pres">
      <dgm:prSet presAssocID="{A9453C94-8A32-4C1B-ADD9-A876DB8FA907}" presName="composite" presStyleCnt="0"/>
      <dgm:spPr/>
    </dgm:pt>
    <dgm:pt modelId="{AFAD90D6-7777-4E2D-A5A7-692FA81576E0}" type="pres">
      <dgm:prSet presAssocID="{A9453C94-8A32-4C1B-ADD9-A876DB8FA907}" presName="bentUpArrow1" presStyleLbl="alignImgPlace1" presStyleIdx="0" presStyleCnt="2" custScaleX="138174" custScaleY="69357"/>
      <dgm:spPr/>
    </dgm:pt>
    <dgm:pt modelId="{CE55E233-1873-47DA-AE04-D5BE8720DCCE}" type="pres">
      <dgm:prSet presAssocID="{A9453C94-8A32-4C1B-ADD9-A876DB8FA907}" presName="ParentText" presStyleLbl="node1" presStyleIdx="0" presStyleCnt="3" custLinFactNeighborX="-56630" custLinFactNeighborY="15661">
        <dgm:presLayoutVars>
          <dgm:chMax val="1"/>
          <dgm:chPref val="1"/>
          <dgm:bulletEnabled val="1"/>
        </dgm:presLayoutVars>
      </dgm:prSet>
      <dgm:spPr/>
    </dgm:pt>
    <dgm:pt modelId="{7F822A56-7B7F-454A-A969-5B97E2AE34C9}" type="pres">
      <dgm:prSet presAssocID="{A9453C94-8A32-4C1B-ADD9-A876DB8FA907}" presName="ChildText" presStyleLbl="revTx" presStyleIdx="0" presStyleCnt="3" custScaleX="381265" custLinFactNeighborX="62976" custLinFactNeighborY="-2312">
        <dgm:presLayoutVars>
          <dgm:chMax val="0"/>
          <dgm:chPref val="0"/>
          <dgm:bulletEnabled val="1"/>
        </dgm:presLayoutVars>
      </dgm:prSet>
      <dgm:spPr/>
    </dgm:pt>
    <dgm:pt modelId="{5CEAA9DD-B606-44A8-AA99-C6837672072F}" type="pres">
      <dgm:prSet presAssocID="{EC3C908B-29FD-4311-A192-29A8BFD1C910}" presName="sibTrans" presStyleCnt="0"/>
      <dgm:spPr/>
    </dgm:pt>
    <dgm:pt modelId="{99669883-9767-4333-A346-BC5632C49F27}" type="pres">
      <dgm:prSet presAssocID="{2767ABB3-9B51-4DA9-8344-C1C86DF65E1A}" presName="composite" presStyleCnt="0"/>
      <dgm:spPr/>
    </dgm:pt>
    <dgm:pt modelId="{7C6C369A-9017-42AE-A639-5E40403F3FB0}" type="pres">
      <dgm:prSet presAssocID="{2767ABB3-9B51-4DA9-8344-C1C86DF65E1A}" presName="bentUpArrow1" presStyleLbl="alignImgPlace1" presStyleIdx="1" presStyleCnt="2" custScaleX="146889" custScaleY="76013" custLinFactX="200000" custLinFactY="-94035" custLinFactNeighborX="296588" custLinFactNeighborY="-100000"/>
      <dgm:spPr>
        <a:solidFill>
          <a:schemeClr val="bg1"/>
        </a:solidFill>
      </dgm:spPr>
    </dgm:pt>
    <dgm:pt modelId="{0CFD171E-E966-40E8-BB31-99886F967F28}" type="pres">
      <dgm:prSet presAssocID="{2767ABB3-9B51-4DA9-8344-C1C86DF65E1A}" presName="ParentText" presStyleLbl="node1" presStyleIdx="1" presStyleCnt="3" custLinFactNeighborX="-42855" custLinFactNeighborY="4999">
        <dgm:presLayoutVars>
          <dgm:chMax val="1"/>
          <dgm:chPref val="1"/>
          <dgm:bulletEnabled val="1"/>
        </dgm:presLayoutVars>
      </dgm:prSet>
      <dgm:spPr/>
    </dgm:pt>
    <dgm:pt modelId="{98FD120A-E279-4777-88B0-6EBD757B5AFC}" type="pres">
      <dgm:prSet presAssocID="{2767ABB3-9B51-4DA9-8344-C1C86DF65E1A}" presName="ChildText" presStyleLbl="revTx" presStyleIdx="1" presStyleCnt="3" custScaleX="206152">
        <dgm:presLayoutVars>
          <dgm:chMax val="0"/>
          <dgm:chPref val="0"/>
          <dgm:bulletEnabled val="1"/>
        </dgm:presLayoutVars>
      </dgm:prSet>
      <dgm:spPr/>
    </dgm:pt>
    <dgm:pt modelId="{CCFBA402-90D5-45EC-A80B-65BDCF9AAA58}" type="pres">
      <dgm:prSet presAssocID="{180954E4-DD19-4ECC-811D-14E419C7BB76}" presName="sibTrans" presStyleCnt="0"/>
      <dgm:spPr/>
    </dgm:pt>
    <dgm:pt modelId="{759DCDD8-F580-47FE-B808-FAC4B73CBAE1}" type="pres">
      <dgm:prSet presAssocID="{A7243571-F156-4F9E-B7C2-213988FD7345}" presName="composite" presStyleCnt="0"/>
      <dgm:spPr/>
    </dgm:pt>
    <dgm:pt modelId="{C41C024D-2E43-482B-90B1-263FED079FE0}" type="pres">
      <dgm:prSet presAssocID="{A7243571-F156-4F9E-B7C2-213988FD7345}" presName="ParentText" presStyleLbl="node1" presStyleIdx="2" presStyleCnt="3" custLinFactNeighborX="-8436" custLinFactNeighborY="1846">
        <dgm:presLayoutVars>
          <dgm:chMax val="1"/>
          <dgm:chPref val="1"/>
          <dgm:bulletEnabled val="1"/>
        </dgm:presLayoutVars>
      </dgm:prSet>
      <dgm:spPr/>
    </dgm:pt>
    <dgm:pt modelId="{1C341CC8-D581-461A-93BC-7776C73EDDC9}" type="pres">
      <dgm:prSet presAssocID="{A7243571-F156-4F9E-B7C2-213988FD7345}" presName="FinalChildText" presStyleLbl="revTx" presStyleIdx="2" presStyleCnt="3" custScaleX="219152" custLinFactNeighborX="50483">
        <dgm:presLayoutVars>
          <dgm:chMax val="0"/>
          <dgm:chPref val="0"/>
          <dgm:bulletEnabled val="1"/>
        </dgm:presLayoutVars>
      </dgm:prSet>
      <dgm:spPr/>
    </dgm:pt>
  </dgm:ptLst>
  <dgm:cxnLst>
    <dgm:cxn modelId="{98D88C14-DC48-4DBD-BFC5-9FF908BB79D4}" type="presOf" srcId="{2767ABB3-9B51-4DA9-8344-C1C86DF65E1A}" destId="{0CFD171E-E966-40E8-BB31-99886F967F28}" srcOrd="0" destOrd="0" presId="urn:microsoft.com/office/officeart/2005/8/layout/StepDownProcess"/>
    <dgm:cxn modelId="{4FCC3E17-A304-4C49-AF65-DFCEE34B4604}" srcId="{2767ABB3-9B51-4DA9-8344-C1C86DF65E1A}" destId="{B9F0CFA5-0DF6-450A-98F9-726DFCD99A7E}" srcOrd="0" destOrd="0" parTransId="{C859871B-70CD-4F8C-B540-6BDCC4518791}" sibTransId="{3944B8BA-7B40-4706-B5E4-66F7C028A177}"/>
    <dgm:cxn modelId="{F4234F20-11F7-42E2-AB13-EC6C1FBE95E5}" srcId="{96979770-B754-4219-A088-923DCC5FF7A2}" destId="{A7243571-F156-4F9E-B7C2-213988FD7345}" srcOrd="2" destOrd="0" parTransId="{A1131759-BE00-4902-A174-3CBE75E05CBB}" sibTransId="{42675D02-BCF3-4B4A-B661-D010669C9BFA}"/>
    <dgm:cxn modelId="{BA069F24-FFAC-41ED-B0E4-698C3C32FAC0}" srcId="{96979770-B754-4219-A088-923DCC5FF7A2}" destId="{A9453C94-8A32-4C1B-ADD9-A876DB8FA907}" srcOrd="0" destOrd="0" parTransId="{2492DDD0-54EE-4FCE-AF6A-84A051B6D543}" sibTransId="{EC3C908B-29FD-4311-A192-29A8BFD1C910}"/>
    <dgm:cxn modelId="{774F813E-DC52-4C1C-A99A-87474B4D4472}" srcId="{A9453C94-8A32-4C1B-ADD9-A876DB8FA907}" destId="{583EBC8A-AB09-41D7-A085-9494DDD3EA8C}" srcOrd="0" destOrd="0" parTransId="{A491812D-ED71-444D-868E-FB49E877556C}" sibTransId="{D7C05B58-2DFB-4FFE-ACBD-5348447A2CFE}"/>
    <dgm:cxn modelId="{E64C8B42-6CF6-467F-9F23-F14FFE70B35A}" type="presOf" srcId="{583EBC8A-AB09-41D7-A085-9494DDD3EA8C}" destId="{7F822A56-7B7F-454A-A969-5B97E2AE34C9}" srcOrd="0" destOrd="0" presId="urn:microsoft.com/office/officeart/2005/8/layout/StepDownProcess"/>
    <dgm:cxn modelId="{5B5FD562-5D4E-4232-8EBD-A07EA3958A97}" srcId="{96979770-B754-4219-A088-923DCC5FF7A2}" destId="{2767ABB3-9B51-4DA9-8344-C1C86DF65E1A}" srcOrd="1" destOrd="0" parTransId="{19100B3E-BE59-4B28-9F92-4F665FCBF957}" sibTransId="{180954E4-DD19-4ECC-811D-14E419C7BB76}"/>
    <dgm:cxn modelId="{1FA6E56D-8F0D-4004-806A-8142339B9D5C}" type="presOf" srcId="{A9453C94-8A32-4C1B-ADD9-A876DB8FA907}" destId="{CE55E233-1873-47DA-AE04-D5BE8720DCCE}" srcOrd="0" destOrd="0" presId="urn:microsoft.com/office/officeart/2005/8/layout/StepDownProcess"/>
    <dgm:cxn modelId="{0817AA88-9F1A-4151-BD99-FE76E5AC1F9C}" srcId="{A7243571-F156-4F9E-B7C2-213988FD7345}" destId="{E740C85A-C9A8-4AB1-853C-372F08C9842E}" srcOrd="0" destOrd="0" parTransId="{BB2E61F5-718A-4045-A78B-6232F648FAF7}" sibTransId="{DD81F47D-4E80-4F3F-8117-3B05A764508C}"/>
    <dgm:cxn modelId="{3C7A2E89-B8CC-4012-8EEC-CB26BD871ED1}" type="presOf" srcId="{96979770-B754-4219-A088-923DCC5FF7A2}" destId="{B599C95B-14C2-4F2A-A7F5-36BB5BA1D48A}" srcOrd="0" destOrd="0" presId="urn:microsoft.com/office/officeart/2005/8/layout/StepDownProcess"/>
    <dgm:cxn modelId="{421F19B5-8899-4CF1-B433-CF528FF319C9}" type="presOf" srcId="{B9F0CFA5-0DF6-450A-98F9-726DFCD99A7E}" destId="{98FD120A-E279-4777-88B0-6EBD757B5AFC}" srcOrd="0" destOrd="0" presId="urn:microsoft.com/office/officeart/2005/8/layout/StepDownProcess"/>
    <dgm:cxn modelId="{CD3A02BF-8475-4F37-A32A-DC093AAF5860}" type="presOf" srcId="{E740C85A-C9A8-4AB1-853C-372F08C9842E}" destId="{1C341CC8-D581-461A-93BC-7776C73EDDC9}" srcOrd="0" destOrd="0" presId="urn:microsoft.com/office/officeart/2005/8/layout/StepDownProcess"/>
    <dgm:cxn modelId="{1AE112FE-7819-42AD-AB33-7DD16EB74407}" type="presOf" srcId="{A7243571-F156-4F9E-B7C2-213988FD7345}" destId="{C41C024D-2E43-482B-90B1-263FED079FE0}" srcOrd="0" destOrd="0" presId="urn:microsoft.com/office/officeart/2005/8/layout/StepDownProcess"/>
    <dgm:cxn modelId="{E5FD7304-C5CB-4927-A785-92A2997D7DA1}" type="presParOf" srcId="{B599C95B-14C2-4F2A-A7F5-36BB5BA1D48A}" destId="{5136B905-C559-413F-BD87-D375948D3BC6}" srcOrd="0" destOrd="0" presId="urn:microsoft.com/office/officeart/2005/8/layout/StepDownProcess"/>
    <dgm:cxn modelId="{C9CF4C40-0E07-4616-A591-B45623C4DAAB}" type="presParOf" srcId="{5136B905-C559-413F-BD87-D375948D3BC6}" destId="{AFAD90D6-7777-4E2D-A5A7-692FA81576E0}" srcOrd="0" destOrd="0" presId="urn:microsoft.com/office/officeart/2005/8/layout/StepDownProcess"/>
    <dgm:cxn modelId="{4FF888E7-CCA4-47BD-8E79-1D80EE329502}" type="presParOf" srcId="{5136B905-C559-413F-BD87-D375948D3BC6}" destId="{CE55E233-1873-47DA-AE04-D5BE8720DCCE}" srcOrd="1" destOrd="0" presId="urn:microsoft.com/office/officeart/2005/8/layout/StepDownProcess"/>
    <dgm:cxn modelId="{9E375A72-74DE-4228-AE34-9A5384C08D23}" type="presParOf" srcId="{5136B905-C559-413F-BD87-D375948D3BC6}" destId="{7F822A56-7B7F-454A-A969-5B97E2AE34C9}" srcOrd="2" destOrd="0" presId="urn:microsoft.com/office/officeart/2005/8/layout/StepDownProcess"/>
    <dgm:cxn modelId="{92476D6C-E2B9-4AD1-B1A5-950D030887A3}" type="presParOf" srcId="{B599C95B-14C2-4F2A-A7F5-36BB5BA1D48A}" destId="{5CEAA9DD-B606-44A8-AA99-C6837672072F}" srcOrd="1" destOrd="0" presId="urn:microsoft.com/office/officeart/2005/8/layout/StepDownProcess"/>
    <dgm:cxn modelId="{A2A9C12F-4F53-490D-BEFC-D509EB86814D}" type="presParOf" srcId="{B599C95B-14C2-4F2A-A7F5-36BB5BA1D48A}" destId="{99669883-9767-4333-A346-BC5632C49F27}" srcOrd="2" destOrd="0" presId="urn:microsoft.com/office/officeart/2005/8/layout/StepDownProcess"/>
    <dgm:cxn modelId="{5B65A73B-E44C-46B3-BBDA-5EB86D2A5FEA}" type="presParOf" srcId="{99669883-9767-4333-A346-BC5632C49F27}" destId="{7C6C369A-9017-42AE-A639-5E40403F3FB0}" srcOrd="0" destOrd="0" presId="urn:microsoft.com/office/officeart/2005/8/layout/StepDownProcess"/>
    <dgm:cxn modelId="{D6884118-A31A-4B54-9857-ED0831A8753C}" type="presParOf" srcId="{99669883-9767-4333-A346-BC5632C49F27}" destId="{0CFD171E-E966-40E8-BB31-99886F967F28}" srcOrd="1" destOrd="0" presId="urn:microsoft.com/office/officeart/2005/8/layout/StepDownProcess"/>
    <dgm:cxn modelId="{C0320209-AC44-4FF9-A542-A3DC9F57409B}" type="presParOf" srcId="{99669883-9767-4333-A346-BC5632C49F27}" destId="{98FD120A-E279-4777-88B0-6EBD757B5AFC}" srcOrd="2" destOrd="0" presId="urn:microsoft.com/office/officeart/2005/8/layout/StepDownProcess"/>
    <dgm:cxn modelId="{481B09B0-53A0-4ABA-99B0-E7973918A49B}" type="presParOf" srcId="{B599C95B-14C2-4F2A-A7F5-36BB5BA1D48A}" destId="{CCFBA402-90D5-45EC-A80B-65BDCF9AAA58}" srcOrd="3" destOrd="0" presId="urn:microsoft.com/office/officeart/2005/8/layout/StepDownProcess"/>
    <dgm:cxn modelId="{3AE6DDF7-6350-42F8-A930-2FF2B11A6D41}" type="presParOf" srcId="{B599C95B-14C2-4F2A-A7F5-36BB5BA1D48A}" destId="{759DCDD8-F580-47FE-B808-FAC4B73CBAE1}" srcOrd="4" destOrd="0" presId="urn:microsoft.com/office/officeart/2005/8/layout/StepDownProcess"/>
    <dgm:cxn modelId="{DFE51637-C842-4E5F-80F6-7CA0D87361D2}" type="presParOf" srcId="{759DCDD8-F580-47FE-B808-FAC4B73CBAE1}" destId="{C41C024D-2E43-482B-90B1-263FED079FE0}" srcOrd="0" destOrd="0" presId="urn:microsoft.com/office/officeart/2005/8/layout/StepDownProcess"/>
    <dgm:cxn modelId="{0E7C7185-70BD-4C29-BB22-B197D70E9ABE}" type="presParOf" srcId="{759DCDD8-F580-47FE-B808-FAC4B73CBAE1}" destId="{1C341CC8-D581-461A-93BC-7776C73EDD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90D6-7777-4E2D-A5A7-692FA81576E0}">
      <dsp:nvSpPr>
        <dsp:cNvPr id="0" name=""/>
        <dsp:cNvSpPr/>
      </dsp:nvSpPr>
      <dsp:spPr>
        <a:xfrm rot="5400000">
          <a:off x="2476520" y="810388"/>
          <a:ext cx="615634" cy="13962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5E233-1873-47DA-AE04-D5BE8720DCCE}">
      <dsp:nvSpPr>
        <dsp:cNvPr id="0" name=""/>
        <dsp:cNvSpPr/>
      </dsp:nvSpPr>
      <dsp:spPr>
        <a:xfrm>
          <a:off x="1259159" y="183114"/>
          <a:ext cx="1494249" cy="1045925"/>
        </a:xfrm>
        <a:prstGeom prst="roundRect">
          <a:avLst>
            <a:gd name="adj" fmla="val 16670"/>
          </a:avLst>
        </a:prstGeom>
        <a:solidFill>
          <a:schemeClr val="accent6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6">
                  <a:lumMod val="50000"/>
                </a:schemeClr>
              </a:solidFill>
            </a:rPr>
            <a:t>Data collection</a:t>
          </a:r>
        </a:p>
      </dsp:txBody>
      <dsp:txXfrm>
        <a:off x="1310226" y="234181"/>
        <a:ext cx="1392115" cy="943791"/>
      </dsp:txXfrm>
    </dsp:sp>
    <dsp:sp modelId="{7F822A56-7B7F-454A-A969-5B97E2AE34C9}">
      <dsp:nvSpPr>
        <dsp:cNvPr id="0" name=""/>
        <dsp:cNvSpPr/>
      </dsp:nvSpPr>
      <dsp:spPr>
        <a:xfrm>
          <a:off x="2755651" y="99519"/>
          <a:ext cx="4143490" cy="84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How</a:t>
          </a:r>
          <a:r>
            <a:rPr lang="en-GB" sz="1600" kern="1200" dirty="0"/>
            <a:t>: ourworldindata.org</a:t>
          </a:r>
        </a:p>
      </dsp:txBody>
      <dsp:txXfrm>
        <a:off x="2755651" y="99519"/>
        <a:ext cx="4143490" cy="845363"/>
      </dsp:txXfrm>
    </dsp:sp>
    <dsp:sp modelId="{7C6C369A-9017-42AE-A639-5E40403F3FB0}">
      <dsp:nvSpPr>
        <dsp:cNvPr id="0" name=""/>
        <dsp:cNvSpPr/>
      </dsp:nvSpPr>
      <dsp:spPr>
        <a:xfrm rot="5400000">
          <a:off x="9483153" y="82959"/>
          <a:ext cx="674715" cy="14843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D171E-E966-40E8-BB31-99886F967F28}">
      <dsp:nvSpPr>
        <dsp:cNvPr id="0" name=""/>
        <dsp:cNvSpPr/>
      </dsp:nvSpPr>
      <dsp:spPr>
        <a:xfrm>
          <a:off x="3482958" y="1110519"/>
          <a:ext cx="1494249" cy="1045925"/>
        </a:xfrm>
        <a:prstGeom prst="roundRect">
          <a:avLst>
            <a:gd name="adj" fmla="val 16670"/>
          </a:avLst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accent5">
                  <a:lumMod val="20000"/>
                  <a:lumOff val="80000"/>
                </a:schemeClr>
              </a:solidFill>
            </a:rPr>
            <a:t>Data Cleaning</a:t>
          </a:r>
        </a:p>
      </dsp:txBody>
      <dsp:txXfrm>
        <a:off x="3534025" y="1161586"/>
        <a:ext cx="1392115" cy="943791"/>
      </dsp:txXfrm>
    </dsp:sp>
    <dsp:sp modelId="{98FD120A-E279-4777-88B0-6EBD757B5AFC}">
      <dsp:nvSpPr>
        <dsp:cNvPr id="0" name=""/>
        <dsp:cNvSpPr/>
      </dsp:nvSpPr>
      <dsp:spPr>
        <a:xfrm>
          <a:off x="5040752" y="1157986"/>
          <a:ext cx="2240407" cy="84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How</a:t>
          </a:r>
          <a:r>
            <a:rPr lang="en-GB" sz="1600" kern="1200" dirty="0"/>
            <a:t>:</a:t>
          </a:r>
        </a:p>
      </dsp:txBody>
      <dsp:txXfrm>
        <a:off x="5040752" y="1157986"/>
        <a:ext cx="2240407" cy="845363"/>
      </dsp:txXfrm>
    </dsp:sp>
    <dsp:sp modelId="{C41C024D-2E43-482B-90B1-263FED079FE0}">
      <dsp:nvSpPr>
        <dsp:cNvPr id="0" name=""/>
        <dsp:cNvSpPr/>
      </dsp:nvSpPr>
      <dsp:spPr>
        <a:xfrm>
          <a:off x="5922940" y="2146003"/>
          <a:ext cx="1494249" cy="1045925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Draw insights</a:t>
          </a:r>
        </a:p>
      </dsp:txBody>
      <dsp:txXfrm>
        <a:off x="5974007" y="2197070"/>
        <a:ext cx="1392115" cy="943791"/>
      </dsp:txXfrm>
    </dsp:sp>
    <dsp:sp modelId="{1C341CC8-D581-461A-93BC-7776C73EDDC9}">
      <dsp:nvSpPr>
        <dsp:cNvPr id="0" name=""/>
        <dsp:cNvSpPr/>
      </dsp:nvSpPr>
      <dsp:spPr>
        <a:xfrm>
          <a:off x="7444424" y="2226448"/>
          <a:ext cx="2381688" cy="84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How: inferential statistics</a:t>
          </a:r>
        </a:p>
      </dsp:txBody>
      <dsp:txXfrm>
        <a:off x="7444424" y="2226448"/>
        <a:ext cx="2381688" cy="845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DC8C-81E6-4690-824A-A1D1125A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Human DEVELOPMENT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1EF25-ECAE-4D8B-A009-BFE80FEAE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Is human development going wrong?</a:t>
            </a:r>
          </a:p>
        </p:txBody>
      </p:sp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99E68F11-0E88-403B-B5B7-121B81B6B9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2" y="3085766"/>
            <a:ext cx="4961528" cy="330871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12D156A-8CBC-4348-AEF0-D2FDACE63684}"/>
              </a:ext>
            </a:extLst>
          </p:cNvPr>
          <p:cNvSpPr txBox="1">
            <a:spLocks/>
          </p:cNvSpPr>
          <p:nvPr/>
        </p:nvSpPr>
        <p:spPr>
          <a:xfrm>
            <a:off x="550711" y="591592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IRONHACK,  </a:t>
            </a: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JOÃO QUINTELA </a:t>
            </a:r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DAFT 2020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9698" name="Picture 2" descr="Ironhack - YouTube">
            <a:extLst>
              <a:ext uri="{FF2B5EF4-FFF2-40B4-BE49-F238E27FC236}">
                <a16:creationId xmlns:a16="http://schemas.microsoft.com/office/drawing/2014/main" id="{04D7A4E9-4EE4-42C0-8C82-9138BA30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90" y="548007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18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13623"/>
          </a:xfrm>
        </p:spPr>
        <p:txBody>
          <a:bodyPr>
            <a:normAutofit/>
          </a:bodyPr>
          <a:lstStyle/>
          <a:p>
            <a:r>
              <a:rPr lang="en-GB" sz="2400" b="1" dirty="0"/>
              <a:t>Inferential statistics: </a:t>
            </a:r>
            <a:r>
              <a:rPr lang="en-GB" sz="2000" b="1" dirty="0"/>
              <a:t>Multilinear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2" y="1025416"/>
            <a:ext cx="11029615" cy="549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6. Benchmark all the multilinear regressions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Compare  all </a:t>
            </a:r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GB" sz="2800" baseline="30000" dirty="0"/>
              <a:t> 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 draw insights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F2813-A797-411F-84DA-EFA223C83034}"/>
              </a:ext>
            </a:extLst>
          </p:cNvPr>
          <p:cNvSpPr txBox="1"/>
          <p:nvPr/>
        </p:nvSpPr>
        <p:spPr>
          <a:xfrm>
            <a:off x="1285241" y="4986581"/>
            <a:ext cx="2733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sz="4000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28D4DC-BF17-4702-A85E-9C424F57B1B7}"/>
              </a:ext>
            </a:extLst>
          </p:cNvPr>
          <p:cNvSpPr/>
          <p:nvPr/>
        </p:nvSpPr>
        <p:spPr>
          <a:xfrm>
            <a:off x="4013200" y="4573648"/>
            <a:ext cx="2621280" cy="38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6BE7D-7FD5-4872-ACFD-FE47F73FFCE6}"/>
              </a:ext>
            </a:extLst>
          </p:cNvPr>
          <p:cNvSpPr/>
          <p:nvPr/>
        </p:nvSpPr>
        <p:spPr>
          <a:xfrm>
            <a:off x="4013200" y="5051912"/>
            <a:ext cx="2621280" cy="38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Strongly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correlated</a:t>
            </a:r>
            <a:r>
              <a:rPr lang="en-GB" dirty="0"/>
              <a:t> var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1D3E1-2DCD-4909-A9B0-C96EBB9DFEE7}"/>
              </a:ext>
            </a:extLst>
          </p:cNvPr>
          <p:cNvSpPr/>
          <p:nvPr/>
        </p:nvSpPr>
        <p:spPr>
          <a:xfrm>
            <a:off x="4013200" y="5547513"/>
            <a:ext cx="5527040" cy="38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Strongly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correlated</a:t>
            </a:r>
            <a:r>
              <a:rPr lang="en-GB" dirty="0"/>
              <a:t> var and </a:t>
            </a:r>
            <a:r>
              <a:rPr lang="en-GB" b="1" dirty="0">
                <a:solidFill>
                  <a:srgbClr val="00B050"/>
                </a:solidFill>
              </a:rPr>
              <a:t>positive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connotation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E6D6B3-DC91-4E31-ABFB-25251DA79683}"/>
              </a:ext>
            </a:extLst>
          </p:cNvPr>
          <p:cNvSpPr/>
          <p:nvPr/>
        </p:nvSpPr>
        <p:spPr>
          <a:xfrm>
            <a:off x="4013200" y="6035493"/>
            <a:ext cx="5527040" cy="38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Strongly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correlated</a:t>
            </a:r>
            <a:r>
              <a:rPr lang="en-GB" dirty="0"/>
              <a:t> var and </a:t>
            </a:r>
            <a:r>
              <a:rPr lang="en-GB" b="1" dirty="0">
                <a:solidFill>
                  <a:srgbClr val="FF0000"/>
                </a:solidFill>
              </a:rPr>
              <a:t>negative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connotation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74F5B4-2943-46CA-93CE-B41F69A038B5}"/>
              </a:ext>
            </a:extLst>
          </p:cNvPr>
          <p:cNvCxnSpPr>
            <a:cxnSpLocks/>
          </p:cNvCxnSpPr>
          <p:nvPr/>
        </p:nvCxnSpPr>
        <p:spPr>
          <a:xfrm flipV="1">
            <a:off x="3149600" y="4776024"/>
            <a:ext cx="863600" cy="66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2A910-8A2F-46E0-AAC2-29B06E99FF6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49598" y="5244128"/>
            <a:ext cx="863602" cy="18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758CDB-7912-48B6-9BA4-03796134B67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49596" y="5444510"/>
            <a:ext cx="863604" cy="29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6F8318-88DD-4A1F-B699-73ED32EE6D23}"/>
              </a:ext>
            </a:extLst>
          </p:cNvPr>
          <p:cNvCxnSpPr>
            <a:cxnSpLocks/>
          </p:cNvCxnSpPr>
          <p:nvPr/>
        </p:nvCxnSpPr>
        <p:spPr>
          <a:xfrm>
            <a:off x="3149594" y="5447048"/>
            <a:ext cx="863606" cy="79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dea Icon - Free Download at Icons8">
            <a:extLst>
              <a:ext uri="{FF2B5EF4-FFF2-40B4-BE49-F238E27FC236}">
                <a16:creationId xmlns:a16="http://schemas.microsoft.com/office/drawing/2014/main" id="{FB58CB62-4B3A-4EEE-96F7-2FF561A1E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09" y="3881682"/>
            <a:ext cx="510571" cy="51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7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best correlation 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5D0E17-20D7-44A3-A58A-6D8DF104F7D7}"/>
              </a:ext>
            </a:extLst>
          </p:cNvPr>
          <p:cNvSpPr txBox="1">
            <a:spLocks/>
          </p:cNvSpPr>
          <p:nvPr/>
        </p:nvSpPr>
        <p:spPr>
          <a:xfrm>
            <a:off x="4582160" y="2904102"/>
            <a:ext cx="9623950" cy="701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Matrix of the difference between </a:t>
            </a:r>
            <a:r>
              <a:rPr lang="en-GB" sz="2400" b="1" dirty="0">
                <a:solidFill>
                  <a:srgbClr val="C00000"/>
                </a:solidFill>
              </a:rPr>
              <a:t>Pearson</a:t>
            </a:r>
            <a:r>
              <a:rPr lang="en-GB" sz="2000" b="1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Spearman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252BE2-3FC5-466B-B75C-9941225BD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103373" cy="850939"/>
          </a:xfrm>
        </p:spPr>
        <p:txBody>
          <a:bodyPr>
            <a:normAutofit fontScale="92500" lnSpcReduction="20000"/>
          </a:bodyPr>
          <a:lstStyle/>
          <a:p>
            <a:r>
              <a:rPr lang="en-GB" sz="2000" b="1" dirty="0"/>
              <a:t>Compute average difference </a:t>
            </a:r>
            <a:r>
              <a:rPr lang="en-GB" sz="2000" dirty="0"/>
              <a:t>between </a:t>
            </a:r>
            <a:r>
              <a:rPr lang="en-GB" sz="2400" b="1" dirty="0">
                <a:solidFill>
                  <a:srgbClr val="C00000"/>
                </a:solidFill>
              </a:rPr>
              <a:t>Pearson</a:t>
            </a:r>
            <a:r>
              <a:rPr lang="en-GB" sz="2000" b="1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Spearman.</a:t>
            </a:r>
            <a:endParaRPr lang="en-GB" sz="2000" b="1" dirty="0">
              <a:solidFill>
                <a:srgbClr val="0070C0"/>
              </a:solidFill>
            </a:endParaRPr>
          </a:p>
          <a:p>
            <a:r>
              <a:rPr lang="en-GB" sz="2000" b="1" dirty="0"/>
              <a:t>Difference</a:t>
            </a:r>
            <a:r>
              <a:rPr lang="en-GB" sz="2000" dirty="0"/>
              <a:t>: </a:t>
            </a:r>
            <a:r>
              <a:rPr lang="en-GB" sz="2800" dirty="0">
                <a:solidFill>
                  <a:srgbClr val="C00000"/>
                </a:solidFill>
              </a:rPr>
              <a:t>+</a:t>
            </a:r>
            <a:r>
              <a:rPr lang="en-GB" sz="2700" dirty="0">
                <a:solidFill>
                  <a:srgbClr val="C00000"/>
                </a:solidFill>
              </a:rPr>
              <a:t>0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  <a:r>
              <a:rPr lang="en-GB" sz="2600" dirty="0">
                <a:solidFill>
                  <a:srgbClr val="C00000"/>
                </a:solidFill>
              </a:rPr>
              <a:t>0</a:t>
            </a:r>
            <a:r>
              <a:rPr lang="en-GB" sz="2500" dirty="0">
                <a:solidFill>
                  <a:srgbClr val="C00000"/>
                </a:solidFill>
              </a:rPr>
              <a:t>0</a:t>
            </a:r>
            <a:r>
              <a:rPr lang="en-GB" sz="2400" dirty="0">
                <a:solidFill>
                  <a:srgbClr val="C00000"/>
                </a:solidFill>
              </a:rPr>
              <a:t>0</a:t>
            </a:r>
            <a:r>
              <a:rPr lang="en-GB" sz="2300" dirty="0">
                <a:solidFill>
                  <a:srgbClr val="C00000"/>
                </a:solidFill>
              </a:rPr>
              <a:t>8</a:t>
            </a:r>
            <a:r>
              <a:rPr lang="en-GB" sz="2200" dirty="0">
                <a:solidFill>
                  <a:srgbClr val="C00000"/>
                </a:solidFill>
              </a:rPr>
              <a:t>8</a:t>
            </a:r>
            <a:r>
              <a:rPr lang="en-GB" sz="2100" dirty="0">
                <a:solidFill>
                  <a:srgbClr val="C00000"/>
                </a:solidFill>
              </a:rPr>
              <a:t>9</a:t>
            </a:r>
            <a:r>
              <a:rPr lang="en-GB" sz="2000" dirty="0">
                <a:solidFill>
                  <a:srgbClr val="C00000"/>
                </a:solidFill>
              </a:rPr>
              <a:t>0</a:t>
            </a:r>
            <a:r>
              <a:rPr lang="en-GB" sz="1900" dirty="0">
                <a:solidFill>
                  <a:srgbClr val="C00000"/>
                </a:solidFill>
              </a:rPr>
              <a:t>5</a:t>
            </a:r>
            <a:r>
              <a:rPr lang="en-GB" dirty="0">
                <a:solidFill>
                  <a:srgbClr val="C00000"/>
                </a:solidFill>
              </a:rPr>
              <a:t>3</a:t>
            </a:r>
            <a:r>
              <a:rPr lang="en-GB" sz="1700" dirty="0">
                <a:solidFill>
                  <a:srgbClr val="C00000"/>
                </a:solidFill>
              </a:rPr>
              <a:t>5</a:t>
            </a:r>
            <a:r>
              <a:rPr lang="en-GB" sz="1600" dirty="0">
                <a:solidFill>
                  <a:srgbClr val="C00000"/>
                </a:solidFill>
              </a:rPr>
              <a:t>1</a:t>
            </a:r>
            <a:r>
              <a:rPr lang="en-GB" sz="1500" dirty="0">
                <a:solidFill>
                  <a:srgbClr val="C00000"/>
                </a:solidFill>
              </a:rPr>
              <a:t>6</a:t>
            </a:r>
            <a:r>
              <a:rPr lang="en-GB" sz="1400" dirty="0">
                <a:solidFill>
                  <a:srgbClr val="C00000"/>
                </a:solidFill>
              </a:rPr>
              <a:t>4</a:t>
            </a:r>
            <a:r>
              <a:rPr lang="en-GB" sz="1300" dirty="0">
                <a:solidFill>
                  <a:srgbClr val="C00000"/>
                </a:solidFill>
              </a:rPr>
              <a:t>7</a:t>
            </a:r>
            <a:r>
              <a:rPr lang="en-GB" sz="1200" dirty="0">
                <a:solidFill>
                  <a:srgbClr val="C00000"/>
                </a:solidFill>
              </a:rPr>
              <a:t>5</a:t>
            </a:r>
            <a:r>
              <a:rPr lang="en-GB" sz="1100" dirty="0">
                <a:solidFill>
                  <a:srgbClr val="C00000"/>
                </a:solidFill>
              </a:rPr>
              <a:t>8</a:t>
            </a:r>
            <a:r>
              <a:rPr lang="en-GB" sz="1000" dirty="0">
                <a:solidFill>
                  <a:srgbClr val="C00000"/>
                </a:solidFill>
              </a:rPr>
              <a:t>4</a:t>
            </a:r>
            <a:r>
              <a:rPr lang="en-GB" sz="900" dirty="0">
                <a:solidFill>
                  <a:srgbClr val="C00000"/>
                </a:solidFill>
              </a:rPr>
              <a:t>7</a:t>
            </a:r>
            <a:r>
              <a:rPr lang="en-GB" sz="800" dirty="0">
                <a:solidFill>
                  <a:srgbClr val="C00000"/>
                </a:solidFill>
              </a:rPr>
              <a:t>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8DADE2-C02B-4EB8-9198-620A2CC5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1" y="3617941"/>
            <a:ext cx="5662527" cy="366554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040B3F-81D6-4BBF-B04C-99727DE32DA6}"/>
              </a:ext>
            </a:extLst>
          </p:cNvPr>
          <p:cNvSpPr txBox="1">
            <a:spLocks/>
          </p:cNvSpPr>
          <p:nvPr/>
        </p:nvSpPr>
        <p:spPr>
          <a:xfrm>
            <a:off x="165117" y="4114800"/>
            <a:ext cx="5361924" cy="115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Outcome:</a:t>
            </a:r>
            <a:br>
              <a:rPr lang="en-GB" sz="2400" b="1" dirty="0"/>
            </a:br>
            <a:r>
              <a:rPr lang="en-GB" sz="2400" b="1" dirty="0"/>
              <a:t>Go for </a:t>
            </a:r>
            <a:r>
              <a:rPr lang="en-GB" sz="2800" b="1" dirty="0">
                <a:solidFill>
                  <a:srgbClr val="C00000"/>
                </a:solidFill>
              </a:rPr>
              <a:t>Pearson</a:t>
            </a:r>
            <a:r>
              <a:rPr lang="en-GB" sz="2400" b="1" dirty="0">
                <a:solidFill>
                  <a:srgbClr val="C00000"/>
                </a:solidFill>
              </a:rPr>
              <a:t> correlation method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BE98A-43C5-4F16-9D9A-11BEB78E12B1}"/>
              </a:ext>
            </a:extLst>
          </p:cNvPr>
          <p:cNvSpPr txBox="1"/>
          <p:nvPr/>
        </p:nvSpPr>
        <p:spPr>
          <a:xfrm>
            <a:off x="11089640" y="3675328"/>
            <a:ext cx="710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Pearson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E5560-705D-42D7-8302-B6F8FC277E65}"/>
              </a:ext>
            </a:extLst>
          </p:cNvPr>
          <p:cNvSpPr txBox="1"/>
          <p:nvPr/>
        </p:nvSpPr>
        <p:spPr>
          <a:xfrm>
            <a:off x="10998200" y="5570974"/>
            <a:ext cx="909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Spearman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0266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trial:   MULTILINEAR REGRESSION WITH 18 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159026" y="3150703"/>
            <a:ext cx="11451781" cy="384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Annual hours worked by worker</a:t>
            </a:r>
          </a:p>
          <a:p>
            <a:r>
              <a:rPr lang="en-GB" sz="2400" b="1" dirty="0"/>
              <a:t>Average height by year of birth</a:t>
            </a:r>
          </a:p>
          <a:p>
            <a:r>
              <a:rPr lang="en-GB" sz="2400" b="1" dirty="0"/>
              <a:t>Children per woman</a:t>
            </a:r>
          </a:p>
          <a:p>
            <a:r>
              <a:rPr lang="en-GB" sz="2400" b="1" dirty="0"/>
              <a:t>Divorces per 1000 people</a:t>
            </a:r>
          </a:p>
          <a:p>
            <a:r>
              <a:rPr lang="en-GB" sz="2400" b="1" dirty="0"/>
              <a:t>Forest area (%)</a:t>
            </a:r>
          </a:p>
          <a:p>
            <a:r>
              <a:rPr lang="en-GB" sz="2400" b="1" dirty="0"/>
              <a:t>Gini coefficient</a:t>
            </a:r>
          </a:p>
          <a:p>
            <a:r>
              <a:rPr lang="en-GB" sz="2400" b="1" dirty="0"/>
              <a:t>Happiness </a:t>
            </a:r>
            <a:r>
              <a:rPr lang="en-GB" sz="2400" b="1" dirty="0" err="1"/>
              <a:t>cantril</a:t>
            </a:r>
            <a:r>
              <a:rPr lang="en-GB" sz="2400" b="1" dirty="0"/>
              <a:t> ladder</a:t>
            </a:r>
          </a:p>
          <a:p>
            <a:r>
              <a:rPr lang="en-GB" sz="2400" b="1" dirty="0"/>
              <a:t>Homicide rate</a:t>
            </a:r>
          </a:p>
          <a:p>
            <a:r>
              <a:rPr lang="en-GB" sz="2400" b="1" dirty="0"/>
              <a:t>Human rights scores</a:t>
            </a:r>
          </a:p>
          <a:p>
            <a:r>
              <a:rPr lang="en-GB" sz="2400" b="1" dirty="0"/>
              <a:t>Military expenditure</a:t>
            </a:r>
          </a:p>
          <a:p>
            <a:r>
              <a:rPr lang="en-GB" sz="2400" b="1" dirty="0"/>
              <a:t>Prevalence by mental and substance disorders</a:t>
            </a:r>
          </a:p>
          <a:p>
            <a:r>
              <a:rPr lang="en-GB" sz="2400" b="1" dirty="0"/>
              <a:t>Self reported trust</a:t>
            </a:r>
          </a:p>
          <a:p>
            <a:r>
              <a:rPr lang="en-GB" sz="2400" b="1" dirty="0"/>
              <a:t>Suicide rates</a:t>
            </a:r>
          </a:p>
          <a:p>
            <a:r>
              <a:rPr lang="en-GB" sz="2400" b="1" dirty="0" err="1"/>
              <a:t>Tazes</a:t>
            </a:r>
            <a:r>
              <a:rPr lang="en-GB" sz="2400" b="1" dirty="0"/>
              <a:t> on goods and services GDP</a:t>
            </a:r>
          </a:p>
          <a:p>
            <a:r>
              <a:rPr lang="en-GB" sz="2400" b="1" dirty="0"/>
              <a:t>Corruption perception index</a:t>
            </a:r>
          </a:p>
          <a:p>
            <a:r>
              <a:rPr lang="en-GB" sz="2400" b="1" dirty="0"/>
              <a:t>Freedom of the press status</a:t>
            </a:r>
          </a:p>
          <a:p>
            <a:r>
              <a:rPr lang="en-GB" sz="2400" b="1" dirty="0"/>
              <a:t>Population</a:t>
            </a:r>
          </a:p>
          <a:p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5D0E17-20D7-44A3-A58A-6D8DF104F7D7}"/>
              </a:ext>
            </a:extLst>
          </p:cNvPr>
          <p:cNvSpPr txBox="1">
            <a:spLocks/>
          </p:cNvSpPr>
          <p:nvPr/>
        </p:nvSpPr>
        <p:spPr>
          <a:xfrm>
            <a:off x="6095999" y="2894120"/>
            <a:ext cx="5170251" cy="71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Pearson correlation matrix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1BA4B-DDF3-4214-8403-6B2BD34A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36" y="3635806"/>
            <a:ext cx="6475671" cy="419262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97B57A-8540-414E-B504-D49C8803893C}"/>
              </a:ext>
            </a:extLst>
          </p:cNvPr>
          <p:cNvSpPr txBox="1">
            <a:spLocks/>
          </p:cNvSpPr>
          <p:nvPr/>
        </p:nvSpPr>
        <p:spPr>
          <a:xfrm>
            <a:off x="581192" y="1976366"/>
            <a:ext cx="11029615" cy="78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Starting point: 18 parameters</a:t>
            </a:r>
          </a:p>
          <a:p>
            <a:r>
              <a:rPr lang="en-GB" sz="2400" b="1" dirty="0">
                <a:solidFill>
                  <a:schemeClr val="accent2"/>
                </a:solidFill>
              </a:rPr>
              <a:t>Multilinear regression’s </a:t>
            </a:r>
            <a:r>
              <a:rPr lang="en-GB" sz="2800" b="1" dirty="0">
                <a:solidFill>
                  <a:schemeClr val="accent2"/>
                </a:solidFill>
              </a:rPr>
              <a:t>R</a:t>
            </a:r>
            <a:r>
              <a:rPr lang="en-GB" sz="2800" b="1" baseline="30000" dirty="0">
                <a:solidFill>
                  <a:schemeClr val="accent2"/>
                </a:solidFill>
              </a:rPr>
              <a:t>2</a:t>
            </a:r>
            <a:r>
              <a:rPr lang="en-GB" sz="2800" b="1" dirty="0">
                <a:solidFill>
                  <a:schemeClr val="accent2"/>
                </a:solidFill>
              </a:rPr>
              <a:t>: 0.80</a:t>
            </a:r>
            <a:endParaRPr lang="en-GB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3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trial:   filter strongly correlated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6366"/>
            <a:ext cx="11029615" cy="786712"/>
          </a:xfrm>
        </p:spPr>
        <p:txBody>
          <a:bodyPr>
            <a:normAutofit fontScale="77500" lnSpcReduction="20000"/>
          </a:bodyPr>
          <a:lstStyle/>
          <a:p>
            <a:r>
              <a:rPr lang="en-GB" sz="2800" b="1" dirty="0"/>
              <a:t>#  Outcome variables: 9 parameters</a:t>
            </a:r>
          </a:p>
          <a:p>
            <a:r>
              <a:rPr lang="en-GB" sz="2400" b="1" dirty="0">
                <a:solidFill>
                  <a:schemeClr val="accent2"/>
                </a:solidFill>
              </a:rPr>
              <a:t>Multilinear regression’s </a:t>
            </a:r>
            <a:r>
              <a:rPr lang="en-GB" sz="2800" b="1" dirty="0">
                <a:solidFill>
                  <a:schemeClr val="accent2"/>
                </a:solidFill>
              </a:rPr>
              <a:t>R</a:t>
            </a:r>
            <a:r>
              <a:rPr lang="en-GB" sz="2800" b="1" baseline="30000" dirty="0">
                <a:solidFill>
                  <a:schemeClr val="accent2"/>
                </a:solidFill>
              </a:rPr>
              <a:t>2 </a:t>
            </a:r>
            <a:r>
              <a:rPr lang="en-GB" sz="2800" b="1" dirty="0">
                <a:solidFill>
                  <a:schemeClr val="accent2"/>
                </a:solidFill>
              </a:rPr>
              <a:t>: 0.77</a:t>
            </a:r>
            <a:endParaRPr lang="en-GB" sz="20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647455" y="3409040"/>
            <a:ext cx="11029616" cy="342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World happiness report</a:t>
            </a:r>
          </a:p>
          <a:p>
            <a:r>
              <a:rPr lang="en-GB" sz="2400" b="1" dirty="0"/>
              <a:t>Live births per woman</a:t>
            </a:r>
          </a:p>
          <a:p>
            <a:r>
              <a:rPr lang="en-GB" sz="2400" b="1" dirty="0"/>
              <a:t>Corruption perception Index</a:t>
            </a:r>
          </a:p>
          <a:p>
            <a:r>
              <a:rPr lang="en-GB" sz="2400" b="1" dirty="0"/>
              <a:t>Average height (cm)</a:t>
            </a:r>
          </a:p>
          <a:p>
            <a:r>
              <a:rPr lang="en-GB" sz="2400" b="1" dirty="0"/>
              <a:t>Eating disorders</a:t>
            </a:r>
          </a:p>
          <a:p>
            <a:r>
              <a:rPr lang="en-GB" sz="2400" b="1" dirty="0"/>
              <a:t>Human Rights Protection Scores</a:t>
            </a:r>
          </a:p>
          <a:p>
            <a:r>
              <a:rPr lang="en-GB" sz="2400" b="1" dirty="0"/>
              <a:t>Annual work hours worked per worker</a:t>
            </a:r>
          </a:p>
          <a:p>
            <a:r>
              <a:rPr lang="en-GB" sz="2400" b="1" dirty="0"/>
              <a:t>Schizophrenia</a:t>
            </a:r>
          </a:p>
          <a:p>
            <a:r>
              <a:rPr lang="en-GB" sz="2400" b="1" dirty="0"/>
              <a:t>Bipolar disorders</a:t>
            </a:r>
          </a:p>
          <a:p>
            <a:r>
              <a:rPr lang="en-GB" sz="2400" b="1" dirty="0"/>
              <a:t>Taxes goods and services (%GDP)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FDF259-1C01-4249-85F3-D7564A03C0EB}"/>
              </a:ext>
            </a:extLst>
          </p:cNvPr>
          <p:cNvSpPr txBox="1">
            <a:spLocks/>
          </p:cNvSpPr>
          <p:nvPr/>
        </p:nvSpPr>
        <p:spPr>
          <a:xfrm>
            <a:off x="6252664" y="2593587"/>
            <a:ext cx="5792155" cy="71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Second trial Pearson correlation matrix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70CEF2-CECF-4BE0-A401-01F7145D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17" y="3307210"/>
            <a:ext cx="5361454" cy="34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trial:   strongly correlated PARAMETERS</a:t>
            </a:r>
            <a:br>
              <a:rPr lang="en-GB" dirty="0"/>
            </a:br>
            <a:r>
              <a:rPr lang="en-GB" dirty="0"/>
              <a:t>					 with a </a:t>
            </a:r>
            <a:r>
              <a:rPr lang="en-GB" b="1" dirty="0">
                <a:solidFill>
                  <a:srgbClr val="00B050"/>
                </a:solidFill>
              </a:rPr>
              <a:t>positive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connotation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6366"/>
            <a:ext cx="11029615" cy="786712"/>
          </a:xfrm>
        </p:spPr>
        <p:txBody>
          <a:bodyPr>
            <a:normAutofit fontScale="77500" lnSpcReduction="20000"/>
          </a:bodyPr>
          <a:lstStyle/>
          <a:p>
            <a:r>
              <a:rPr lang="en-GB" sz="2800" b="1" dirty="0"/>
              <a:t>#  Outcome variables: </a:t>
            </a:r>
            <a:r>
              <a:rPr lang="en-GB" sz="2800" b="1" dirty="0">
                <a:solidFill>
                  <a:srgbClr val="00B050"/>
                </a:solidFill>
              </a:rPr>
              <a:t>5 parameters</a:t>
            </a:r>
          </a:p>
          <a:p>
            <a:r>
              <a:rPr lang="en-GB" sz="2400" b="1" dirty="0">
                <a:solidFill>
                  <a:schemeClr val="accent2"/>
                </a:solidFill>
              </a:rPr>
              <a:t>Multilinear regression’s </a:t>
            </a:r>
            <a:r>
              <a:rPr lang="en-GB" sz="2800" b="1" dirty="0">
                <a:solidFill>
                  <a:schemeClr val="accent2"/>
                </a:solidFill>
              </a:rPr>
              <a:t>R</a:t>
            </a:r>
            <a:r>
              <a:rPr lang="en-GB" sz="2800" b="1" baseline="30000" dirty="0">
                <a:solidFill>
                  <a:schemeClr val="accent2"/>
                </a:solidFill>
              </a:rPr>
              <a:t>2 </a:t>
            </a:r>
            <a:r>
              <a:rPr lang="en-GB" sz="2800" b="1" dirty="0">
                <a:solidFill>
                  <a:schemeClr val="accent2"/>
                </a:solidFill>
              </a:rPr>
              <a:t>: 0.64</a:t>
            </a:r>
            <a:endParaRPr lang="en-GB" sz="20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1" y="3307210"/>
            <a:ext cx="11029616" cy="342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Chosen parameters:</a:t>
            </a:r>
          </a:p>
          <a:p>
            <a:r>
              <a:rPr lang="en-GB" sz="2400" dirty="0"/>
              <a:t>World happiness report</a:t>
            </a:r>
          </a:p>
          <a:p>
            <a:r>
              <a:rPr lang="en-GB" sz="2400" dirty="0"/>
              <a:t>Corruption perception Index</a:t>
            </a:r>
          </a:p>
          <a:p>
            <a:r>
              <a:rPr lang="en-GB" sz="2400" dirty="0"/>
              <a:t>Human Rights Protection Scores</a:t>
            </a:r>
          </a:p>
          <a:p>
            <a:r>
              <a:rPr lang="en-GB" sz="2400" dirty="0"/>
              <a:t>Annual work hours worked per worker</a:t>
            </a:r>
          </a:p>
          <a:p>
            <a:r>
              <a:rPr lang="en-GB" sz="2400" dirty="0"/>
              <a:t>Taxes goods and services (%GDP)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FDF259-1C01-4249-85F3-D7564A03C0EB}"/>
              </a:ext>
            </a:extLst>
          </p:cNvPr>
          <p:cNvSpPr txBox="1">
            <a:spLocks/>
          </p:cNvSpPr>
          <p:nvPr/>
        </p:nvSpPr>
        <p:spPr>
          <a:xfrm>
            <a:off x="6252664" y="2593587"/>
            <a:ext cx="5792155" cy="71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Third trial Pearson correlation matrix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1B787-62DE-4CAA-9178-436E930D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36" y="3490628"/>
            <a:ext cx="5808918" cy="25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trial:   strongly correlated PARAMETERS</a:t>
            </a:r>
            <a:br>
              <a:rPr lang="en-GB" dirty="0"/>
            </a:br>
            <a:r>
              <a:rPr lang="en-GB" dirty="0"/>
              <a:t>					 with a </a:t>
            </a:r>
            <a:r>
              <a:rPr lang="en-GB" b="1" dirty="0">
                <a:solidFill>
                  <a:srgbClr val="FF0000"/>
                </a:solidFill>
              </a:rPr>
              <a:t>negative connotation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6366"/>
            <a:ext cx="11029615" cy="786712"/>
          </a:xfrm>
        </p:spPr>
        <p:txBody>
          <a:bodyPr>
            <a:normAutofit fontScale="77500" lnSpcReduction="20000"/>
          </a:bodyPr>
          <a:lstStyle/>
          <a:p>
            <a:r>
              <a:rPr lang="en-GB" sz="2800" b="1" dirty="0"/>
              <a:t>#  Outcome variables: </a:t>
            </a:r>
            <a:r>
              <a:rPr lang="en-GB" sz="2800" b="1" dirty="0">
                <a:solidFill>
                  <a:srgbClr val="FF0000"/>
                </a:solidFill>
              </a:rPr>
              <a:t>4 parameters</a:t>
            </a:r>
          </a:p>
          <a:p>
            <a:r>
              <a:rPr lang="en-GB" sz="2400" b="1" dirty="0">
                <a:solidFill>
                  <a:schemeClr val="accent2"/>
                </a:solidFill>
              </a:rPr>
              <a:t>Multilinear regression’s </a:t>
            </a:r>
            <a:r>
              <a:rPr lang="en-GB" sz="2800" b="1" dirty="0">
                <a:solidFill>
                  <a:schemeClr val="accent2"/>
                </a:solidFill>
              </a:rPr>
              <a:t>R</a:t>
            </a:r>
            <a:r>
              <a:rPr lang="en-GB" sz="2800" b="1" baseline="30000" dirty="0">
                <a:solidFill>
                  <a:schemeClr val="accent2"/>
                </a:solidFill>
              </a:rPr>
              <a:t>2 </a:t>
            </a:r>
            <a:r>
              <a:rPr lang="en-GB" sz="2800" b="1" dirty="0">
                <a:solidFill>
                  <a:schemeClr val="accent2"/>
                </a:solidFill>
              </a:rPr>
              <a:t>: 0.66</a:t>
            </a:r>
            <a:endParaRPr lang="en-GB" sz="2100" b="1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FDF259-1C01-4249-85F3-D7564A03C0EB}"/>
              </a:ext>
            </a:extLst>
          </p:cNvPr>
          <p:cNvSpPr txBox="1">
            <a:spLocks/>
          </p:cNvSpPr>
          <p:nvPr/>
        </p:nvSpPr>
        <p:spPr>
          <a:xfrm>
            <a:off x="6252664" y="2593587"/>
            <a:ext cx="5792155" cy="71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Third trial Pearson correlation matrix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AEBEDB-D7C7-4785-B726-425189504DA9}"/>
              </a:ext>
            </a:extLst>
          </p:cNvPr>
          <p:cNvSpPr txBox="1">
            <a:spLocks/>
          </p:cNvSpPr>
          <p:nvPr/>
        </p:nvSpPr>
        <p:spPr>
          <a:xfrm>
            <a:off x="581192" y="3295745"/>
            <a:ext cx="11029616" cy="2674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Chosen parameters:</a:t>
            </a:r>
          </a:p>
          <a:p>
            <a:r>
              <a:rPr lang="en-GB" sz="2400" dirty="0"/>
              <a:t>Live births per woman</a:t>
            </a:r>
          </a:p>
          <a:p>
            <a:r>
              <a:rPr lang="en-GB" sz="2400" dirty="0"/>
              <a:t>Eating disorders</a:t>
            </a:r>
          </a:p>
          <a:p>
            <a:r>
              <a:rPr lang="en-GB" sz="2400" dirty="0"/>
              <a:t>Schizophrenia</a:t>
            </a:r>
          </a:p>
          <a:p>
            <a:r>
              <a:rPr lang="en-GB" sz="2400" dirty="0"/>
              <a:t>Bipolar disorders</a:t>
            </a:r>
            <a:endParaRPr lang="en-GB" sz="2000" b="1" dirty="0"/>
          </a:p>
        </p:txBody>
      </p:sp>
      <p:pic>
        <p:nvPicPr>
          <p:cNvPr id="14" name="Picture 2" descr="Obesity Silhouette at GetDrawings | Free download">
            <a:extLst>
              <a:ext uri="{FF2B5EF4-FFF2-40B4-BE49-F238E27FC236}">
                <a16:creationId xmlns:a16="http://schemas.microsoft.com/office/drawing/2014/main" id="{7ABA0669-C8B7-42BE-B38C-922845DA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71" y="4456065"/>
            <a:ext cx="275801" cy="35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chizophrenia - Free user icons">
            <a:extLst>
              <a:ext uri="{FF2B5EF4-FFF2-40B4-BE49-F238E27FC236}">
                <a16:creationId xmlns:a16="http://schemas.microsoft.com/office/drawing/2014/main" id="{E8984822-2F34-4225-9E56-6CF94C6E7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42" y="4982877"/>
            <a:ext cx="378625" cy="3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ipolar disorder, brain, different, happy, personality ...">
            <a:extLst>
              <a:ext uri="{FF2B5EF4-FFF2-40B4-BE49-F238E27FC236}">
                <a16:creationId xmlns:a16="http://schemas.microsoft.com/office/drawing/2014/main" id="{A0F0BCA3-F011-417B-9B12-8D92B34F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665" y="5511877"/>
            <a:ext cx="397026" cy="3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verly Jean, baby girl born to first time parents | C.H.O ...">
            <a:extLst>
              <a:ext uri="{FF2B5EF4-FFF2-40B4-BE49-F238E27FC236}">
                <a16:creationId xmlns:a16="http://schemas.microsoft.com/office/drawing/2014/main" id="{F51D7E1B-10F3-41C3-A5BB-3129CDE8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48" y="3955585"/>
            <a:ext cx="369110" cy="3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E0E9A3-B7A9-477D-9DB7-B0DA3BE00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377" y="3480091"/>
            <a:ext cx="6445867" cy="25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4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Insights…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0742"/>
            <a:ext cx="11107225" cy="4785019"/>
          </a:xfrm>
        </p:spPr>
        <p:txBody>
          <a:bodyPr>
            <a:normAutofit lnSpcReduction="10000"/>
          </a:bodyPr>
          <a:lstStyle/>
          <a:p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Countries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HDIs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tend to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lvl="1"/>
            <a:r>
              <a:rPr lang="en-GB" sz="2800" b="1" dirty="0">
                <a:solidFill>
                  <a:srgbClr val="00B050"/>
                </a:solidFill>
              </a:rPr>
              <a:t>Be more happy</a:t>
            </a:r>
          </a:p>
          <a:p>
            <a:pPr lvl="1"/>
            <a:r>
              <a:rPr lang="en-GB" sz="2800" b="1" dirty="0">
                <a:solidFill>
                  <a:srgbClr val="FF0000"/>
                </a:solidFill>
              </a:rPr>
              <a:t>Have the worst fertility rates</a:t>
            </a:r>
            <a:endParaRPr lang="en-GB" sz="2800" b="1" dirty="0">
              <a:solidFill>
                <a:srgbClr val="00B050"/>
              </a:solidFill>
            </a:endParaRP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Be less corrupt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Work less hours</a:t>
            </a:r>
          </a:p>
          <a:p>
            <a:pPr lvl="1"/>
            <a:r>
              <a:rPr lang="en-GB" sz="2000" b="1" dirty="0">
                <a:solidFill>
                  <a:srgbClr val="FF0000"/>
                </a:solidFill>
              </a:rPr>
              <a:t>Score higher in mental disorders</a:t>
            </a:r>
          </a:p>
          <a:p>
            <a:pPr lvl="2"/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Disclaimer: likely bias in data</a:t>
            </a:r>
          </a:p>
          <a:p>
            <a:pPr lvl="3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GB" sz="2000" b="1" dirty="0">
                <a:solidFill>
                  <a:srgbClr val="FF0000"/>
                </a:solidFill>
              </a:rPr>
              <a:t>underdiagnosis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less</a:t>
            </a:r>
          </a:p>
          <a:p>
            <a:pPr marL="1008000" lvl="3" indent="0">
              <a:buNone/>
            </a:pP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developed countries]</a:t>
            </a:r>
          </a:p>
          <a:p>
            <a:pPr lvl="1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Have taller population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BF19C4-DC47-4B5A-91DB-E6DD25ED1857}"/>
              </a:ext>
            </a:extLst>
          </p:cNvPr>
          <p:cNvSpPr txBox="1">
            <a:spLocks/>
          </p:cNvSpPr>
          <p:nvPr/>
        </p:nvSpPr>
        <p:spPr>
          <a:xfrm>
            <a:off x="6014721" y="2372585"/>
            <a:ext cx="6400800" cy="71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Countries scoring HDI higher than 85% of others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B9B9323-51E9-4FAE-B7D2-8F1F0D61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3092504"/>
            <a:ext cx="5792154" cy="36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 HUMAN DEVELOPMENT INDEX EQUATION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F8458E-CF9F-4619-9B59-E4576116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54699"/>
            <a:ext cx="11029615" cy="786712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HDI</a:t>
            </a:r>
            <a:r>
              <a:rPr lang="en-GB" sz="2400" b="1" dirty="0"/>
              <a:t> (Y) =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0.02327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en-GB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0.002594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+ 0.000985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(…)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626" name="Picture 2" descr="Writing science papers - Colin Purrington">
            <a:extLst>
              <a:ext uri="{FF2B5EF4-FFF2-40B4-BE49-F238E27FC236}">
                <a16:creationId xmlns:a16="http://schemas.microsoft.com/office/drawing/2014/main" id="{851EB384-ADB7-44F4-81F8-7A2A43D26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3429000"/>
            <a:ext cx="3354387" cy="309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1D10D-DFF8-4D74-83E7-59C13A76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82" y="3307080"/>
            <a:ext cx="5188618" cy="3102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30502-B446-4AA4-BB2D-A6B41558D462}"/>
              </a:ext>
            </a:extLst>
          </p:cNvPr>
          <p:cNvSpPr txBox="1"/>
          <p:nvPr/>
        </p:nvSpPr>
        <p:spPr>
          <a:xfrm>
            <a:off x="6828473" y="35319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HDI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4F94E-40E3-4BF3-B20C-BC5D4B375C8A}"/>
              </a:ext>
            </a:extLst>
          </p:cNvPr>
          <p:cNvSpPr txBox="1"/>
          <p:nvPr/>
        </p:nvSpPr>
        <p:spPr>
          <a:xfrm>
            <a:off x="8163353" y="6456813"/>
            <a:ext cx="2199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0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 dirty="0"/>
              <a:t>Struggles…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358" y="723900"/>
            <a:ext cx="9857215" cy="4325620"/>
          </a:xfrm>
        </p:spPr>
        <p:txBody>
          <a:bodyPr>
            <a:normAutofit/>
          </a:bodyPr>
          <a:lstStyle/>
          <a:p>
            <a:r>
              <a:rPr lang="en-GB" sz="2000" b="1" dirty="0"/>
              <a:t>From a technical point of view…</a:t>
            </a:r>
          </a:p>
          <a:p>
            <a:pPr lvl="1"/>
            <a:r>
              <a:rPr lang="en-GB" sz="1800" b="1" dirty="0"/>
              <a:t>Selecting parameters</a:t>
            </a:r>
          </a:p>
          <a:p>
            <a:pPr lvl="2"/>
            <a:r>
              <a:rPr lang="en-GB" sz="1600" b="1" dirty="0"/>
              <a:t>Dilemma</a:t>
            </a:r>
            <a:r>
              <a:rPr lang="en-GB" sz="1600" dirty="0"/>
              <a:t>: </a:t>
            </a:r>
            <a:r>
              <a:rPr lang="en-GB" sz="1600" b="1" dirty="0"/>
              <a:t>strongly</a:t>
            </a:r>
            <a:r>
              <a:rPr lang="en-GB" sz="1600" dirty="0"/>
              <a:t> </a:t>
            </a:r>
            <a:r>
              <a:rPr lang="en-GB" sz="1600" b="1" dirty="0"/>
              <a:t>correlated</a:t>
            </a:r>
            <a:r>
              <a:rPr lang="en-GB" sz="1600" dirty="0"/>
              <a:t> variables with </a:t>
            </a:r>
            <a:r>
              <a:rPr lang="en-GB" sz="1600" b="1" dirty="0"/>
              <a:t>HDI</a:t>
            </a:r>
            <a:r>
              <a:rPr lang="en-GB" sz="1600" dirty="0"/>
              <a:t> tended to be </a:t>
            </a:r>
            <a:r>
              <a:rPr lang="en-GB" sz="1600" b="1" dirty="0"/>
              <a:t>unusually</a:t>
            </a:r>
            <a:r>
              <a:rPr lang="en-GB" sz="1600" dirty="0"/>
              <a:t> </a:t>
            </a:r>
            <a:r>
              <a:rPr lang="en-GB" sz="1600" b="1" dirty="0"/>
              <a:t>correlated</a:t>
            </a:r>
            <a:r>
              <a:rPr lang="en-GB" sz="1600" dirty="0"/>
              <a:t> with </a:t>
            </a:r>
            <a:r>
              <a:rPr lang="en-GB" sz="1600" b="1" dirty="0"/>
              <a:t>each</a:t>
            </a:r>
            <a:r>
              <a:rPr lang="en-GB" sz="1600" dirty="0"/>
              <a:t> </a:t>
            </a:r>
            <a:r>
              <a:rPr lang="en-GB" sz="1600" b="1" dirty="0"/>
              <a:t>other.</a:t>
            </a:r>
          </a:p>
          <a:p>
            <a:pPr lvl="3"/>
            <a:r>
              <a:rPr lang="en-GB" sz="1400" b="1" dirty="0"/>
              <a:t>It’s rather difficult to overcome this…</a:t>
            </a:r>
          </a:p>
          <a:p>
            <a:pPr marL="630000" lvl="2" indent="0">
              <a:buNone/>
            </a:pPr>
            <a:endParaRPr lang="en-GB" sz="1600" b="1" dirty="0"/>
          </a:p>
          <a:p>
            <a:pPr lvl="1"/>
            <a:r>
              <a:rPr lang="en-GB" sz="1800" b="1" dirty="0"/>
              <a:t>Data Cleaning</a:t>
            </a:r>
          </a:p>
          <a:p>
            <a:pPr lvl="2"/>
            <a:r>
              <a:rPr lang="en-GB" sz="1600" dirty="0"/>
              <a:t>Ensuring no bias in countries’ columns</a:t>
            </a:r>
          </a:p>
          <a:p>
            <a:pPr lvl="2"/>
            <a:r>
              <a:rPr lang="en-GB" sz="1600" dirty="0"/>
              <a:t>Merging pandas </a:t>
            </a:r>
            <a:r>
              <a:rPr lang="en-GB" sz="1600" dirty="0" err="1"/>
              <a:t>dataframes</a:t>
            </a:r>
            <a:endParaRPr lang="en-GB" sz="1600" dirty="0"/>
          </a:p>
          <a:p>
            <a:endParaRPr lang="en-GB" b="1" dirty="0"/>
          </a:p>
        </p:txBody>
      </p:sp>
      <p:pic>
        <p:nvPicPr>
          <p:cNvPr id="6" name="Picture 2" descr="GbestSMS - Home">
            <a:extLst>
              <a:ext uri="{FF2B5EF4-FFF2-40B4-BE49-F238E27FC236}">
                <a16:creationId xmlns:a16="http://schemas.microsoft.com/office/drawing/2014/main" id="{94886997-840D-41E5-BB58-FA3A4BDC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00" y="4667718"/>
            <a:ext cx="1678708" cy="16787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7536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anY</a:t>
            </a:r>
            <a:r>
              <a:rPr lang="en-GB" sz="4000" dirty="0"/>
              <a:t>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26743"/>
            <a:ext cx="11107225" cy="1452218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42501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1869-32A0-4C2A-8CF6-AE4DAC49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HUMAN</a:t>
            </a:r>
            <a:r>
              <a:rPr lang="en-GB" dirty="0"/>
              <a:t> </a:t>
            </a:r>
            <a:r>
              <a:rPr lang="en-GB" b="1" dirty="0"/>
              <a:t>DEVELOPMENT</a:t>
            </a:r>
            <a:r>
              <a:rPr lang="en-GB" dirty="0"/>
              <a:t> </a:t>
            </a:r>
            <a:r>
              <a:rPr lang="en-GB" b="1" dirty="0"/>
              <a:t>INDEX</a:t>
            </a:r>
            <a:r>
              <a:rPr lang="en-GB" dirty="0"/>
              <a:t>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A57D-4CD9-473D-9B28-7AF0D77C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4268"/>
            <a:ext cx="11029615" cy="1485982"/>
          </a:xfrm>
        </p:spPr>
        <p:txBody>
          <a:bodyPr/>
          <a:lstStyle/>
          <a:p>
            <a:r>
              <a:rPr lang="en-GB" dirty="0"/>
              <a:t>“(…) a statistic composite index of </a:t>
            </a:r>
            <a:r>
              <a:rPr lang="en-GB" sz="2000" b="1" dirty="0">
                <a:solidFill>
                  <a:schemeClr val="accent2"/>
                </a:solidFill>
              </a:rPr>
              <a:t>life</a:t>
            </a:r>
            <a:r>
              <a:rPr lang="en-GB" dirty="0"/>
              <a:t> </a:t>
            </a:r>
            <a:r>
              <a:rPr lang="en-GB" sz="2000" b="1" dirty="0">
                <a:solidFill>
                  <a:schemeClr val="accent2"/>
                </a:solidFill>
              </a:rPr>
              <a:t>expectancy</a:t>
            </a:r>
            <a:r>
              <a:rPr lang="en-GB" dirty="0"/>
              <a:t>, </a:t>
            </a:r>
            <a:r>
              <a:rPr lang="en-GB" sz="2000" b="1" dirty="0">
                <a:solidFill>
                  <a:schemeClr val="accent2"/>
                </a:solidFill>
              </a:rPr>
              <a:t>education</a:t>
            </a:r>
            <a:r>
              <a:rPr lang="en-GB" dirty="0"/>
              <a:t> (</a:t>
            </a:r>
            <a:r>
              <a:rPr lang="en-GB" b="1" dirty="0"/>
              <a:t>Literacy</a:t>
            </a:r>
            <a:r>
              <a:rPr lang="en-GB" dirty="0"/>
              <a:t> </a:t>
            </a:r>
            <a:r>
              <a:rPr lang="en-GB" b="1" dirty="0"/>
              <a:t>Rate</a:t>
            </a:r>
            <a:r>
              <a:rPr lang="en-GB" dirty="0"/>
              <a:t>, </a:t>
            </a:r>
            <a:r>
              <a:rPr lang="en-GB" b="1" dirty="0"/>
              <a:t>Gross</a:t>
            </a:r>
            <a:r>
              <a:rPr lang="en-GB" dirty="0"/>
              <a:t> </a:t>
            </a:r>
            <a:r>
              <a:rPr lang="en-GB" b="1" dirty="0" err="1"/>
              <a:t>Enrollment</a:t>
            </a:r>
            <a:r>
              <a:rPr lang="en-GB" dirty="0"/>
              <a:t> </a:t>
            </a:r>
            <a:r>
              <a:rPr lang="en-GB" b="1" dirty="0"/>
              <a:t>Ratio</a:t>
            </a:r>
            <a:r>
              <a:rPr lang="en-GB" dirty="0"/>
              <a:t> at different levels and </a:t>
            </a:r>
            <a:r>
              <a:rPr lang="en-GB" b="1" dirty="0"/>
              <a:t>Net</a:t>
            </a:r>
            <a:r>
              <a:rPr lang="en-GB" dirty="0"/>
              <a:t> </a:t>
            </a:r>
            <a:r>
              <a:rPr lang="en-GB" b="1" dirty="0"/>
              <a:t>Attendance</a:t>
            </a:r>
            <a:r>
              <a:rPr lang="en-GB" dirty="0"/>
              <a:t> </a:t>
            </a:r>
            <a:r>
              <a:rPr lang="en-GB" b="1" dirty="0"/>
              <a:t>Ratio</a:t>
            </a:r>
            <a:r>
              <a:rPr lang="en-GB" dirty="0"/>
              <a:t>) , and </a:t>
            </a:r>
            <a:r>
              <a:rPr lang="en-GB" sz="2000" b="1" dirty="0">
                <a:solidFill>
                  <a:schemeClr val="accent2"/>
                </a:solidFill>
              </a:rPr>
              <a:t>per</a:t>
            </a:r>
            <a:r>
              <a:rPr lang="en-GB" b="1" dirty="0"/>
              <a:t> </a:t>
            </a:r>
            <a:r>
              <a:rPr lang="en-GB" sz="2000" b="1" dirty="0">
                <a:solidFill>
                  <a:schemeClr val="accent2"/>
                </a:solidFill>
              </a:rPr>
              <a:t>capita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2"/>
                </a:solidFill>
              </a:rPr>
              <a:t>income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2"/>
                </a:solidFill>
              </a:rPr>
              <a:t>indicators</a:t>
            </a:r>
            <a:r>
              <a:rPr lang="en-GB" dirty="0"/>
              <a:t>, which are used to rank countries into four tiers of human development. 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59237-A732-482B-8485-F5405D84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07" y="3058389"/>
            <a:ext cx="7381784" cy="33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8D46D-18E5-4A17-8467-8671F91F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21" y="6450450"/>
            <a:ext cx="595935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8CD2-BB84-4489-A43A-3FF6233B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 are there worrying trends in more developed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E4FA-4BC2-4337-A9B9-5136D041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855666"/>
          </a:xfrm>
        </p:spPr>
        <p:txBody>
          <a:bodyPr/>
          <a:lstStyle/>
          <a:p>
            <a:r>
              <a:rPr lang="en-GB" dirty="0"/>
              <a:t>Could certain </a:t>
            </a:r>
            <a:r>
              <a:rPr lang="en-GB" b="1" dirty="0">
                <a:solidFill>
                  <a:srgbClr val="002060"/>
                </a:solidFill>
              </a:rPr>
              <a:t>factors</a:t>
            </a:r>
            <a:r>
              <a:rPr lang="en-GB" dirty="0"/>
              <a:t> be </a:t>
            </a:r>
            <a:r>
              <a:rPr lang="en-GB" b="1" dirty="0">
                <a:solidFill>
                  <a:srgbClr val="002060"/>
                </a:solidFill>
              </a:rPr>
              <a:t>significantly</a:t>
            </a:r>
            <a:r>
              <a:rPr lang="en-GB" b="1" dirty="0"/>
              <a:t> </a:t>
            </a:r>
            <a:r>
              <a:rPr lang="en-GB" b="1" dirty="0">
                <a:solidFill>
                  <a:srgbClr val="002060"/>
                </a:solidFill>
              </a:rPr>
              <a:t>correlated</a:t>
            </a:r>
            <a:r>
              <a:rPr lang="en-GB" dirty="0"/>
              <a:t> with </a:t>
            </a:r>
            <a:r>
              <a:rPr lang="en-GB" b="1" dirty="0">
                <a:solidFill>
                  <a:srgbClr val="002060"/>
                </a:solidFill>
              </a:rPr>
              <a:t>HDI</a:t>
            </a:r>
            <a:r>
              <a:rPr lang="en-GB" dirty="0"/>
              <a:t>?</a:t>
            </a:r>
          </a:p>
        </p:txBody>
      </p:sp>
      <p:pic>
        <p:nvPicPr>
          <p:cNvPr id="2050" name="Picture 2" descr="Obesity Silhouette at GetDrawings | Free download">
            <a:extLst>
              <a:ext uri="{FF2B5EF4-FFF2-40B4-BE49-F238E27FC236}">
                <a16:creationId xmlns:a16="http://schemas.microsoft.com/office/drawing/2014/main" id="{6D36A52A-3114-47F9-8C08-5902421D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25" y="3829889"/>
            <a:ext cx="1168178" cy="149793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hizophrenia - Free user icons">
            <a:extLst>
              <a:ext uri="{FF2B5EF4-FFF2-40B4-BE49-F238E27FC236}">
                <a16:creationId xmlns:a16="http://schemas.microsoft.com/office/drawing/2014/main" id="{16B6E240-B462-4165-BC2B-CB9A2CE4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92" y="3777006"/>
            <a:ext cx="1603698" cy="1603698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polar disorder, brain, different, happy, personality ...">
            <a:extLst>
              <a:ext uri="{FF2B5EF4-FFF2-40B4-BE49-F238E27FC236}">
                <a16:creationId xmlns:a16="http://schemas.microsoft.com/office/drawing/2014/main" id="{4BAF0297-0E9D-4D19-9D14-E97AEBC5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39" y="3850797"/>
            <a:ext cx="1681635" cy="1563395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verly Jean, baby girl born to first time parents | C.H.O ...">
            <a:extLst>
              <a:ext uri="{FF2B5EF4-FFF2-40B4-BE49-F238E27FC236}">
                <a16:creationId xmlns:a16="http://schemas.microsoft.com/office/drawing/2014/main" id="{C9FBD4D0-3254-4C2B-8F1D-CA85B145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4" y="3887301"/>
            <a:ext cx="1563395" cy="156339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5C23DE-B036-40BA-BD6C-8B27BE702181}"/>
              </a:ext>
            </a:extLst>
          </p:cNvPr>
          <p:cNvSpPr txBox="1">
            <a:spLocks/>
          </p:cNvSpPr>
          <p:nvPr/>
        </p:nvSpPr>
        <p:spPr>
          <a:xfrm>
            <a:off x="1429304" y="3031635"/>
            <a:ext cx="9996256" cy="85566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Low</a:t>
            </a:r>
            <a:r>
              <a:rPr lang="en-GB" b="1" dirty="0"/>
              <a:t> </a:t>
            </a:r>
            <a:r>
              <a:rPr lang="en-GB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birth</a:t>
            </a:r>
            <a:r>
              <a:rPr lang="en-GB" b="1" dirty="0"/>
              <a:t> </a:t>
            </a:r>
            <a:r>
              <a:rPr lang="en-GB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rate</a:t>
            </a:r>
            <a:r>
              <a:rPr lang="en-GB" b="1" dirty="0"/>
              <a:t>          </a:t>
            </a:r>
            <a:r>
              <a:rPr lang="en-GB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Bipolar</a:t>
            </a:r>
            <a:r>
              <a:rPr lang="en-GB" b="1" dirty="0"/>
              <a:t> </a:t>
            </a:r>
            <a:r>
              <a:rPr lang="en-GB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disorders</a:t>
            </a:r>
            <a:r>
              <a:rPr lang="en-GB" b="1" dirty="0"/>
              <a:t>        </a:t>
            </a:r>
            <a:r>
              <a:rPr lang="en-GB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Schizophrenia</a:t>
            </a:r>
            <a:r>
              <a:rPr lang="en-GB" b="1" dirty="0"/>
              <a:t> </a:t>
            </a:r>
            <a:r>
              <a:rPr lang="en-GB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disorders</a:t>
            </a:r>
            <a:r>
              <a:rPr lang="en-GB" b="1" dirty="0"/>
              <a:t>       </a:t>
            </a:r>
            <a:r>
              <a:rPr lang="en-GB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Eating</a:t>
            </a:r>
            <a:r>
              <a:rPr lang="en-GB" b="1" dirty="0"/>
              <a:t> </a:t>
            </a:r>
            <a:r>
              <a:rPr lang="en-GB" b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disorders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C928EE8-24B7-4AC3-9960-BF4272937CF2}"/>
              </a:ext>
            </a:extLst>
          </p:cNvPr>
          <p:cNvSpPr/>
          <p:nvPr/>
        </p:nvSpPr>
        <p:spPr>
          <a:xfrm rot="5400000">
            <a:off x="6987320" y="2264401"/>
            <a:ext cx="445785" cy="6921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273CBF-7737-4888-AFAB-7C440A5BF06E}"/>
              </a:ext>
            </a:extLst>
          </p:cNvPr>
          <p:cNvSpPr txBox="1">
            <a:spLocks/>
          </p:cNvSpPr>
          <p:nvPr/>
        </p:nvSpPr>
        <p:spPr>
          <a:xfrm>
            <a:off x="6019060" y="5794070"/>
            <a:ext cx="2379216" cy="85566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Mental disorders</a:t>
            </a:r>
          </a:p>
        </p:txBody>
      </p:sp>
    </p:spTree>
    <p:extLst>
      <p:ext uri="{BB962C8B-B14F-4D97-AF65-F5344CB8AC3E}">
        <p14:creationId xmlns:p14="http://schemas.microsoft.com/office/powerpoint/2010/main" val="40169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BEE6A4-B3DF-4161-B70B-F9D475E9275F}"/>
              </a:ext>
            </a:extLst>
          </p:cNvPr>
          <p:cNvSpPr/>
          <p:nvPr/>
        </p:nvSpPr>
        <p:spPr>
          <a:xfrm>
            <a:off x="5433828" y="3356044"/>
            <a:ext cx="2448931" cy="728240"/>
          </a:xfrm>
          <a:prstGeom prst="rect">
            <a:avLst/>
          </a:prstGeom>
          <a:solidFill>
            <a:srgbClr val="465359">
              <a:alpha val="25098"/>
            </a:srgbClr>
          </a:solidFill>
          <a:ln>
            <a:solidFill>
              <a:srgbClr val="313B3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76366-A7B3-48A7-ACD0-B33C7B93D268}"/>
              </a:ext>
            </a:extLst>
          </p:cNvPr>
          <p:cNvSpPr/>
          <p:nvPr/>
        </p:nvSpPr>
        <p:spPr>
          <a:xfrm>
            <a:off x="3174124" y="1981515"/>
            <a:ext cx="2543504" cy="877298"/>
          </a:xfrm>
          <a:prstGeom prst="rect">
            <a:avLst/>
          </a:prstGeom>
          <a:solidFill>
            <a:srgbClr val="465359">
              <a:alpha val="25098"/>
            </a:srgbClr>
          </a:solidFill>
          <a:ln>
            <a:solidFill>
              <a:srgbClr val="313B3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ANALYSIS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D66DFC7-5944-448B-A1B8-76BABD227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250075"/>
              </p:ext>
            </p:extLst>
          </p:nvPr>
        </p:nvGraphicFramePr>
        <p:xfrm>
          <a:off x="396240" y="2213187"/>
          <a:ext cx="11348720" cy="319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3E1DFF39-72E8-4A60-B8FF-EDAD05DC0970}"/>
              </a:ext>
            </a:extLst>
          </p:cNvPr>
          <p:cNvSpPr/>
          <p:nvPr/>
        </p:nvSpPr>
        <p:spPr>
          <a:xfrm rot="5400000">
            <a:off x="5229033" y="3980531"/>
            <a:ext cx="615634" cy="139629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0722" name="Picture 2" descr="Python for HPC and the Intel Xeon Phi - insideHPC">
            <a:extLst>
              <a:ext uri="{FF2B5EF4-FFF2-40B4-BE49-F238E27FC236}">
                <a16:creationId xmlns:a16="http://schemas.microsoft.com/office/drawing/2014/main" id="{09A94BCB-E93E-4187-A640-2C114EBD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690" y="3552638"/>
            <a:ext cx="441960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Excel | Windows Central">
            <a:extLst>
              <a:ext uri="{FF2B5EF4-FFF2-40B4-BE49-F238E27FC236}">
                <a16:creationId xmlns:a16="http://schemas.microsoft.com/office/drawing/2014/main" id="{85A63093-1405-4E46-9151-C53DC4B5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29" y="3552638"/>
            <a:ext cx="548322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 descr="Idea Icon - Free Download at Icons8">
            <a:extLst>
              <a:ext uri="{FF2B5EF4-FFF2-40B4-BE49-F238E27FC236}">
                <a16:creationId xmlns:a16="http://schemas.microsoft.com/office/drawing/2014/main" id="{E30FAD5B-A8ED-43E6-B371-3AB12E78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09" y="5450287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18F1F-F2D6-4263-A3D6-C1B8C22E8F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0640" y="2147000"/>
            <a:ext cx="851596" cy="377791"/>
          </a:xfrm>
          <a:prstGeom prst="rect">
            <a:avLst/>
          </a:prstGeom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B6F8A027-7C4D-432D-9154-58D6FAC3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5" y="3552638"/>
            <a:ext cx="702156" cy="70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 descr="GbestSMS - Home">
            <a:extLst>
              <a:ext uri="{FF2B5EF4-FFF2-40B4-BE49-F238E27FC236}">
                <a16:creationId xmlns:a16="http://schemas.microsoft.com/office/drawing/2014/main" id="{A250B6C8-CB54-4187-A61C-0B979404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0" y="4469088"/>
            <a:ext cx="737278" cy="7372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1151962D-1F5E-46CE-BBD1-13946677E8F0}"/>
              </a:ext>
            </a:extLst>
          </p:cNvPr>
          <p:cNvSpPr/>
          <p:nvPr/>
        </p:nvSpPr>
        <p:spPr>
          <a:xfrm>
            <a:off x="2067339" y="-14908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3C969-A1CB-4973-B12E-F49D15CA82F2}"/>
              </a:ext>
            </a:extLst>
          </p:cNvPr>
          <p:cNvSpPr/>
          <p:nvPr/>
        </p:nvSpPr>
        <p:spPr>
          <a:xfrm>
            <a:off x="7882759" y="4469086"/>
            <a:ext cx="2312276" cy="737279"/>
          </a:xfrm>
          <a:prstGeom prst="rect">
            <a:avLst/>
          </a:prstGeom>
          <a:solidFill>
            <a:srgbClr val="465359">
              <a:alpha val="25098"/>
            </a:srgbClr>
          </a:solidFill>
          <a:ln>
            <a:solidFill>
              <a:srgbClr val="313B3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7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13623"/>
          </a:xfrm>
        </p:spPr>
        <p:txBody>
          <a:bodyPr>
            <a:normAutofit/>
          </a:bodyPr>
          <a:lstStyle/>
          <a:p>
            <a:r>
              <a:rPr lang="en-GB" sz="2400" b="1" dirty="0"/>
              <a:t>Inferential statistics: </a:t>
            </a:r>
            <a:r>
              <a:rPr lang="en-GB" sz="2000" b="1" dirty="0"/>
              <a:t>Multilinear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1" y="1503681"/>
            <a:ext cx="11029615" cy="549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/>
              <a:t>My approach:</a:t>
            </a:r>
          </a:p>
          <a:p>
            <a:pPr marL="0" indent="0">
              <a:buNone/>
            </a:pPr>
            <a:r>
              <a:rPr lang="en-GB" sz="2800" b="1" dirty="0"/>
              <a:t>1. Select multiple interesting variables (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non related with HDI variables: literacy,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r>
              <a:rPr lang="en-GB" sz="2800" b="1" dirty="0"/>
              <a:t>)</a:t>
            </a:r>
          </a:p>
          <a:p>
            <a:pPr marL="0" indent="0">
              <a:buNone/>
            </a:pPr>
            <a:r>
              <a:rPr lang="en-GB" sz="2800" b="1" dirty="0"/>
              <a:t>	Source: ourworldindata.org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98689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13623"/>
          </a:xfrm>
        </p:spPr>
        <p:txBody>
          <a:bodyPr>
            <a:normAutofit/>
          </a:bodyPr>
          <a:lstStyle/>
          <a:p>
            <a:r>
              <a:rPr lang="en-GB" sz="2400" b="1" dirty="0"/>
              <a:t>Inferential statistics: </a:t>
            </a:r>
            <a:r>
              <a:rPr lang="en-GB" sz="2000" b="1" dirty="0"/>
              <a:t>Multilinear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1" y="1503681"/>
            <a:ext cx="11029615" cy="549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2. </a:t>
            </a:r>
            <a:r>
              <a:rPr lang="en-GB" sz="2800" dirty="0"/>
              <a:t>Filter</a:t>
            </a:r>
            <a:r>
              <a:rPr lang="en-GB" sz="2800" b="1" dirty="0"/>
              <a:t> </a:t>
            </a:r>
            <a:r>
              <a:rPr lang="en-GB" sz="2800" dirty="0"/>
              <a:t>them</a:t>
            </a:r>
            <a:r>
              <a:rPr lang="en-GB" sz="2800" b="1" dirty="0"/>
              <a:t> </a:t>
            </a:r>
            <a:r>
              <a:rPr lang="en-GB" sz="2800" dirty="0"/>
              <a:t>through</a:t>
            </a:r>
            <a:r>
              <a:rPr lang="en-GB" sz="2800" b="1" dirty="0"/>
              <a:t> </a:t>
            </a:r>
            <a:r>
              <a:rPr lang="en-GB" sz="2800" dirty="0"/>
              <a:t>a</a:t>
            </a:r>
            <a:r>
              <a:rPr lang="en-GB" sz="2800" b="1" dirty="0"/>
              <a:t> correlation matrix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C52AD-7C58-433E-A8E5-FA1EE5D0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87" y="3278009"/>
            <a:ext cx="3215919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13623"/>
          </a:xfrm>
        </p:spPr>
        <p:txBody>
          <a:bodyPr>
            <a:normAutofit/>
          </a:bodyPr>
          <a:lstStyle/>
          <a:p>
            <a:r>
              <a:rPr lang="en-GB" sz="2400" b="1" dirty="0"/>
              <a:t>Inferential statistics: </a:t>
            </a:r>
            <a:r>
              <a:rPr lang="en-GB" sz="2000" b="1" dirty="0"/>
              <a:t>Multilinear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1" y="1503681"/>
            <a:ext cx="11029615" cy="549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3. Select </a:t>
            </a:r>
            <a:r>
              <a:rPr lang="en-GB" sz="2800" b="1" dirty="0">
                <a:solidFill>
                  <a:srgbClr val="0070C0"/>
                </a:solidFill>
              </a:rPr>
              <a:t>strongly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correlated</a:t>
            </a:r>
            <a:r>
              <a:rPr lang="en-GB" sz="2800" b="1" dirty="0"/>
              <a:t> variables (</a:t>
            </a:r>
            <a:r>
              <a:rPr lang="en-GB" sz="2800" b="1" dirty="0" err="1"/>
              <a:t>corr</a:t>
            </a:r>
            <a:r>
              <a:rPr lang="en-GB" sz="2800" b="1" dirty="0"/>
              <a:t> &gt; 0.5) with HDI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Compute Multilinear regression for </a:t>
            </a:r>
            <a:r>
              <a:rPr lang="en-GB" sz="2400" b="1" dirty="0">
                <a:solidFill>
                  <a:srgbClr val="0070C0"/>
                </a:solidFill>
              </a:rPr>
              <a:t>these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1BC76-6104-437C-917F-2028D6F6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21" y="4462424"/>
            <a:ext cx="2267086" cy="1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13623"/>
          </a:xfrm>
        </p:spPr>
        <p:txBody>
          <a:bodyPr>
            <a:normAutofit/>
          </a:bodyPr>
          <a:lstStyle/>
          <a:p>
            <a:r>
              <a:rPr lang="en-GB" sz="2400" b="1" dirty="0"/>
              <a:t>Inferential statistics: </a:t>
            </a:r>
            <a:r>
              <a:rPr lang="en-GB" sz="2000" b="1" dirty="0"/>
              <a:t>Multilinear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1" y="1503681"/>
            <a:ext cx="11029615" cy="549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4. Select correlated variables with a </a:t>
            </a:r>
            <a:r>
              <a:rPr lang="en-GB" sz="2800" b="1" dirty="0">
                <a:solidFill>
                  <a:srgbClr val="00B050"/>
                </a:solidFill>
              </a:rPr>
              <a:t>positive</a:t>
            </a:r>
            <a:r>
              <a:rPr lang="en-GB" sz="2800" b="1" dirty="0"/>
              <a:t> connotation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Compute Multilinear regression for </a:t>
            </a:r>
            <a:r>
              <a:rPr lang="en-GB" sz="2800" b="1" dirty="0">
                <a:solidFill>
                  <a:srgbClr val="00B050"/>
                </a:solidFill>
              </a:rPr>
              <a:t>these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9873F-9754-447B-80AF-5698818A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21" y="4462424"/>
            <a:ext cx="2267086" cy="1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F27-54C5-4809-BDF2-9856131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B6-E4D7-4501-B618-70D97B04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13623"/>
          </a:xfrm>
        </p:spPr>
        <p:txBody>
          <a:bodyPr>
            <a:normAutofit/>
          </a:bodyPr>
          <a:lstStyle/>
          <a:p>
            <a:r>
              <a:rPr lang="en-GB" sz="2400" b="1" dirty="0"/>
              <a:t>Inferential statistics: </a:t>
            </a:r>
            <a:r>
              <a:rPr lang="en-GB" sz="2000" b="1" dirty="0"/>
              <a:t>Multilinear regression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285B7-51A3-4916-8C8E-E2E6AE1723D2}"/>
              </a:ext>
            </a:extLst>
          </p:cNvPr>
          <p:cNvSpPr txBox="1">
            <a:spLocks/>
          </p:cNvSpPr>
          <p:nvPr/>
        </p:nvSpPr>
        <p:spPr>
          <a:xfrm>
            <a:off x="581191" y="1503681"/>
            <a:ext cx="11029615" cy="549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5. Select correlated variables with a </a:t>
            </a:r>
            <a:r>
              <a:rPr lang="en-GB" sz="2800" b="1" dirty="0">
                <a:solidFill>
                  <a:srgbClr val="C00000"/>
                </a:solidFill>
              </a:rPr>
              <a:t>negative</a:t>
            </a:r>
            <a:r>
              <a:rPr lang="en-GB" sz="2800" b="1" dirty="0"/>
              <a:t> connotation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Compute Multilinear regression for </a:t>
            </a:r>
            <a:r>
              <a:rPr lang="en-GB" sz="2800" b="1" dirty="0">
                <a:solidFill>
                  <a:srgbClr val="C00000"/>
                </a:solidFill>
              </a:rPr>
              <a:t>these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366C7-BA1F-42C2-AA24-4D7A1CEC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21" y="4462424"/>
            <a:ext cx="2267086" cy="1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598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710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</vt:lpstr>
      <vt:lpstr>Human DEVELOPMENT INDEX</vt:lpstr>
      <vt:lpstr>HUMAN DEVELOPMENT INDEX: WHAT IS IT?</vt:lpstr>
      <vt:lpstr>Problem:  are there worrying trends in more developed countries?</vt:lpstr>
      <vt:lpstr>WORKFLOW ANALYSIS</vt:lpstr>
      <vt:lpstr>How to address the problem</vt:lpstr>
      <vt:lpstr>How to address the problem</vt:lpstr>
      <vt:lpstr>How to address the problem</vt:lpstr>
      <vt:lpstr>How to address the problem</vt:lpstr>
      <vt:lpstr>How to address the problem</vt:lpstr>
      <vt:lpstr>How to address the problem</vt:lpstr>
      <vt:lpstr>Choose the best correlation METHOD</vt:lpstr>
      <vt:lpstr>first trial:   MULTILINEAR REGRESSION WITH 18  VARIABLES</vt:lpstr>
      <vt:lpstr>SECOND trial:   filter strongly correlated PARAMETERS</vt:lpstr>
      <vt:lpstr>THIRD trial:   strongly correlated PARAMETERS       with a positive connotation</vt:lpstr>
      <vt:lpstr>THIRD trial:   strongly correlated PARAMETERS       with a negative connotation</vt:lpstr>
      <vt:lpstr>Insights…</vt:lpstr>
      <vt:lpstr>A HUMAN DEVELOPMENT INDEX EQUATION</vt:lpstr>
      <vt:lpstr>Struggles…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DEVELOPMENT INDEX</dc:title>
  <dc:creator>João Quintela</dc:creator>
  <cp:lastModifiedBy>João Quintela</cp:lastModifiedBy>
  <cp:revision>1</cp:revision>
  <dcterms:created xsi:type="dcterms:W3CDTF">2020-08-08T16:41:23Z</dcterms:created>
  <dcterms:modified xsi:type="dcterms:W3CDTF">2020-08-08T16:45:40Z</dcterms:modified>
</cp:coreProperties>
</file>