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E131-72DB-6394-5F59-05AA333F5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F7D40-85FE-E7E2-3379-234D8EBD0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97D25-A2E9-3BDE-B05D-7C4C7F57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5648-5DE0-406F-8922-D2B2C08D80E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105F5-A084-0F2B-2908-F92CDF7F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48A6-04DA-A8CA-26E6-0AF49285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9E89-3BB0-4531-990A-70814D640F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18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64A8-7DC6-5EBD-C616-F292CFF3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7842A-BF80-E168-3DFB-6E54FA9BE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2FF2-0FAD-8901-A799-34F3A871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5648-5DE0-406F-8922-D2B2C08D80E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93CE8-5109-9F48-429C-E0271975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36F8B-80F4-BF39-35DE-E505903D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9E89-3BB0-4531-990A-70814D640F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00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785517-B474-2B55-A28B-49A1DC378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5319D-035F-D3B9-B879-7961B5791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FA02-D432-7FA8-3CF5-6C8D0C13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5648-5DE0-406F-8922-D2B2C08D80E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7D1E1-584D-EB09-6018-EC365C72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4AEB-B0B4-9FEE-9F2B-F9044B0E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9E89-3BB0-4531-990A-70814D640F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485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4166-B234-2478-9352-6F987A2B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6E1E-8A64-DC0D-BAB6-1ED828CE6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29332-106D-7B74-4221-E8E1FF57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5648-5DE0-406F-8922-D2B2C08D80E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F3845-4CC7-0FD0-7802-3906D8C0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AC9E2-2B40-6DA7-FF92-55D093CD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9E89-3BB0-4531-990A-70814D640F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59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28B1-B6F1-607E-E501-46E99884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49E91-F267-7998-4C73-FD3074B6A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58ED3-D735-746B-0A3F-001F0CEC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5648-5DE0-406F-8922-D2B2C08D80E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88C7E-94AA-4AE0-ED2D-BE4C73CE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9E3FF-61EE-8A7D-0C3E-AE7F5E4D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9E89-3BB0-4531-990A-70814D640F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57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9D3C-91B0-3768-4E70-DD03ADE9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3FB06-7D08-ED44-24D1-655E44B59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34F3E-F2E7-7E21-0854-88EAE07D5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9FA12-59D5-7ABD-FE6B-270224D1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5648-5DE0-406F-8922-D2B2C08D80E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ACEF6-4BBF-0B5B-B69E-302D531D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EEFF5-DDDA-8B80-54A0-702973B3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9E89-3BB0-4531-990A-70814D640F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86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0692-2693-B09F-A661-412BCC060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D2152-A537-070E-F681-2A3A99647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BFAE3-4B76-F338-01B3-02BCF7C6D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4F270-948C-9E2C-B1E8-C2D5CA214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9CFE02-4D32-3942-22EE-2FF23972F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C8F5C-E654-F7DD-3DA8-C6CEBDA4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5648-5DE0-406F-8922-D2B2C08D80E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C90E6D-DADF-876B-AE08-2BA7FFC3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A73CF2-CB42-9A5D-A111-24E06862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9E89-3BB0-4531-990A-70814D640F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12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C915-888F-8A09-F5AF-F3DA15E7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43E7C-9569-21E5-FC54-0A429154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5648-5DE0-406F-8922-D2B2C08D80E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D17CB-44F2-93F7-CB11-6A9CB207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5A834-C839-7F82-8156-D02A5E35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9E89-3BB0-4531-990A-70814D640F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95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B5D6C-5C6C-6141-977F-C0B672EE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5648-5DE0-406F-8922-D2B2C08D80E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DFC0B9-8C21-4143-AD3C-8B1F6EFD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01024-D832-42D8-20DA-7761EC09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9E89-3BB0-4531-990A-70814D640F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40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1A4F-ABEC-BFBC-1244-119B57AB5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5A48D-872E-AFBC-4240-5EFCAD6F5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B2519-AD0F-5E53-5D26-E5F045746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2653D-8D52-344E-CCC5-98C8B115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5648-5DE0-406F-8922-D2B2C08D80E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ED7A3-4AE0-0356-C82C-674DB0CE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30C27-3D12-EA13-87C1-D088E480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9E89-3BB0-4531-990A-70814D640F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70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413E-45DB-912C-0440-80F301DB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95C59-6298-6E15-58F8-6B83A8C6E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963C3-01AF-5109-CFC1-77FE6A6BD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875FF-9600-3E86-9D99-AAAE4077D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5648-5DE0-406F-8922-D2B2C08D80E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445CC-9A00-F2B8-3436-B8DCD39A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B737C-6936-BA97-2DF9-4C746CA2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9E89-3BB0-4531-990A-70814D640F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12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40A639-9E4F-04BA-A0A6-26932AE5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99DDB-B6C5-6396-67A3-45126A7A4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0B165-7AD0-6D33-5C7D-84BC15183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65648-5DE0-406F-8922-D2B2C08D80E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493C7-C5BF-9262-E13C-59930E70B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E8473-B03C-A155-7334-18C15E6CD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99E89-3BB0-4531-990A-70814D640F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80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F3B6B5C-9D50-9239-980A-15F38674AC80}"/>
              </a:ext>
            </a:extLst>
          </p:cNvPr>
          <p:cNvGrpSpPr/>
          <p:nvPr/>
        </p:nvGrpSpPr>
        <p:grpSpPr>
          <a:xfrm>
            <a:off x="9201308" y="735276"/>
            <a:ext cx="2520000" cy="1800000"/>
            <a:chOff x="291556" y="1325620"/>
            <a:chExt cx="2520000" cy="180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4555B8B-A165-A667-361B-47BE1D9EFC8A}"/>
                </a:ext>
              </a:extLst>
            </p:cNvPr>
            <p:cNvSpPr>
              <a:spLocks/>
            </p:cNvSpPr>
            <p:nvPr/>
          </p:nvSpPr>
          <p:spPr>
            <a:xfrm>
              <a:off x="291556" y="1685620"/>
              <a:ext cx="2520000" cy="14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bg1"/>
                  </a:solidFill>
                </a:rPr>
                <a:t>ID INT {PK} </a:t>
              </a:r>
            </a:p>
            <a:p>
              <a:r>
                <a:rPr lang="en-US" sz="1200" dirty="0"/>
                <a:t>VIN VARCHAR (17) </a:t>
              </a:r>
              <a:r>
                <a:rPr lang="en-GB" sz="1200" b="0" i="0" dirty="0">
                  <a:solidFill>
                    <a:schemeClr val="bg1"/>
                  </a:solidFill>
                  <a:effectLst/>
                </a:rPr>
                <a:t>★</a:t>
              </a:r>
              <a:endParaRPr lang="en-US" sz="1200" dirty="0">
                <a:solidFill>
                  <a:schemeClr val="bg1"/>
                </a:solidFill>
              </a:endParaRPr>
            </a:p>
            <a:p>
              <a:r>
                <a:rPr lang="en-US" sz="1200" dirty="0"/>
                <a:t>Manufacturer VARCHAR (40) </a:t>
              </a:r>
              <a:r>
                <a:rPr lang="en-GB" sz="1200" b="0" i="0" dirty="0">
                  <a:solidFill>
                    <a:schemeClr val="bg1"/>
                  </a:solidFill>
                  <a:effectLst/>
                </a:rPr>
                <a:t>★</a:t>
              </a:r>
              <a:r>
                <a:rPr lang="en-US" sz="1200" dirty="0"/>
                <a:t> </a:t>
              </a:r>
            </a:p>
            <a:p>
              <a:r>
                <a:rPr lang="en-US" sz="1200" dirty="0"/>
                <a:t>Model VARCHAR (40) </a:t>
              </a:r>
              <a:r>
                <a:rPr lang="en-GB" sz="1200" b="0" i="0" dirty="0">
                  <a:solidFill>
                    <a:schemeClr val="bg1"/>
                  </a:solidFill>
                  <a:effectLst/>
                </a:rPr>
                <a:t>★</a:t>
              </a:r>
              <a:endParaRPr lang="en-US" sz="1200" dirty="0"/>
            </a:p>
            <a:p>
              <a:r>
                <a:rPr lang="en-US" sz="1200" dirty="0"/>
                <a:t>Year YEAR</a:t>
              </a:r>
            </a:p>
            <a:p>
              <a:r>
                <a:rPr lang="en-US" sz="1200" dirty="0"/>
                <a:t>Color VARCHAR (30)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A7834D-F852-B5C8-DB6E-E16B483B8AF3}"/>
                </a:ext>
              </a:extLst>
            </p:cNvPr>
            <p:cNvSpPr>
              <a:spLocks/>
            </p:cNvSpPr>
            <p:nvPr/>
          </p:nvSpPr>
          <p:spPr>
            <a:xfrm>
              <a:off x="291556" y="1325620"/>
              <a:ext cx="2520000" cy="36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Cars</a:t>
              </a:r>
              <a:endParaRPr lang="en-GB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53159F-56F6-5346-49BF-D20B223ED7BB}"/>
              </a:ext>
            </a:extLst>
          </p:cNvPr>
          <p:cNvGrpSpPr/>
          <p:nvPr/>
        </p:nvGrpSpPr>
        <p:grpSpPr>
          <a:xfrm>
            <a:off x="853466" y="2535276"/>
            <a:ext cx="2520000" cy="2520000"/>
            <a:chOff x="3742938" y="1325620"/>
            <a:chExt cx="2520000" cy="252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9EC329-2DCC-05B1-533F-7A0306A21037}"/>
                </a:ext>
              </a:extLst>
            </p:cNvPr>
            <p:cNvSpPr/>
            <p:nvPr/>
          </p:nvSpPr>
          <p:spPr>
            <a:xfrm>
              <a:off x="3742938" y="1685620"/>
              <a:ext cx="2520000" cy="21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bg1"/>
                  </a:solidFill>
                </a:rPr>
                <a:t>ID INT {PK}</a:t>
              </a:r>
            </a:p>
            <a:p>
              <a:r>
                <a:rPr lang="en-US" sz="1200" dirty="0"/>
                <a:t>Customer ID INT </a:t>
              </a:r>
              <a:r>
                <a:rPr lang="en-GB" sz="1200" b="0" i="0" dirty="0">
                  <a:effectLst/>
                </a:rPr>
                <a:t>★</a:t>
              </a:r>
              <a:endParaRPr lang="en-US" sz="1200" dirty="0"/>
            </a:p>
            <a:p>
              <a:r>
                <a:rPr lang="en-US" sz="1200" dirty="0">
                  <a:solidFill>
                    <a:schemeClr val="bg1"/>
                  </a:solidFill>
                </a:rPr>
                <a:t>Name VARCHAR (100) </a:t>
              </a:r>
              <a:r>
                <a:rPr lang="en-GB" sz="1200" b="0" i="0" dirty="0">
                  <a:effectLst/>
                </a:rPr>
                <a:t>★</a:t>
              </a:r>
              <a:endParaRPr lang="en-US" sz="1200" dirty="0">
                <a:solidFill>
                  <a:schemeClr val="bg1"/>
                </a:solidFill>
              </a:endParaRPr>
            </a:p>
            <a:p>
              <a:r>
                <a:rPr lang="en-US" sz="1200" dirty="0"/>
                <a:t>Phone VARCHAR (20) </a:t>
              </a:r>
              <a:r>
                <a:rPr lang="en-GB" sz="1200" b="0" i="0" dirty="0">
                  <a:effectLst/>
                </a:rPr>
                <a:t>★</a:t>
              </a:r>
              <a:endParaRPr lang="en-US" sz="1200" dirty="0"/>
            </a:p>
            <a:p>
              <a:r>
                <a:rPr lang="en-US" sz="1200" dirty="0"/>
                <a:t>Email VARCHAR (50)</a:t>
              </a:r>
            </a:p>
            <a:p>
              <a:r>
                <a:rPr lang="en-US" sz="1200" dirty="0"/>
                <a:t>Address VARCHAR (100) </a:t>
              </a:r>
              <a:r>
                <a:rPr lang="en-GB" sz="1200" b="0" i="0" dirty="0">
                  <a:effectLst/>
                </a:rPr>
                <a:t>★</a:t>
              </a:r>
              <a:endParaRPr lang="en-US" sz="1200" dirty="0"/>
            </a:p>
            <a:p>
              <a:r>
                <a:rPr lang="en-US" sz="1200" dirty="0"/>
                <a:t>City VARCHAR (50) </a:t>
              </a:r>
              <a:r>
                <a:rPr lang="en-GB" sz="1200" b="0" i="0" dirty="0">
                  <a:effectLst/>
                </a:rPr>
                <a:t>★</a:t>
              </a:r>
              <a:endParaRPr lang="en-US" sz="1200" dirty="0"/>
            </a:p>
            <a:p>
              <a:r>
                <a:rPr lang="en-US" sz="1200" dirty="0"/>
                <a:t>State/Province VARCHAR (50)</a:t>
              </a:r>
            </a:p>
            <a:p>
              <a:r>
                <a:rPr lang="en-US" sz="1200" dirty="0"/>
                <a:t>Country VARCHAR (50) </a:t>
              </a:r>
              <a:r>
                <a:rPr lang="en-GB" sz="1200" b="0" i="0" dirty="0">
                  <a:effectLst/>
                </a:rPr>
                <a:t>★</a:t>
              </a:r>
              <a:endParaRPr lang="en-US" sz="1200" dirty="0"/>
            </a:p>
            <a:p>
              <a:r>
                <a:rPr lang="en-US" sz="1200" dirty="0"/>
                <a:t>Postal VARCHAR (10)</a:t>
              </a:r>
              <a:endParaRPr lang="en-GB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DB4C00-BD97-48DF-7BEF-3668A037E5C9}"/>
                </a:ext>
              </a:extLst>
            </p:cNvPr>
            <p:cNvSpPr/>
            <p:nvPr/>
          </p:nvSpPr>
          <p:spPr>
            <a:xfrm>
              <a:off x="3742938" y="1325620"/>
              <a:ext cx="2520000" cy="3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Customers</a:t>
              </a:r>
              <a:endParaRPr lang="en-GB" b="1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F43B280-4AA4-BB7D-714C-942FAE54669C}"/>
              </a:ext>
            </a:extLst>
          </p:cNvPr>
          <p:cNvGrpSpPr/>
          <p:nvPr/>
        </p:nvGrpSpPr>
        <p:grpSpPr>
          <a:xfrm>
            <a:off x="9201308" y="4682724"/>
            <a:ext cx="2520000" cy="1440000"/>
            <a:chOff x="6534562" y="1325620"/>
            <a:chExt cx="252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934FB3-5839-34DE-3689-0910216DD920}"/>
                </a:ext>
              </a:extLst>
            </p:cNvPr>
            <p:cNvSpPr/>
            <p:nvPr/>
          </p:nvSpPr>
          <p:spPr>
            <a:xfrm>
              <a:off x="6534562" y="1685620"/>
              <a:ext cx="2520000" cy="108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bg1"/>
                  </a:solidFill>
                </a:rPr>
                <a:t>ID INT {PK} </a:t>
              </a:r>
            </a:p>
            <a:p>
              <a:r>
                <a:rPr lang="en-US" sz="1200" dirty="0"/>
                <a:t>Staff ID VARCHAR (5) </a:t>
              </a:r>
              <a:r>
                <a:rPr lang="en-GB" sz="1200" b="0" i="0" dirty="0">
                  <a:effectLst/>
                </a:rPr>
                <a:t>★</a:t>
              </a:r>
              <a:endParaRPr lang="en-US" sz="1200" dirty="0"/>
            </a:p>
            <a:p>
              <a:r>
                <a:rPr lang="en-US" sz="1200" dirty="0">
                  <a:solidFill>
                    <a:schemeClr val="bg1"/>
                  </a:solidFill>
                </a:rPr>
                <a:t>Name VARCHAR (100)</a:t>
              </a:r>
            </a:p>
            <a:p>
              <a:r>
                <a:rPr lang="en-US" sz="1200" dirty="0"/>
                <a:t>Store VARCHAR (50)</a:t>
              </a:r>
              <a:endParaRPr lang="en-GB" sz="12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053CE2D-D44A-AE9E-05B5-59EE23543B2A}"/>
                </a:ext>
              </a:extLst>
            </p:cNvPr>
            <p:cNvSpPr/>
            <p:nvPr/>
          </p:nvSpPr>
          <p:spPr>
            <a:xfrm>
              <a:off x="6534562" y="1325620"/>
              <a:ext cx="2520000" cy="3600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Salespersons</a:t>
              </a:r>
              <a:endParaRPr lang="en-GB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4DC3E1-617B-0FE9-CAC9-0298E11A242E}"/>
              </a:ext>
            </a:extLst>
          </p:cNvPr>
          <p:cNvGrpSpPr/>
          <p:nvPr/>
        </p:nvGrpSpPr>
        <p:grpSpPr>
          <a:xfrm>
            <a:off x="5741410" y="2535276"/>
            <a:ext cx="2520000" cy="1800000"/>
            <a:chOff x="9476311" y="1300843"/>
            <a:chExt cx="2520000" cy="180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9A337A-6CEF-C644-1D00-06D130170874}"/>
                </a:ext>
              </a:extLst>
            </p:cNvPr>
            <p:cNvSpPr/>
            <p:nvPr/>
          </p:nvSpPr>
          <p:spPr>
            <a:xfrm>
              <a:off x="9476311" y="1660843"/>
              <a:ext cx="2520000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bg1"/>
                  </a:solidFill>
                </a:rPr>
                <a:t>ID INT {PK}</a:t>
              </a:r>
            </a:p>
            <a:p>
              <a:r>
                <a:rPr lang="en-US" sz="1200" dirty="0"/>
                <a:t>Invoice Number INT </a:t>
              </a:r>
              <a:r>
                <a:rPr lang="en-GB" sz="1200" b="0" i="0" dirty="0">
                  <a:effectLst/>
                </a:rPr>
                <a:t>★</a:t>
              </a:r>
              <a:endParaRPr lang="en-US" sz="1200" dirty="0"/>
            </a:p>
            <a:p>
              <a:r>
                <a:rPr lang="en-US" sz="1200" dirty="0"/>
                <a:t>Date DATE </a:t>
              </a:r>
              <a:r>
                <a:rPr lang="en-GB" sz="1200" b="0" i="0" dirty="0">
                  <a:effectLst/>
                </a:rPr>
                <a:t>★</a:t>
              </a:r>
              <a:endParaRPr lang="en-US" sz="1200" dirty="0"/>
            </a:p>
            <a:p>
              <a:r>
                <a:rPr lang="en-US" sz="1200" dirty="0"/>
                <a:t>Car INT {FK}</a:t>
              </a:r>
            </a:p>
            <a:p>
              <a:r>
                <a:rPr lang="en-US" sz="1200" dirty="0"/>
                <a:t>Customer INT {FK}</a:t>
              </a:r>
            </a:p>
            <a:p>
              <a:r>
                <a:rPr lang="en-US" sz="1200" dirty="0"/>
                <a:t>Sales Person INT {FK}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F40BE9E-8948-904F-5A5B-415D994E883F}"/>
                </a:ext>
              </a:extLst>
            </p:cNvPr>
            <p:cNvSpPr/>
            <p:nvPr/>
          </p:nvSpPr>
          <p:spPr>
            <a:xfrm>
              <a:off x="9476311" y="1300843"/>
              <a:ext cx="2520000" cy="3600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Invoices</a:t>
              </a:r>
              <a:endParaRPr lang="en-GB" b="1" dirty="0"/>
            </a:p>
          </p:txBody>
        </p:sp>
      </p:grp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3347874-8446-49A8-44A9-8C5D131B89B0}"/>
              </a:ext>
            </a:extLst>
          </p:cNvPr>
          <p:cNvCxnSpPr>
            <a:cxnSpLocks/>
          </p:cNvCxnSpPr>
          <p:nvPr/>
        </p:nvCxnSpPr>
        <p:spPr>
          <a:xfrm>
            <a:off x="3379571" y="3038459"/>
            <a:ext cx="2359262" cy="749150"/>
          </a:xfrm>
          <a:prstGeom prst="bentConnector3">
            <a:avLst>
              <a:gd name="adj1" fmla="val 76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27E0001-478C-68AA-9CAB-4673B783E558}"/>
              </a:ext>
            </a:extLst>
          </p:cNvPr>
          <p:cNvCxnSpPr>
            <a:cxnSpLocks/>
          </p:cNvCxnSpPr>
          <p:nvPr/>
        </p:nvCxnSpPr>
        <p:spPr>
          <a:xfrm>
            <a:off x="5741410" y="3962725"/>
            <a:ext cx="3459898" cy="1218875"/>
          </a:xfrm>
          <a:prstGeom prst="bentConnector3">
            <a:avLst>
              <a:gd name="adj1" fmla="val -1637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A8A1E74-3882-9A31-F52D-66CA708C2969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H="1">
            <a:off x="5741409" y="1249326"/>
            <a:ext cx="3457323" cy="2365950"/>
          </a:xfrm>
          <a:prstGeom prst="bentConnector3">
            <a:avLst>
              <a:gd name="adj1" fmla="val -129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4B2E791-288A-7E39-BF20-24734DDFECDC}"/>
              </a:ext>
            </a:extLst>
          </p:cNvPr>
          <p:cNvCxnSpPr>
            <a:cxnSpLocks/>
          </p:cNvCxnSpPr>
          <p:nvPr/>
        </p:nvCxnSpPr>
        <p:spPr>
          <a:xfrm>
            <a:off x="9097681" y="1159325"/>
            <a:ext cx="0" cy="1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AA124B-829E-D0EC-327F-BFEA2E86A67E}"/>
              </a:ext>
            </a:extLst>
          </p:cNvPr>
          <p:cNvCxnSpPr>
            <a:cxnSpLocks/>
          </p:cNvCxnSpPr>
          <p:nvPr/>
        </p:nvCxnSpPr>
        <p:spPr>
          <a:xfrm>
            <a:off x="5694294" y="3519859"/>
            <a:ext cx="0" cy="1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70AC8F-75E0-FD43-4337-0CCC3E792E79}"/>
              </a:ext>
            </a:extLst>
          </p:cNvPr>
          <p:cNvCxnSpPr>
            <a:cxnSpLocks/>
          </p:cNvCxnSpPr>
          <p:nvPr/>
        </p:nvCxnSpPr>
        <p:spPr>
          <a:xfrm>
            <a:off x="5650122" y="3961837"/>
            <a:ext cx="90000" cy="9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991ABA1-6295-3CC3-5713-4749B6DCCBCB}"/>
              </a:ext>
            </a:extLst>
          </p:cNvPr>
          <p:cNvCxnSpPr>
            <a:cxnSpLocks/>
          </p:cNvCxnSpPr>
          <p:nvPr/>
        </p:nvCxnSpPr>
        <p:spPr>
          <a:xfrm flipV="1">
            <a:off x="5649532" y="3876974"/>
            <a:ext cx="90589" cy="9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3C0075-DE05-8F02-4FA1-D9F70A0C18E9}"/>
              </a:ext>
            </a:extLst>
          </p:cNvPr>
          <p:cNvCxnSpPr>
            <a:cxnSpLocks/>
          </p:cNvCxnSpPr>
          <p:nvPr/>
        </p:nvCxnSpPr>
        <p:spPr>
          <a:xfrm>
            <a:off x="3422501" y="2948459"/>
            <a:ext cx="0" cy="1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DC35655-8208-F6EE-891F-5AF642855AD7}"/>
              </a:ext>
            </a:extLst>
          </p:cNvPr>
          <p:cNvCxnSpPr>
            <a:cxnSpLocks/>
          </p:cNvCxnSpPr>
          <p:nvPr/>
        </p:nvCxnSpPr>
        <p:spPr>
          <a:xfrm>
            <a:off x="5648834" y="3785002"/>
            <a:ext cx="90000" cy="9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06A3AB2-C027-4BF2-AF6E-15E3333B9EA9}"/>
              </a:ext>
            </a:extLst>
          </p:cNvPr>
          <p:cNvCxnSpPr>
            <a:cxnSpLocks/>
          </p:cNvCxnSpPr>
          <p:nvPr/>
        </p:nvCxnSpPr>
        <p:spPr>
          <a:xfrm flipV="1">
            <a:off x="5648244" y="3700139"/>
            <a:ext cx="90589" cy="9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87AE357-BC67-211A-44BB-D827AD7066FD}"/>
              </a:ext>
            </a:extLst>
          </p:cNvPr>
          <p:cNvSpPr txBox="1"/>
          <p:nvPr/>
        </p:nvSpPr>
        <p:spPr>
          <a:xfrm>
            <a:off x="3643659" y="6158964"/>
            <a:ext cx="49285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b="0" i="0" dirty="0">
                <a:effectLst/>
              </a:rPr>
              <a:t>★ : Not-Null (PK and FK are by-default not-null)</a:t>
            </a:r>
            <a:endParaRPr lang="en-GB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77FE16-6F92-BEA8-4806-D313EDDA5ED3}"/>
              </a:ext>
            </a:extLst>
          </p:cNvPr>
          <p:cNvSpPr txBox="1"/>
          <p:nvPr/>
        </p:nvSpPr>
        <p:spPr>
          <a:xfrm>
            <a:off x="6101331" y="5180830"/>
            <a:ext cx="1811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0" i="0" dirty="0">
                <a:effectLst/>
              </a:rPr>
              <a:t>one to many</a:t>
            </a:r>
            <a:endParaRPr lang="en-GB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1C2CCC0-C085-5EBB-0830-FD2FFECB5CE3}"/>
              </a:ext>
            </a:extLst>
          </p:cNvPr>
          <p:cNvSpPr/>
          <p:nvPr/>
        </p:nvSpPr>
        <p:spPr>
          <a:xfrm>
            <a:off x="5505329" y="3719557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7A834D-2917-DFC6-203C-7DC95A92AEB8}"/>
              </a:ext>
            </a:extLst>
          </p:cNvPr>
          <p:cNvSpPr txBox="1"/>
          <p:nvPr/>
        </p:nvSpPr>
        <p:spPr>
          <a:xfrm>
            <a:off x="850890" y="2254631"/>
            <a:ext cx="252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0" i="0" dirty="0">
                <a:effectLst/>
              </a:rPr>
              <a:t>one (and only one) to zero or many</a:t>
            </a:r>
            <a:endParaRPr lang="en-GB" sz="12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D01382E-5ED0-3FDA-5385-36035F3BAC94}"/>
              </a:ext>
            </a:extLst>
          </p:cNvPr>
          <p:cNvCxnSpPr>
            <a:cxnSpLocks/>
          </p:cNvCxnSpPr>
          <p:nvPr/>
        </p:nvCxnSpPr>
        <p:spPr>
          <a:xfrm>
            <a:off x="3482488" y="2949229"/>
            <a:ext cx="0" cy="1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A2721BC-5536-FAA9-E886-3D266742C8FF}"/>
              </a:ext>
            </a:extLst>
          </p:cNvPr>
          <p:cNvCxnSpPr>
            <a:cxnSpLocks/>
          </p:cNvCxnSpPr>
          <p:nvPr/>
        </p:nvCxnSpPr>
        <p:spPr>
          <a:xfrm>
            <a:off x="9103496" y="1246757"/>
            <a:ext cx="90000" cy="9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30B83EA-ADF8-B0DD-76BE-482DCFC092D6}"/>
              </a:ext>
            </a:extLst>
          </p:cNvPr>
          <p:cNvCxnSpPr>
            <a:cxnSpLocks/>
          </p:cNvCxnSpPr>
          <p:nvPr/>
        </p:nvCxnSpPr>
        <p:spPr>
          <a:xfrm flipV="1">
            <a:off x="9102906" y="1161894"/>
            <a:ext cx="90589" cy="9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201A74C-2C38-4DBD-03B1-29561B02D862}"/>
              </a:ext>
            </a:extLst>
          </p:cNvPr>
          <p:cNvSpPr/>
          <p:nvPr/>
        </p:nvSpPr>
        <p:spPr>
          <a:xfrm>
            <a:off x="5503988" y="3543276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CDC61B-A724-87CC-B4DD-FB2DA5221874}"/>
              </a:ext>
            </a:extLst>
          </p:cNvPr>
          <p:cNvSpPr txBox="1"/>
          <p:nvPr/>
        </p:nvSpPr>
        <p:spPr>
          <a:xfrm>
            <a:off x="9206318" y="457431"/>
            <a:ext cx="252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0" i="0" dirty="0">
                <a:effectLst/>
              </a:rPr>
              <a:t>one or many to zero or one</a:t>
            </a:r>
            <a:endParaRPr lang="en-GB" sz="12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9A9FB0-623C-5265-173E-D526A4FE5AF3}"/>
              </a:ext>
            </a:extLst>
          </p:cNvPr>
          <p:cNvCxnSpPr>
            <a:cxnSpLocks/>
          </p:cNvCxnSpPr>
          <p:nvPr/>
        </p:nvCxnSpPr>
        <p:spPr>
          <a:xfrm>
            <a:off x="5648834" y="3871837"/>
            <a:ext cx="0" cy="1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23A9000-97A4-226C-79E1-76064BD6CE31}"/>
              </a:ext>
            </a:extLst>
          </p:cNvPr>
          <p:cNvCxnSpPr>
            <a:cxnSpLocks/>
          </p:cNvCxnSpPr>
          <p:nvPr/>
        </p:nvCxnSpPr>
        <p:spPr>
          <a:xfrm>
            <a:off x="9088213" y="5090830"/>
            <a:ext cx="0" cy="1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722399-3EBB-EA11-4785-0ED64050D5A8}"/>
              </a:ext>
            </a:extLst>
          </p:cNvPr>
          <p:cNvCxnSpPr>
            <a:cxnSpLocks/>
          </p:cNvCxnSpPr>
          <p:nvPr/>
        </p:nvCxnSpPr>
        <p:spPr>
          <a:xfrm>
            <a:off x="9148200" y="5091600"/>
            <a:ext cx="0" cy="1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447ECD4-81F4-944B-ED41-39B1DE5FF6F3}"/>
              </a:ext>
            </a:extLst>
          </p:cNvPr>
          <p:cNvSpPr txBox="1"/>
          <p:nvPr/>
        </p:nvSpPr>
        <p:spPr>
          <a:xfrm>
            <a:off x="9201308" y="4405237"/>
            <a:ext cx="252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0" i="0" dirty="0">
                <a:effectLst/>
              </a:rPr>
              <a:t>one (and only one) to one or many</a:t>
            </a:r>
            <a:endParaRPr lang="en-GB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07D7BCF-B64E-8B7D-5007-8ABDF5199AE7}"/>
              </a:ext>
            </a:extLst>
          </p:cNvPr>
          <p:cNvSpPr txBox="1"/>
          <p:nvPr/>
        </p:nvSpPr>
        <p:spPr>
          <a:xfrm>
            <a:off x="6099818" y="875796"/>
            <a:ext cx="1811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0" i="0" dirty="0">
                <a:effectLst/>
              </a:rPr>
              <a:t>many to one</a:t>
            </a:r>
            <a:endParaRPr lang="en-GB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0384AD-1CA0-B9FF-2C74-6719DEE427C9}"/>
              </a:ext>
            </a:extLst>
          </p:cNvPr>
          <p:cNvSpPr txBox="1"/>
          <p:nvPr/>
        </p:nvSpPr>
        <p:spPr>
          <a:xfrm>
            <a:off x="3379943" y="2680970"/>
            <a:ext cx="1811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0" i="0" dirty="0">
                <a:effectLst/>
              </a:rPr>
              <a:t>one to many</a:t>
            </a:r>
            <a:endParaRPr lang="en-GB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D89370-91D5-C8DF-05E0-9723BE75BD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69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187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Aris Goulas</dc:creator>
  <cp:lastModifiedBy>Aris Goulas</cp:lastModifiedBy>
  <cp:revision>7</cp:revision>
  <dcterms:created xsi:type="dcterms:W3CDTF">2023-06-28T11:44:37Z</dcterms:created>
  <dcterms:modified xsi:type="dcterms:W3CDTF">2023-06-28T16:13:06Z</dcterms:modified>
</cp:coreProperties>
</file>