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103"/>
  </p:notesMasterIdLst>
  <p:sldIdLst>
    <p:sldId id="256" r:id="rId3"/>
    <p:sldId id="348" r:id="rId4"/>
    <p:sldId id="379" r:id="rId5"/>
    <p:sldId id="381" r:id="rId6"/>
    <p:sldId id="385" r:id="rId7"/>
    <p:sldId id="386" r:id="rId8"/>
    <p:sldId id="387" r:id="rId9"/>
    <p:sldId id="388" r:id="rId10"/>
    <p:sldId id="389" r:id="rId11"/>
    <p:sldId id="391" r:id="rId12"/>
    <p:sldId id="392" r:id="rId13"/>
    <p:sldId id="400" r:id="rId14"/>
    <p:sldId id="394" r:id="rId15"/>
    <p:sldId id="396" r:id="rId16"/>
    <p:sldId id="397" r:id="rId17"/>
    <p:sldId id="398" r:id="rId18"/>
    <p:sldId id="395" r:id="rId19"/>
    <p:sldId id="399"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6" r:id="rId35"/>
    <p:sldId id="417" r:id="rId36"/>
    <p:sldId id="418" r:id="rId37"/>
    <p:sldId id="415" r:id="rId38"/>
    <p:sldId id="419" r:id="rId39"/>
    <p:sldId id="420" r:id="rId40"/>
    <p:sldId id="421" r:id="rId41"/>
    <p:sldId id="423" r:id="rId42"/>
    <p:sldId id="424" r:id="rId43"/>
    <p:sldId id="425" r:id="rId44"/>
    <p:sldId id="422" r:id="rId45"/>
    <p:sldId id="426" r:id="rId46"/>
    <p:sldId id="427" r:id="rId47"/>
    <p:sldId id="428" r:id="rId48"/>
    <p:sldId id="429" r:id="rId49"/>
    <p:sldId id="430" r:id="rId50"/>
    <p:sldId id="431" r:id="rId51"/>
    <p:sldId id="432" r:id="rId52"/>
    <p:sldId id="433" r:id="rId53"/>
    <p:sldId id="434" r:id="rId54"/>
    <p:sldId id="435" r:id="rId55"/>
    <p:sldId id="436" r:id="rId56"/>
    <p:sldId id="437" r:id="rId57"/>
    <p:sldId id="438" r:id="rId58"/>
    <p:sldId id="439" r:id="rId59"/>
    <p:sldId id="440" r:id="rId60"/>
    <p:sldId id="441" r:id="rId61"/>
    <p:sldId id="442" r:id="rId62"/>
    <p:sldId id="443" r:id="rId63"/>
    <p:sldId id="444" r:id="rId64"/>
    <p:sldId id="445" r:id="rId65"/>
    <p:sldId id="446" r:id="rId66"/>
    <p:sldId id="447" r:id="rId67"/>
    <p:sldId id="448" r:id="rId68"/>
    <p:sldId id="449" r:id="rId69"/>
    <p:sldId id="450" r:id="rId70"/>
    <p:sldId id="451" r:id="rId71"/>
    <p:sldId id="452" r:id="rId72"/>
    <p:sldId id="453" r:id="rId73"/>
    <p:sldId id="454" r:id="rId74"/>
    <p:sldId id="455" r:id="rId75"/>
    <p:sldId id="456" r:id="rId76"/>
    <p:sldId id="457" r:id="rId77"/>
    <p:sldId id="458" r:id="rId78"/>
    <p:sldId id="459" r:id="rId79"/>
    <p:sldId id="460" r:id="rId80"/>
    <p:sldId id="461" r:id="rId81"/>
    <p:sldId id="462" r:id="rId82"/>
    <p:sldId id="463" r:id="rId83"/>
    <p:sldId id="464" r:id="rId84"/>
    <p:sldId id="465" r:id="rId85"/>
    <p:sldId id="466" r:id="rId86"/>
    <p:sldId id="467" r:id="rId87"/>
    <p:sldId id="468" r:id="rId88"/>
    <p:sldId id="469" r:id="rId89"/>
    <p:sldId id="470" r:id="rId90"/>
    <p:sldId id="471" r:id="rId91"/>
    <p:sldId id="472" r:id="rId92"/>
    <p:sldId id="473" r:id="rId93"/>
    <p:sldId id="474" r:id="rId94"/>
    <p:sldId id="475" r:id="rId95"/>
    <p:sldId id="476" r:id="rId96"/>
    <p:sldId id="477" r:id="rId97"/>
    <p:sldId id="478" r:id="rId98"/>
    <p:sldId id="479" r:id="rId99"/>
    <p:sldId id="480" r:id="rId100"/>
    <p:sldId id="481" r:id="rId101"/>
    <p:sldId id="482"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FC315-7668-4F25-994D-80D35F5B07AC}" v="2" dt="2020-06-04T09:51:07.36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93878" autoAdjust="0"/>
  </p:normalViewPr>
  <p:slideViewPr>
    <p:cSldViewPr snapToGrid="0">
      <p:cViewPr>
        <p:scale>
          <a:sx n="93" d="100"/>
          <a:sy n="93" d="100"/>
        </p:scale>
        <p:origin x="364"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108"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microsoft.com/office/2015/10/relationships/revisionInfo" Target="revisionInfo.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çalo Nobre" userId="e6666d717c140101" providerId="LiveId" clId="{121FC315-7668-4F25-994D-80D35F5B07AC}"/>
    <pc:docChg chg="addSld delSld modSld">
      <pc:chgData name="Gonçalo Nobre" userId="e6666d717c140101" providerId="LiveId" clId="{121FC315-7668-4F25-994D-80D35F5B07AC}" dt="2020-06-04T09:51:07.357" v="8"/>
      <pc:docMkLst>
        <pc:docMk/>
      </pc:docMkLst>
      <pc:sldChg chg="del">
        <pc:chgData name="Gonçalo Nobre" userId="e6666d717c140101" providerId="LiveId" clId="{121FC315-7668-4F25-994D-80D35F5B07AC}" dt="2020-06-04T09:44:14.136" v="0" actId="47"/>
        <pc:sldMkLst>
          <pc:docMk/>
          <pc:sldMk cId="3338425531" sldId="258"/>
        </pc:sldMkLst>
      </pc:sldChg>
      <pc:sldChg chg="del">
        <pc:chgData name="Gonçalo Nobre" userId="e6666d717c140101" providerId="LiveId" clId="{121FC315-7668-4F25-994D-80D35F5B07AC}" dt="2020-06-04T09:44:14.913" v="1" actId="47"/>
        <pc:sldMkLst>
          <pc:docMk/>
          <pc:sldMk cId="3558593765" sldId="285"/>
        </pc:sldMkLst>
      </pc:sldChg>
      <pc:sldChg chg="del">
        <pc:chgData name="Gonçalo Nobre" userId="e6666d717c140101" providerId="LiveId" clId="{121FC315-7668-4F25-994D-80D35F5B07AC}" dt="2020-06-04T09:44:29.835" v="3" actId="47"/>
        <pc:sldMkLst>
          <pc:docMk/>
          <pc:sldMk cId="1971813684" sldId="350"/>
        </pc:sldMkLst>
      </pc:sldChg>
      <pc:sldChg chg="del">
        <pc:chgData name="Gonçalo Nobre" userId="e6666d717c140101" providerId="LiveId" clId="{121FC315-7668-4F25-994D-80D35F5B07AC}" dt="2020-06-04T09:44:28.253" v="2" actId="47"/>
        <pc:sldMkLst>
          <pc:docMk/>
          <pc:sldMk cId="890393807" sldId="380"/>
        </pc:sldMkLst>
      </pc:sldChg>
      <pc:sldChg chg="del">
        <pc:chgData name="Gonçalo Nobre" userId="e6666d717c140101" providerId="LiveId" clId="{121FC315-7668-4F25-994D-80D35F5B07AC}" dt="2020-06-04T09:44:30.608" v="4" actId="47"/>
        <pc:sldMkLst>
          <pc:docMk/>
          <pc:sldMk cId="3553773060" sldId="382"/>
        </pc:sldMkLst>
      </pc:sldChg>
      <pc:sldChg chg="del">
        <pc:chgData name="Gonçalo Nobre" userId="e6666d717c140101" providerId="LiveId" clId="{121FC315-7668-4F25-994D-80D35F5B07AC}" dt="2020-06-04T09:44:32.007" v="5" actId="47"/>
        <pc:sldMkLst>
          <pc:docMk/>
          <pc:sldMk cId="2359201157" sldId="383"/>
        </pc:sldMkLst>
      </pc:sldChg>
      <pc:sldChg chg="del">
        <pc:chgData name="Gonçalo Nobre" userId="e6666d717c140101" providerId="LiveId" clId="{121FC315-7668-4F25-994D-80D35F5B07AC}" dt="2020-06-04T09:44:33.133" v="6" actId="47"/>
        <pc:sldMkLst>
          <pc:docMk/>
          <pc:sldMk cId="1748773230" sldId="384"/>
        </pc:sldMkLst>
      </pc:sldChg>
      <pc:sldChg chg="add">
        <pc:chgData name="Gonçalo Nobre" userId="e6666d717c140101" providerId="LiveId" clId="{121FC315-7668-4F25-994D-80D35F5B07AC}" dt="2020-06-04T09:49:14.914" v="7"/>
        <pc:sldMkLst>
          <pc:docMk/>
          <pc:sldMk cId="1270708176" sldId="426"/>
        </pc:sldMkLst>
      </pc:sldChg>
      <pc:sldChg chg="add">
        <pc:chgData name="Gonçalo Nobre" userId="e6666d717c140101" providerId="LiveId" clId="{121FC315-7668-4F25-994D-80D35F5B07AC}" dt="2020-06-04T09:49:14.914" v="7"/>
        <pc:sldMkLst>
          <pc:docMk/>
          <pc:sldMk cId="2800441864" sldId="427"/>
        </pc:sldMkLst>
      </pc:sldChg>
      <pc:sldChg chg="add">
        <pc:chgData name="Gonçalo Nobre" userId="e6666d717c140101" providerId="LiveId" clId="{121FC315-7668-4F25-994D-80D35F5B07AC}" dt="2020-06-04T09:49:14.914" v="7"/>
        <pc:sldMkLst>
          <pc:docMk/>
          <pc:sldMk cId="908573652" sldId="428"/>
        </pc:sldMkLst>
      </pc:sldChg>
      <pc:sldChg chg="add">
        <pc:chgData name="Gonçalo Nobre" userId="e6666d717c140101" providerId="LiveId" clId="{121FC315-7668-4F25-994D-80D35F5B07AC}" dt="2020-06-04T09:49:14.914" v="7"/>
        <pc:sldMkLst>
          <pc:docMk/>
          <pc:sldMk cId="4111883504" sldId="429"/>
        </pc:sldMkLst>
      </pc:sldChg>
      <pc:sldChg chg="add">
        <pc:chgData name="Gonçalo Nobre" userId="e6666d717c140101" providerId="LiveId" clId="{121FC315-7668-4F25-994D-80D35F5B07AC}" dt="2020-06-04T09:49:14.914" v="7"/>
        <pc:sldMkLst>
          <pc:docMk/>
          <pc:sldMk cId="395014734" sldId="430"/>
        </pc:sldMkLst>
      </pc:sldChg>
      <pc:sldChg chg="add">
        <pc:chgData name="Gonçalo Nobre" userId="e6666d717c140101" providerId="LiveId" clId="{121FC315-7668-4F25-994D-80D35F5B07AC}" dt="2020-06-04T09:49:14.914" v="7"/>
        <pc:sldMkLst>
          <pc:docMk/>
          <pc:sldMk cId="912664084" sldId="431"/>
        </pc:sldMkLst>
      </pc:sldChg>
      <pc:sldChg chg="add">
        <pc:chgData name="Gonçalo Nobre" userId="e6666d717c140101" providerId="LiveId" clId="{121FC315-7668-4F25-994D-80D35F5B07AC}" dt="2020-06-04T09:49:14.914" v="7"/>
        <pc:sldMkLst>
          <pc:docMk/>
          <pc:sldMk cId="174352773" sldId="432"/>
        </pc:sldMkLst>
      </pc:sldChg>
      <pc:sldChg chg="add">
        <pc:chgData name="Gonçalo Nobre" userId="e6666d717c140101" providerId="LiveId" clId="{121FC315-7668-4F25-994D-80D35F5B07AC}" dt="2020-06-04T09:49:14.914" v="7"/>
        <pc:sldMkLst>
          <pc:docMk/>
          <pc:sldMk cId="3086196188" sldId="433"/>
        </pc:sldMkLst>
      </pc:sldChg>
      <pc:sldChg chg="add">
        <pc:chgData name="Gonçalo Nobre" userId="e6666d717c140101" providerId="LiveId" clId="{121FC315-7668-4F25-994D-80D35F5B07AC}" dt="2020-06-04T09:49:14.914" v="7"/>
        <pc:sldMkLst>
          <pc:docMk/>
          <pc:sldMk cId="2575147945" sldId="434"/>
        </pc:sldMkLst>
      </pc:sldChg>
      <pc:sldChg chg="add">
        <pc:chgData name="Gonçalo Nobre" userId="e6666d717c140101" providerId="LiveId" clId="{121FC315-7668-4F25-994D-80D35F5B07AC}" dt="2020-06-04T09:49:14.914" v="7"/>
        <pc:sldMkLst>
          <pc:docMk/>
          <pc:sldMk cId="3412164746" sldId="435"/>
        </pc:sldMkLst>
      </pc:sldChg>
      <pc:sldChg chg="add">
        <pc:chgData name="Gonçalo Nobre" userId="e6666d717c140101" providerId="LiveId" clId="{121FC315-7668-4F25-994D-80D35F5B07AC}" dt="2020-06-04T09:51:07.357" v="8"/>
        <pc:sldMkLst>
          <pc:docMk/>
          <pc:sldMk cId="2537700129" sldId="436"/>
        </pc:sldMkLst>
      </pc:sldChg>
      <pc:sldChg chg="add">
        <pc:chgData name="Gonçalo Nobre" userId="e6666d717c140101" providerId="LiveId" clId="{121FC315-7668-4F25-994D-80D35F5B07AC}" dt="2020-06-04T09:51:07.357" v="8"/>
        <pc:sldMkLst>
          <pc:docMk/>
          <pc:sldMk cId="2987686180" sldId="437"/>
        </pc:sldMkLst>
      </pc:sldChg>
      <pc:sldChg chg="add">
        <pc:chgData name="Gonçalo Nobre" userId="e6666d717c140101" providerId="LiveId" clId="{121FC315-7668-4F25-994D-80D35F5B07AC}" dt="2020-06-04T09:51:07.357" v="8"/>
        <pc:sldMkLst>
          <pc:docMk/>
          <pc:sldMk cId="2046235582" sldId="438"/>
        </pc:sldMkLst>
      </pc:sldChg>
      <pc:sldChg chg="add">
        <pc:chgData name="Gonçalo Nobre" userId="e6666d717c140101" providerId="LiveId" clId="{121FC315-7668-4F25-994D-80D35F5B07AC}" dt="2020-06-04T09:51:07.357" v="8"/>
        <pc:sldMkLst>
          <pc:docMk/>
          <pc:sldMk cId="873242073" sldId="439"/>
        </pc:sldMkLst>
      </pc:sldChg>
      <pc:sldChg chg="add">
        <pc:chgData name="Gonçalo Nobre" userId="e6666d717c140101" providerId="LiveId" clId="{121FC315-7668-4F25-994D-80D35F5B07AC}" dt="2020-06-04T09:51:07.357" v="8"/>
        <pc:sldMkLst>
          <pc:docMk/>
          <pc:sldMk cId="3194030780" sldId="440"/>
        </pc:sldMkLst>
      </pc:sldChg>
      <pc:sldChg chg="add">
        <pc:chgData name="Gonçalo Nobre" userId="e6666d717c140101" providerId="LiveId" clId="{121FC315-7668-4F25-994D-80D35F5B07AC}" dt="2020-06-04T09:51:07.357" v="8"/>
        <pc:sldMkLst>
          <pc:docMk/>
          <pc:sldMk cId="2763991931" sldId="441"/>
        </pc:sldMkLst>
      </pc:sldChg>
      <pc:sldChg chg="add">
        <pc:chgData name="Gonçalo Nobre" userId="e6666d717c140101" providerId="LiveId" clId="{121FC315-7668-4F25-994D-80D35F5B07AC}" dt="2020-06-04T09:51:07.357" v="8"/>
        <pc:sldMkLst>
          <pc:docMk/>
          <pc:sldMk cId="3234192118" sldId="442"/>
        </pc:sldMkLst>
      </pc:sldChg>
      <pc:sldChg chg="add">
        <pc:chgData name="Gonçalo Nobre" userId="e6666d717c140101" providerId="LiveId" clId="{121FC315-7668-4F25-994D-80D35F5B07AC}" dt="2020-06-04T09:51:07.357" v="8"/>
        <pc:sldMkLst>
          <pc:docMk/>
          <pc:sldMk cId="1887033414" sldId="443"/>
        </pc:sldMkLst>
      </pc:sldChg>
      <pc:sldChg chg="add">
        <pc:chgData name="Gonçalo Nobre" userId="e6666d717c140101" providerId="LiveId" clId="{121FC315-7668-4F25-994D-80D35F5B07AC}" dt="2020-06-04T09:51:07.357" v="8"/>
        <pc:sldMkLst>
          <pc:docMk/>
          <pc:sldMk cId="913391932" sldId="444"/>
        </pc:sldMkLst>
      </pc:sldChg>
      <pc:sldChg chg="add">
        <pc:chgData name="Gonçalo Nobre" userId="e6666d717c140101" providerId="LiveId" clId="{121FC315-7668-4F25-994D-80D35F5B07AC}" dt="2020-06-04T09:51:07.357" v="8"/>
        <pc:sldMkLst>
          <pc:docMk/>
          <pc:sldMk cId="1978633086" sldId="445"/>
        </pc:sldMkLst>
      </pc:sldChg>
      <pc:sldChg chg="add">
        <pc:chgData name="Gonçalo Nobre" userId="e6666d717c140101" providerId="LiveId" clId="{121FC315-7668-4F25-994D-80D35F5B07AC}" dt="2020-06-04T09:51:07.357" v="8"/>
        <pc:sldMkLst>
          <pc:docMk/>
          <pc:sldMk cId="2565169447" sldId="446"/>
        </pc:sldMkLst>
      </pc:sldChg>
      <pc:sldChg chg="add">
        <pc:chgData name="Gonçalo Nobre" userId="e6666d717c140101" providerId="LiveId" clId="{121FC315-7668-4F25-994D-80D35F5B07AC}" dt="2020-06-04T09:51:07.357" v="8"/>
        <pc:sldMkLst>
          <pc:docMk/>
          <pc:sldMk cId="701543007" sldId="447"/>
        </pc:sldMkLst>
      </pc:sldChg>
      <pc:sldChg chg="add">
        <pc:chgData name="Gonçalo Nobre" userId="e6666d717c140101" providerId="LiveId" clId="{121FC315-7668-4F25-994D-80D35F5B07AC}" dt="2020-06-04T09:51:07.357" v="8"/>
        <pc:sldMkLst>
          <pc:docMk/>
          <pc:sldMk cId="2548649207" sldId="448"/>
        </pc:sldMkLst>
      </pc:sldChg>
      <pc:sldChg chg="add">
        <pc:chgData name="Gonçalo Nobre" userId="e6666d717c140101" providerId="LiveId" clId="{121FC315-7668-4F25-994D-80D35F5B07AC}" dt="2020-06-04T09:51:07.357" v="8"/>
        <pc:sldMkLst>
          <pc:docMk/>
          <pc:sldMk cId="1684250037" sldId="449"/>
        </pc:sldMkLst>
      </pc:sldChg>
      <pc:sldChg chg="add">
        <pc:chgData name="Gonçalo Nobre" userId="e6666d717c140101" providerId="LiveId" clId="{121FC315-7668-4F25-994D-80D35F5B07AC}" dt="2020-06-04T09:51:07.357" v="8"/>
        <pc:sldMkLst>
          <pc:docMk/>
          <pc:sldMk cId="1202324982" sldId="450"/>
        </pc:sldMkLst>
      </pc:sldChg>
      <pc:sldChg chg="add">
        <pc:chgData name="Gonçalo Nobre" userId="e6666d717c140101" providerId="LiveId" clId="{121FC315-7668-4F25-994D-80D35F5B07AC}" dt="2020-06-04T09:51:07.357" v="8"/>
        <pc:sldMkLst>
          <pc:docMk/>
          <pc:sldMk cId="292235674" sldId="451"/>
        </pc:sldMkLst>
      </pc:sldChg>
      <pc:sldChg chg="add">
        <pc:chgData name="Gonçalo Nobre" userId="e6666d717c140101" providerId="LiveId" clId="{121FC315-7668-4F25-994D-80D35F5B07AC}" dt="2020-06-04T09:51:07.357" v="8"/>
        <pc:sldMkLst>
          <pc:docMk/>
          <pc:sldMk cId="3765115424" sldId="452"/>
        </pc:sldMkLst>
      </pc:sldChg>
      <pc:sldChg chg="add">
        <pc:chgData name="Gonçalo Nobre" userId="e6666d717c140101" providerId="LiveId" clId="{121FC315-7668-4F25-994D-80D35F5B07AC}" dt="2020-06-04T09:51:07.357" v="8"/>
        <pc:sldMkLst>
          <pc:docMk/>
          <pc:sldMk cId="4044508297" sldId="453"/>
        </pc:sldMkLst>
      </pc:sldChg>
      <pc:sldChg chg="add">
        <pc:chgData name="Gonçalo Nobre" userId="e6666d717c140101" providerId="LiveId" clId="{121FC315-7668-4F25-994D-80D35F5B07AC}" dt="2020-06-04T09:51:07.357" v="8"/>
        <pc:sldMkLst>
          <pc:docMk/>
          <pc:sldMk cId="2787643528" sldId="454"/>
        </pc:sldMkLst>
      </pc:sldChg>
      <pc:sldChg chg="add">
        <pc:chgData name="Gonçalo Nobre" userId="e6666d717c140101" providerId="LiveId" clId="{121FC315-7668-4F25-994D-80D35F5B07AC}" dt="2020-06-04T09:51:07.357" v="8"/>
        <pc:sldMkLst>
          <pc:docMk/>
          <pc:sldMk cId="3961118206" sldId="455"/>
        </pc:sldMkLst>
      </pc:sldChg>
      <pc:sldChg chg="add">
        <pc:chgData name="Gonçalo Nobre" userId="e6666d717c140101" providerId="LiveId" clId="{121FC315-7668-4F25-994D-80D35F5B07AC}" dt="2020-06-04T09:51:07.357" v="8"/>
        <pc:sldMkLst>
          <pc:docMk/>
          <pc:sldMk cId="956147510" sldId="456"/>
        </pc:sldMkLst>
      </pc:sldChg>
      <pc:sldChg chg="add">
        <pc:chgData name="Gonçalo Nobre" userId="e6666d717c140101" providerId="LiveId" clId="{121FC315-7668-4F25-994D-80D35F5B07AC}" dt="2020-06-04T09:51:07.357" v="8"/>
        <pc:sldMkLst>
          <pc:docMk/>
          <pc:sldMk cId="85167610" sldId="457"/>
        </pc:sldMkLst>
      </pc:sldChg>
      <pc:sldChg chg="add">
        <pc:chgData name="Gonçalo Nobre" userId="e6666d717c140101" providerId="LiveId" clId="{121FC315-7668-4F25-994D-80D35F5B07AC}" dt="2020-06-04T09:51:07.357" v="8"/>
        <pc:sldMkLst>
          <pc:docMk/>
          <pc:sldMk cId="173761334" sldId="458"/>
        </pc:sldMkLst>
      </pc:sldChg>
      <pc:sldChg chg="add">
        <pc:chgData name="Gonçalo Nobre" userId="e6666d717c140101" providerId="LiveId" clId="{121FC315-7668-4F25-994D-80D35F5B07AC}" dt="2020-06-04T09:51:07.357" v="8"/>
        <pc:sldMkLst>
          <pc:docMk/>
          <pc:sldMk cId="295698438" sldId="459"/>
        </pc:sldMkLst>
      </pc:sldChg>
      <pc:sldChg chg="add">
        <pc:chgData name="Gonçalo Nobre" userId="e6666d717c140101" providerId="LiveId" clId="{121FC315-7668-4F25-994D-80D35F5B07AC}" dt="2020-06-04T09:51:07.357" v="8"/>
        <pc:sldMkLst>
          <pc:docMk/>
          <pc:sldMk cId="592719936" sldId="460"/>
        </pc:sldMkLst>
      </pc:sldChg>
      <pc:sldChg chg="add">
        <pc:chgData name="Gonçalo Nobre" userId="e6666d717c140101" providerId="LiveId" clId="{121FC315-7668-4F25-994D-80D35F5B07AC}" dt="2020-06-04T09:51:07.357" v="8"/>
        <pc:sldMkLst>
          <pc:docMk/>
          <pc:sldMk cId="1717121653" sldId="461"/>
        </pc:sldMkLst>
      </pc:sldChg>
      <pc:sldChg chg="add">
        <pc:chgData name="Gonçalo Nobre" userId="e6666d717c140101" providerId="LiveId" clId="{121FC315-7668-4F25-994D-80D35F5B07AC}" dt="2020-06-04T09:51:07.357" v="8"/>
        <pc:sldMkLst>
          <pc:docMk/>
          <pc:sldMk cId="3051361982" sldId="462"/>
        </pc:sldMkLst>
      </pc:sldChg>
      <pc:sldChg chg="add">
        <pc:chgData name="Gonçalo Nobre" userId="e6666d717c140101" providerId="LiveId" clId="{121FC315-7668-4F25-994D-80D35F5B07AC}" dt="2020-06-04T09:51:07.357" v="8"/>
        <pc:sldMkLst>
          <pc:docMk/>
          <pc:sldMk cId="2641005369" sldId="463"/>
        </pc:sldMkLst>
      </pc:sldChg>
      <pc:sldChg chg="add">
        <pc:chgData name="Gonçalo Nobre" userId="e6666d717c140101" providerId="LiveId" clId="{121FC315-7668-4F25-994D-80D35F5B07AC}" dt="2020-06-04T09:51:07.357" v="8"/>
        <pc:sldMkLst>
          <pc:docMk/>
          <pc:sldMk cId="2717297121" sldId="464"/>
        </pc:sldMkLst>
      </pc:sldChg>
      <pc:sldChg chg="add">
        <pc:chgData name="Gonçalo Nobre" userId="e6666d717c140101" providerId="LiveId" clId="{121FC315-7668-4F25-994D-80D35F5B07AC}" dt="2020-06-04T09:51:07.357" v="8"/>
        <pc:sldMkLst>
          <pc:docMk/>
          <pc:sldMk cId="1848885767" sldId="465"/>
        </pc:sldMkLst>
      </pc:sldChg>
      <pc:sldChg chg="add">
        <pc:chgData name="Gonçalo Nobre" userId="e6666d717c140101" providerId="LiveId" clId="{121FC315-7668-4F25-994D-80D35F5B07AC}" dt="2020-06-04T09:51:07.357" v="8"/>
        <pc:sldMkLst>
          <pc:docMk/>
          <pc:sldMk cId="1003992831" sldId="466"/>
        </pc:sldMkLst>
      </pc:sldChg>
      <pc:sldChg chg="add">
        <pc:chgData name="Gonçalo Nobre" userId="e6666d717c140101" providerId="LiveId" clId="{121FC315-7668-4F25-994D-80D35F5B07AC}" dt="2020-06-04T09:51:07.357" v="8"/>
        <pc:sldMkLst>
          <pc:docMk/>
          <pc:sldMk cId="831858931" sldId="467"/>
        </pc:sldMkLst>
      </pc:sldChg>
      <pc:sldChg chg="add">
        <pc:chgData name="Gonçalo Nobre" userId="e6666d717c140101" providerId="LiveId" clId="{121FC315-7668-4F25-994D-80D35F5B07AC}" dt="2020-06-04T09:51:07.357" v="8"/>
        <pc:sldMkLst>
          <pc:docMk/>
          <pc:sldMk cId="2430011324" sldId="468"/>
        </pc:sldMkLst>
      </pc:sldChg>
      <pc:sldChg chg="add">
        <pc:chgData name="Gonçalo Nobre" userId="e6666d717c140101" providerId="LiveId" clId="{121FC315-7668-4F25-994D-80D35F5B07AC}" dt="2020-06-04T09:51:07.357" v="8"/>
        <pc:sldMkLst>
          <pc:docMk/>
          <pc:sldMk cId="1290213835" sldId="469"/>
        </pc:sldMkLst>
      </pc:sldChg>
      <pc:sldChg chg="add">
        <pc:chgData name="Gonçalo Nobre" userId="e6666d717c140101" providerId="LiveId" clId="{121FC315-7668-4F25-994D-80D35F5B07AC}" dt="2020-06-04T09:51:07.357" v="8"/>
        <pc:sldMkLst>
          <pc:docMk/>
          <pc:sldMk cId="2497366487" sldId="470"/>
        </pc:sldMkLst>
      </pc:sldChg>
      <pc:sldChg chg="add">
        <pc:chgData name="Gonçalo Nobre" userId="e6666d717c140101" providerId="LiveId" clId="{121FC315-7668-4F25-994D-80D35F5B07AC}" dt="2020-06-04T09:51:07.357" v="8"/>
        <pc:sldMkLst>
          <pc:docMk/>
          <pc:sldMk cId="1838418181" sldId="471"/>
        </pc:sldMkLst>
      </pc:sldChg>
      <pc:sldChg chg="add">
        <pc:chgData name="Gonçalo Nobre" userId="e6666d717c140101" providerId="LiveId" clId="{121FC315-7668-4F25-994D-80D35F5B07AC}" dt="2020-06-04T09:51:07.357" v="8"/>
        <pc:sldMkLst>
          <pc:docMk/>
          <pc:sldMk cId="3549320846" sldId="472"/>
        </pc:sldMkLst>
      </pc:sldChg>
      <pc:sldChg chg="add">
        <pc:chgData name="Gonçalo Nobre" userId="e6666d717c140101" providerId="LiveId" clId="{121FC315-7668-4F25-994D-80D35F5B07AC}" dt="2020-06-04T09:51:07.357" v="8"/>
        <pc:sldMkLst>
          <pc:docMk/>
          <pc:sldMk cId="2112110495" sldId="473"/>
        </pc:sldMkLst>
      </pc:sldChg>
      <pc:sldChg chg="add">
        <pc:chgData name="Gonçalo Nobre" userId="e6666d717c140101" providerId="LiveId" clId="{121FC315-7668-4F25-994D-80D35F5B07AC}" dt="2020-06-04T09:51:07.357" v="8"/>
        <pc:sldMkLst>
          <pc:docMk/>
          <pc:sldMk cId="3807659632" sldId="474"/>
        </pc:sldMkLst>
      </pc:sldChg>
      <pc:sldChg chg="add">
        <pc:chgData name="Gonçalo Nobre" userId="e6666d717c140101" providerId="LiveId" clId="{121FC315-7668-4F25-994D-80D35F5B07AC}" dt="2020-06-04T09:51:07.357" v="8"/>
        <pc:sldMkLst>
          <pc:docMk/>
          <pc:sldMk cId="3239203949" sldId="475"/>
        </pc:sldMkLst>
      </pc:sldChg>
      <pc:sldChg chg="add">
        <pc:chgData name="Gonçalo Nobre" userId="e6666d717c140101" providerId="LiveId" clId="{121FC315-7668-4F25-994D-80D35F5B07AC}" dt="2020-06-04T09:51:07.357" v="8"/>
        <pc:sldMkLst>
          <pc:docMk/>
          <pc:sldMk cId="1128998214" sldId="476"/>
        </pc:sldMkLst>
      </pc:sldChg>
      <pc:sldChg chg="add">
        <pc:chgData name="Gonçalo Nobre" userId="e6666d717c140101" providerId="LiveId" clId="{121FC315-7668-4F25-994D-80D35F5B07AC}" dt="2020-06-04T09:51:07.357" v="8"/>
        <pc:sldMkLst>
          <pc:docMk/>
          <pc:sldMk cId="4156246858" sldId="477"/>
        </pc:sldMkLst>
      </pc:sldChg>
      <pc:sldChg chg="add">
        <pc:chgData name="Gonçalo Nobre" userId="e6666d717c140101" providerId="LiveId" clId="{121FC315-7668-4F25-994D-80D35F5B07AC}" dt="2020-06-04T09:51:07.357" v="8"/>
        <pc:sldMkLst>
          <pc:docMk/>
          <pc:sldMk cId="1912403191" sldId="478"/>
        </pc:sldMkLst>
      </pc:sldChg>
      <pc:sldChg chg="add">
        <pc:chgData name="Gonçalo Nobre" userId="e6666d717c140101" providerId="LiveId" clId="{121FC315-7668-4F25-994D-80D35F5B07AC}" dt="2020-06-04T09:51:07.357" v="8"/>
        <pc:sldMkLst>
          <pc:docMk/>
          <pc:sldMk cId="3227489084" sldId="479"/>
        </pc:sldMkLst>
      </pc:sldChg>
      <pc:sldChg chg="add">
        <pc:chgData name="Gonçalo Nobre" userId="e6666d717c140101" providerId="LiveId" clId="{121FC315-7668-4F25-994D-80D35F5B07AC}" dt="2020-06-04T09:51:07.357" v="8"/>
        <pc:sldMkLst>
          <pc:docMk/>
          <pc:sldMk cId="2660268032" sldId="480"/>
        </pc:sldMkLst>
      </pc:sldChg>
      <pc:sldChg chg="add">
        <pc:chgData name="Gonçalo Nobre" userId="e6666d717c140101" providerId="LiveId" clId="{121FC315-7668-4F25-994D-80D35F5B07AC}" dt="2020-06-04T09:51:07.357" v="8"/>
        <pc:sldMkLst>
          <pc:docMk/>
          <pc:sldMk cId="897964495" sldId="481"/>
        </pc:sldMkLst>
      </pc:sldChg>
      <pc:sldChg chg="add">
        <pc:chgData name="Gonçalo Nobre" userId="e6666d717c140101" providerId="LiveId" clId="{121FC315-7668-4F25-994D-80D35F5B07AC}" dt="2020-06-04T09:51:07.357" v="8"/>
        <pc:sldMkLst>
          <pc:docMk/>
          <pc:sldMk cId="39123140" sldId="4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81565-B308-4CA4-BF23-D205572FE060}" type="datetimeFigureOut">
              <a:rPr lang="en-GB" smtClean="0"/>
              <a:t>04/06/2020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D2E76-BF70-4E34-8B8E-BAAFF47E2913}" type="slidenum">
              <a:rPr lang="en-GB" smtClean="0"/>
              <a:t>‹#›</a:t>
            </a:fld>
            <a:endParaRPr lang="en-GB"/>
          </a:p>
        </p:txBody>
      </p:sp>
    </p:spTree>
    <p:extLst>
      <p:ext uri="{BB962C8B-B14F-4D97-AF65-F5344CB8AC3E}">
        <p14:creationId xmlns:p14="http://schemas.microsoft.com/office/powerpoint/2010/main" val="2926334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1D2E76-BF70-4E34-8B8E-BAAFF47E2913}" type="slidenum">
              <a:rPr lang="en-GB" smtClean="0"/>
              <a:t>1</a:t>
            </a:fld>
            <a:endParaRPr lang="en-GB" dirty="0"/>
          </a:p>
        </p:txBody>
      </p:sp>
    </p:spTree>
    <p:extLst>
      <p:ext uri="{BB962C8B-B14F-4D97-AF65-F5344CB8AC3E}">
        <p14:creationId xmlns:p14="http://schemas.microsoft.com/office/powerpoint/2010/main" val="40012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1D2E76-BF70-4E34-8B8E-BAAFF47E2913}" type="slidenum">
              <a:rPr lang="en-GB" smtClean="0"/>
              <a:t>44</a:t>
            </a:fld>
            <a:endParaRPr lang="en-GB" dirty="0"/>
          </a:p>
        </p:txBody>
      </p:sp>
    </p:spTree>
    <p:extLst>
      <p:ext uri="{BB962C8B-B14F-4D97-AF65-F5344CB8AC3E}">
        <p14:creationId xmlns:p14="http://schemas.microsoft.com/office/powerpoint/2010/main" val="400122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1D2E76-BF70-4E34-8B8E-BAAFF47E2913}" type="slidenum">
              <a:rPr lang="en-GB" smtClean="0"/>
              <a:t>54</a:t>
            </a:fld>
            <a:endParaRPr lang="en-GB" dirty="0"/>
          </a:p>
        </p:txBody>
      </p:sp>
    </p:spTree>
    <p:extLst>
      <p:ext uri="{BB962C8B-B14F-4D97-AF65-F5344CB8AC3E}">
        <p14:creationId xmlns:p14="http://schemas.microsoft.com/office/powerpoint/2010/main" val="40012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E2FFEE-0B7E-46B4-AB97-611431A78023}"/>
              </a:ext>
            </a:extLst>
          </p:cNvPr>
          <p:cNvSpPr/>
          <p:nvPr userDrawn="1"/>
        </p:nvSpPr>
        <p:spPr>
          <a:xfrm>
            <a:off x="0" y="6230983"/>
            <a:ext cx="12192000" cy="6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FB36D27-6F07-4A86-8614-B2B8F7FD2A0D}"/>
              </a:ext>
            </a:extLst>
          </p:cNvPr>
          <p:cNvSpPr>
            <a:spLocks noGrp="1"/>
          </p:cNvSpPr>
          <p:nvPr>
            <p:ph type="ctrTitle" hasCustomPrompt="1"/>
          </p:nvPr>
        </p:nvSpPr>
        <p:spPr>
          <a:xfrm>
            <a:off x="0" y="1122363"/>
            <a:ext cx="12192000" cy="2387600"/>
          </a:xfrm>
          <a:solidFill>
            <a:schemeClr val="accent1"/>
          </a:solidFill>
        </p:spPr>
        <p:txBody>
          <a:bodyPr anchor="b"/>
          <a:lstStyle>
            <a:lvl1pPr algn="ctr">
              <a:defRPr sz="6000">
                <a:solidFill>
                  <a:schemeClr val="bg1"/>
                </a:solidFill>
              </a:defRPr>
            </a:lvl1pPr>
          </a:lstStyle>
          <a:p>
            <a:br>
              <a:rPr lang="en-US" dirty="0"/>
            </a:br>
            <a:br>
              <a:rPr lang="en-US" dirty="0"/>
            </a:br>
            <a:r>
              <a:rPr lang="en-US" dirty="0"/>
              <a:t>Class title </a:t>
            </a:r>
            <a:br>
              <a:rPr lang="en-US" dirty="0"/>
            </a:br>
            <a:endParaRPr lang="en-GB" dirty="0"/>
          </a:p>
        </p:txBody>
      </p:sp>
      <p:sp>
        <p:nvSpPr>
          <p:cNvPr id="3" name="Subtitle 2">
            <a:extLst>
              <a:ext uri="{FF2B5EF4-FFF2-40B4-BE49-F238E27FC236}">
                <a16:creationId xmlns:a16="http://schemas.microsoft.com/office/drawing/2014/main" id="{E2CC8093-9A9D-4D4A-A749-C177B90369E3}"/>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Class Sub Title</a:t>
            </a:r>
          </a:p>
          <a:p>
            <a:r>
              <a:rPr lang="en-US" dirty="0"/>
              <a:t>Pedro Carneiro</a:t>
            </a:r>
          </a:p>
          <a:p>
            <a:endParaRPr lang="en-GB" dirty="0"/>
          </a:p>
        </p:txBody>
      </p:sp>
      <p:sp>
        <p:nvSpPr>
          <p:cNvPr id="4" name="Date Placeholder 3">
            <a:extLst>
              <a:ext uri="{FF2B5EF4-FFF2-40B4-BE49-F238E27FC236}">
                <a16:creationId xmlns:a16="http://schemas.microsoft.com/office/drawing/2014/main" id="{B455BF11-41AA-4711-9A60-FA0BE8697460}"/>
              </a:ext>
            </a:extLst>
          </p:cNvPr>
          <p:cNvSpPr>
            <a:spLocks noGrp="1"/>
          </p:cNvSpPr>
          <p:nvPr>
            <p:ph type="dt" sz="half" idx="10"/>
          </p:nvPr>
        </p:nvSpPr>
        <p:spPr/>
        <p:txBody>
          <a:bodyPr/>
          <a:lstStyle>
            <a:lvl1pPr>
              <a:defRPr>
                <a:solidFill>
                  <a:schemeClr val="bg1"/>
                </a:solidFill>
              </a:defRPr>
            </a:lvl1pPr>
          </a:lstStyle>
          <a:p>
            <a:fld id="{B3D1F8DA-E49A-49C2-BDD3-9979F18183FA}" type="datetime1">
              <a:rPr lang="en-GB" smtClean="0"/>
              <a:t>04/06/2020</a:t>
            </a:fld>
            <a:endParaRPr lang="en-GB" dirty="0"/>
          </a:p>
        </p:txBody>
      </p:sp>
      <p:sp>
        <p:nvSpPr>
          <p:cNvPr id="5" name="Footer Placeholder 4">
            <a:extLst>
              <a:ext uri="{FF2B5EF4-FFF2-40B4-BE49-F238E27FC236}">
                <a16:creationId xmlns:a16="http://schemas.microsoft.com/office/drawing/2014/main" id="{8A719B1F-266F-4311-89F3-6B52ADDBC0A7}"/>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DFCB8BBF-BA3B-49EC-846D-CD6B09ADC963}"/>
              </a:ext>
            </a:extLst>
          </p:cNvPr>
          <p:cNvSpPr>
            <a:spLocks noGrp="1"/>
          </p:cNvSpPr>
          <p:nvPr>
            <p:ph type="sldNum" sz="quarter" idx="12"/>
          </p:nvPr>
        </p:nvSpPr>
        <p:spPr/>
        <p:txBody>
          <a:bodyPr/>
          <a:lstStyle>
            <a:lvl1pPr>
              <a:defRPr>
                <a:solidFill>
                  <a:schemeClr val="bg1"/>
                </a:solidFill>
              </a:defRPr>
            </a:lvl1pPr>
          </a:lstStyle>
          <a:p>
            <a:fld id="{65E8300B-E6C7-4879-BCEA-072735B62F6E}" type="slidenum">
              <a:rPr lang="en-GB" smtClean="0"/>
              <a:pPr/>
              <a:t>‹#›</a:t>
            </a:fld>
            <a:endParaRPr lang="en-GB" dirty="0"/>
          </a:p>
        </p:txBody>
      </p:sp>
    </p:spTree>
    <p:extLst>
      <p:ext uri="{BB962C8B-B14F-4D97-AF65-F5344CB8AC3E}">
        <p14:creationId xmlns:p14="http://schemas.microsoft.com/office/powerpoint/2010/main" val="361808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49AE-C4BB-4CD0-A51D-C6F75163D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E1557F-D4A6-47DC-87F1-4CD181F75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A1FAFFD-AA09-4D1E-B007-F1B801F21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66C49B-5629-4B3F-94B5-4BF8CC21DD7E}"/>
              </a:ext>
            </a:extLst>
          </p:cNvPr>
          <p:cNvSpPr>
            <a:spLocks noGrp="1"/>
          </p:cNvSpPr>
          <p:nvPr>
            <p:ph type="dt" sz="half" idx="10"/>
          </p:nvPr>
        </p:nvSpPr>
        <p:spPr/>
        <p:txBody>
          <a:bodyPr/>
          <a:lstStyle/>
          <a:p>
            <a:fld id="{C84830C6-8B9B-4B30-B79A-63081A74FC85}" type="datetime1">
              <a:rPr lang="en-GB" smtClean="0"/>
              <a:t>04/06/2020</a:t>
            </a:fld>
            <a:endParaRPr lang="en-GB"/>
          </a:p>
        </p:txBody>
      </p:sp>
      <p:sp>
        <p:nvSpPr>
          <p:cNvPr id="6" name="Footer Placeholder 5">
            <a:extLst>
              <a:ext uri="{FF2B5EF4-FFF2-40B4-BE49-F238E27FC236}">
                <a16:creationId xmlns:a16="http://schemas.microsoft.com/office/drawing/2014/main" id="{2A609938-0E23-43D9-AFF7-89F0ABBBA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CD879-B988-4740-8A85-351C663AA796}"/>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194078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1AC2-1B3D-4689-A767-0BB94D35134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67AB58-CC82-443C-838C-7D05E2B90B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F9513C-88C0-4FF9-970F-750B57B7CCCD}"/>
              </a:ext>
            </a:extLst>
          </p:cNvPr>
          <p:cNvSpPr>
            <a:spLocks noGrp="1"/>
          </p:cNvSpPr>
          <p:nvPr>
            <p:ph type="dt" sz="half" idx="10"/>
          </p:nvPr>
        </p:nvSpPr>
        <p:spPr/>
        <p:txBody>
          <a:bodyPr/>
          <a:lstStyle/>
          <a:p>
            <a:fld id="{C32B6BFC-4777-4F07-944C-3DC5A25FF114}" type="datetime1">
              <a:rPr lang="en-GB" smtClean="0"/>
              <a:t>04/06/2020</a:t>
            </a:fld>
            <a:endParaRPr lang="en-GB"/>
          </a:p>
        </p:txBody>
      </p:sp>
      <p:sp>
        <p:nvSpPr>
          <p:cNvPr id="5" name="Footer Placeholder 4">
            <a:extLst>
              <a:ext uri="{FF2B5EF4-FFF2-40B4-BE49-F238E27FC236}">
                <a16:creationId xmlns:a16="http://schemas.microsoft.com/office/drawing/2014/main" id="{DD26E1BB-CA15-4007-B9F1-ADB84A9D0C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7A53D0-7787-4B60-8E79-6144136728DF}"/>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176979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58B77-F7B9-4032-909E-D025608B24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CE4B1F-E75F-4B77-864B-C6D0ACC65A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B13EEC-A8CD-418C-BF0F-81C4283F3A55}"/>
              </a:ext>
            </a:extLst>
          </p:cNvPr>
          <p:cNvSpPr>
            <a:spLocks noGrp="1"/>
          </p:cNvSpPr>
          <p:nvPr>
            <p:ph type="dt" sz="half" idx="10"/>
          </p:nvPr>
        </p:nvSpPr>
        <p:spPr/>
        <p:txBody>
          <a:bodyPr/>
          <a:lstStyle/>
          <a:p>
            <a:fld id="{D0ED40DB-8A15-48AE-AFB6-22CA9A548C73}" type="datetime1">
              <a:rPr lang="en-GB" smtClean="0"/>
              <a:t>04/06/2020</a:t>
            </a:fld>
            <a:endParaRPr lang="en-GB"/>
          </a:p>
        </p:txBody>
      </p:sp>
      <p:sp>
        <p:nvSpPr>
          <p:cNvPr id="5" name="Footer Placeholder 4">
            <a:extLst>
              <a:ext uri="{FF2B5EF4-FFF2-40B4-BE49-F238E27FC236}">
                <a16:creationId xmlns:a16="http://schemas.microsoft.com/office/drawing/2014/main" id="{0C1015C4-E1AC-4035-BCDB-782893F643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CC61EB-6A79-4CC5-8A2B-12485D0293F8}"/>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1501274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683219" y="3390821"/>
            <a:ext cx="5111332" cy="548243"/>
          </a:xfrm>
          <a:prstGeom prst="rect">
            <a:avLst/>
          </a:prstGeom>
          <a:noFill/>
          <a:ln>
            <a:noFill/>
          </a:ln>
        </p:spPr>
        <p:txBody>
          <a:bodyPr wrap="none">
            <a:normAutofit/>
          </a:bodyPr>
          <a:lstStyle>
            <a:lvl1pPr algn="l">
              <a:defRPr sz="2000" b="0" i="0" baseline="0">
                <a:solidFill>
                  <a:srgbClr val="FFFFFF"/>
                </a:solidFill>
                <a:latin typeface="Arial"/>
                <a:cs typeface="Arial"/>
              </a:defRPr>
            </a:lvl1pPr>
          </a:lstStyle>
          <a:p>
            <a:r>
              <a:rPr lang="pt-PT" dirty="0"/>
              <a:t>ARIAL REGULAR 20</a:t>
            </a:r>
            <a:endParaRPr lang="en-US" dirty="0"/>
          </a:p>
        </p:txBody>
      </p:sp>
      <p:sp>
        <p:nvSpPr>
          <p:cNvPr id="10" name="Text Placeholder 9"/>
          <p:cNvSpPr>
            <a:spLocks noGrp="1"/>
          </p:cNvSpPr>
          <p:nvPr>
            <p:ph type="body" sz="quarter" idx="10" hasCustomPrompt="1"/>
          </p:nvPr>
        </p:nvSpPr>
        <p:spPr>
          <a:xfrm>
            <a:off x="5682825" y="3939062"/>
            <a:ext cx="5111723" cy="722840"/>
          </a:xfrm>
          <a:prstGeom prst="rect">
            <a:avLst/>
          </a:prstGeom>
        </p:spPr>
        <p:txBody>
          <a:bodyPr>
            <a:noAutofit/>
          </a:bodyPr>
          <a:lstStyle>
            <a:lvl1pPr marL="0" indent="0" algn="l">
              <a:buFontTx/>
              <a:buNone/>
              <a:defRPr sz="3000" b="0" i="0">
                <a:solidFill>
                  <a:srgbClr val="FFFFFF"/>
                </a:solidFill>
                <a:latin typeface="Arial"/>
                <a:cs typeface="Arial"/>
              </a:defRPr>
            </a:lvl1pPr>
            <a:lvl2pPr marL="457189" indent="0" algn="l">
              <a:buFontTx/>
              <a:buNone/>
              <a:defRPr sz="3000" b="0" i="0">
                <a:solidFill>
                  <a:srgbClr val="FFFFFF"/>
                </a:solidFill>
                <a:latin typeface="Arial"/>
                <a:cs typeface="Arial"/>
              </a:defRPr>
            </a:lvl2pPr>
            <a:lvl3pPr marL="914377" indent="0" algn="l">
              <a:buFontTx/>
              <a:buNone/>
              <a:defRPr sz="3000" b="0" i="0">
                <a:solidFill>
                  <a:srgbClr val="FFFFFF"/>
                </a:solidFill>
                <a:latin typeface="Arial"/>
                <a:cs typeface="Arial"/>
              </a:defRPr>
            </a:lvl3pPr>
            <a:lvl4pPr marL="1371566" indent="0" algn="l">
              <a:buFontTx/>
              <a:buNone/>
              <a:defRPr sz="3000" b="0" i="0">
                <a:solidFill>
                  <a:srgbClr val="FFFFFF"/>
                </a:solidFill>
                <a:latin typeface="Arial"/>
                <a:cs typeface="Arial"/>
              </a:defRPr>
            </a:lvl4pPr>
            <a:lvl5pPr marL="1828754" indent="0" algn="l">
              <a:buFontTx/>
              <a:buNone/>
              <a:defRPr sz="3000" b="0" i="0">
                <a:solidFill>
                  <a:srgbClr val="FFFFFF"/>
                </a:solidFill>
                <a:latin typeface="Arial"/>
                <a:cs typeface="Arial"/>
              </a:defRPr>
            </a:lvl5pPr>
          </a:lstStyle>
          <a:p>
            <a:pPr lvl="0"/>
            <a:r>
              <a:rPr lang="pt-PT" dirty="0"/>
              <a:t>ARIAL REGULAR 30</a:t>
            </a:r>
            <a:endParaRPr lang="en-US" dirty="0"/>
          </a:p>
        </p:txBody>
      </p:sp>
      <p:sp>
        <p:nvSpPr>
          <p:cNvPr id="18" name="Text Placeholder 17"/>
          <p:cNvSpPr>
            <a:spLocks noGrp="1"/>
          </p:cNvSpPr>
          <p:nvPr>
            <p:ph type="body" sz="quarter" idx="11" hasCustomPrompt="1"/>
          </p:nvPr>
        </p:nvSpPr>
        <p:spPr>
          <a:xfrm>
            <a:off x="5683252" y="4691347"/>
            <a:ext cx="5111749" cy="598439"/>
          </a:xfrm>
          <a:prstGeom prst="rect">
            <a:avLst/>
          </a:prstGeom>
        </p:spPr>
        <p:txBody>
          <a:bodyPr>
            <a:noAutofit/>
          </a:bodyPr>
          <a:lstStyle>
            <a:lvl1pPr marL="0" indent="0" algn="l">
              <a:buFontTx/>
              <a:buNone/>
              <a:defRPr sz="1500" b="0" i="0">
                <a:solidFill>
                  <a:srgbClr val="FFFFFF"/>
                </a:solidFill>
                <a:latin typeface="Arial"/>
                <a:cs typeface="Arial"/>
              </a:defRPr>
            </a:lvl1pPr>
            <a:lvl2pPr marL="457189" indent="0" algn="l">
              <a:buFontTx/>
              <a:buNone/>
              <a:defRPr sz="1500" b="0" i="0">
                <a:solidFill>
                  <a:srgbClr val="FFFFFF"/>
                </a:solidFill>
                <a:latin typeface="Arial"/>
                <a:cs typeface="Arial"/>
              </a:defRPr>
            </a:lvl2pPr>
            <a:lvl3pPr marL="914377" indent="0" algn="l">
              <a:buFontTx/>
              <a:buNone/>
              <a:defRPr sz="1500" b="0" i="0">
                <a:solidFill>
                  <a:srgbClr val="FFFFFF"/>
                </a:solidFill>
                <a:latin typeface="Arial"/>
                <a:cs typeface="Arial"/>
              </a:defRPr>
            </a:lvl3pPr>
            <a:lvl4pPr marL="1371566" indent="0" algn="l">
              <a:buFontTx/>
              <a:buNone/>
              <a:defRPr sz="1500" b="0" i="0">
                <a:solidFill>
                  <a:srgbClr val="FFFFFF"/>
                </a:solidFill>
                <a:latin typeface="Arial"/>
                <a:cs typeface="Arial"/>
              </a:defRPr>
            </a:lvl4pPr>
            <a:lvl5pPr marL="1828754" indent="0" algn="l">
              <a:buFontTx/>
              <a:buNone/>
              <a:defRPr sz="1500" b="0" i="0">
                <a:solidFill>
                  <a:srgbClr val="FFFFFF"/>
                </a:solidFill>
                <a:latin typeface="Arial"/>
                <a:cs typeface="Arial"/>
              </a:defRPr>
            </a:lvl5pPr>
          </a:lstStyle>
          <a:p>
            <a:pPr lvl="0"/>
            <a:r>
              <a:rPr lang="pt-PT" dirty="0"/>
              <a:t>ARIAL REGULAR 15</a:t>
            </a:r>
          </a:p>
        </p:txBody>
      </p:sp>
    </p:spTree>
    <p:extLst>
      <p:ext uri="{BB962C8B-B14F-4D97-AF65-F5344CB8AC3E}">
        <p14:creationId xmlns:p14="http://schemas.microsoft.com/office/powerpoint/2010/main" val="2647548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683219" y="3390821"/>
            <a:ext cx="5111332" cy="548243"/>
          </a:xfrm>
          <a:prstGeom prst="rect">
            <a:avLst/>
          </a:prstGeom>
          <a:noFill/>
          <a:ln>
            <a:noFill/>
          </a:ln>
        </p:spPr>
        <p:txBody>
          <a:bodyPr wrap="none">
            <a:normAutofit/>
          </a:bodyPr>
          <a:lstStyle>
            <a:lvl1pPr algn="l">
              <a:defRPr sz="2000" b="0" i="0" baseline="0">
                <a:solidFill>
                  <a:srgbClr val="FFFFFF"/>
                </a:solidFill>
                <a:latin typeface="Arial"/>
                <a:cs typeface="Arial"/>
              </a:defRPr>
            </a:lvl1pPr>
          </a:lstStyle>
          <a:p>
            <a:r>
              <a:rPr lang="pt-PT" dirty="0"/>
              <a:t>ARIAL REGULAR 20</a:t>
            </a:r>
            <a:endParaRPr lang="en-US" dirty="0"/>
          </a:p>
        </p:txBody>
      </p:sp>
      <p:sp>
        <p:nvSpPr>
          <p:cNvPr id="10" name="Text Placeholder 9"/>
          <p:cNvSpPr>
            <a:spLocks noGrp="1"/>
          </p:cNvSpPr>
          <p:nvPr>
            <p:ph type="body" sz="quarter" idx="10" hasCustomPrompt="1"/>
          </p:nvPr>
        </p:nvSpPr>
        <p:spPr>
          <a:xfrm>
            <a:off x="5682825" y="3939062"/>
            <a:ext cx="5111723" cy="722840"/>
          </a:xfrm>
          <a:prstGeom prst="rect">
            <a:avLst/>
          </a:prstGeom>
        </p:spPr>
        <p:txBody>
          <a:bodyPr>
            <a:noAutofit/>
          </a:bodyPr>
          <a:lstStyle>
            <a:lvl1pPr marL="0" indent="0" algn="l">
              <a:buFontTx/>
              <a:buNone/>
              <a:defRPr sz="3000" b="0" i="0">
                <a:solidFill>
                  <a:srgbClr val="FFFFFF"/>
                </a:solidFill>
                <a:latin typeface="Arial"/>
                <a:cs typeface="Arial"/>
              </a:defRPr>
            </a:lvl1pPr>
            <a:lvl2pPr marL="457189" indent="0" algn="l">
              <a:buFontTx/>
              <a:buNone/>
              <a:defRPr sz="3000" b="0" i="0">
                <a:solidFill>
                  <a:srgbClr val="FFFFFF"/>
                </a:solidFill>
                <a:latin typeface="Arial"/>
                <a:cs typeface="Arial"/>
              </a:defRPr>
            </a:lvl2pPr>
            <a:lvl3pPr marL="914377" indent="0" algn="l">
              <a:buFontTx/>
              <a:buNone/>
              <a:defRPr sz="3000" b="0" i="0">
                <a:solidFill>
                  <a:srgbClr val="FFFFFF"/>
                </a:solidFill>
                <a:latin typeface="Arial"/>
                <a:cs typeface="Arial"/>
              </a:defRPr>
            </a:lvl3pPr>
            <a:lvl4pPr marL="1371566" indent="0" algn="l">
              <a:buFontTx/>
              <a:buNone/>
              <a:defRPr sz="3000" b="0" i="0">
                <a:solidFill>
                  <a:srgbClr val="FFFFFF"/>
                </a:solidFill>
                <a:latin typeface="Arial"/>
                <a:cs typeface="Arial"/>
              </a:defRPr>
            </a:lvl4pPr>
            <a:lvl5pPr marL="1828754" indent="0" algn="l">
              <a:buFontTx/>
              <a:buNone/>
              <a:defRPr sz="3000" b="0" i="0">
                <a:solidFill>
                  <a:srgbClr val="FFFFFF"/>
                </a:solidFill>
                <a:latin typeface="Arial"/>
                <a:cs typeface="Arial"/>
              </a:defRPr>
            </a:lvl5pPr>
          </a:lstStyle>
          <a:p>
            <a:pPr lvl="0"/>
            <a:r>
              <a:rPr lang="pt-PT" dirty="0"/>
              <a:t>ARIAL REGULAR 30</a:t>
            </a:r>
            <a:endParaRPr lang="en-US" dirty="0"/>
          </a:p>
        </p:txBody>
      </p:sp>
      <p:sp>
        <p:nvSpPr>
          <p:cNvPr id="18" name="Text Placeholder 17"/>
          <p:cNvSpPr>
            <a:spLocks noGrp="1"/>
          </p:cNvSpPr>
          <p:nvPr>
            <p:ph type="body" sz="quarter" idx="11" hasCustomPrompt="1"/>
          </p:nvPr>
        </p:nvSpPr>
        <p:spPr>
          <a:xfrm>
            <a:off x="5683252" y="4691347"/>
            <a:ext cx="5111749" cy="598439"/>
          </a:xfrm>
          <a:prstGeom prst="rect">
            <a:avLst/>
          </a:prstGeom>
        </p:spPr>
        <p:txBody>
          <a:bodyPr>
            <a:noAutofit/>
          </a:bodyPr>
          <a:lstStyle>
            <a:lvl1pPr marL="0" indent="0" algn="l">
              <a:buFontTx/>
              <a:buNone/>
              <a:defRPr sz="1500" b="0" i="0">
                <a:solidFill>
                  <a:srgbClr val="FFFFFF"/>
                </a:solidFill>
                <a:latin typeface="Arial"/>
                <a:cs typeface="Arial"/>
              </a:defRPr>
            </a:lvl1pPr>
            <a:lvl2pPr marL="457189" indent="0" algn="l">
              <a:buFontTx/>
              <a:buNone/>
              <a:defRPr sz="1500" b="0" i="0">
                <a:solidFill>
                  <a:srgbClr val="FFFFFF"/>
                </a:solidFill>
                <a:latin typeface="Arial"/>
                <a:cs typeface="Arial"/>
              </a:defRPr>
            </a:lvl2pPr>
            <a:lvl3pPr marL="914377" indent="0" algn="l">
              <a:buFontTx/>
              <a:buNone/>
              <a:defRPr sz="1500" b="0" i="0">
                <a:solidFill>
                  <a:srgbClr val="FFFFFF"/>
                </a:solidFill>
                <a:latin typeface="Arial"/>
                <a:cs typeface="Arial"/>
              </a:defRPr>
            </a:lvl3pPr>
            <a:lvl4pPr marL="1371566" indent="0" algn="l">
              <a:buFontTx/>
              <a:buNone/>
              <a:defRPr sz="1500" b="0" i="0">
                <a:solidFill>
                  <a:srgbClr val="FFFFFF"/>
                </a:solidFill>
                <a:latin typeface="Arial"/>
                <a:cs typeface="Arial"/>
              </a:defRPr>
            </a:lvl4pPr>
            <a:lvl5pPr marL="1828754" indent="0" algn="l">
              <a:buFontTx/>
              <a:buNone/>
              <a:defRPr sz="1500" b="0" i="0">
                <a:solidFill>
                  <a:srgbClr val="FFFFFF"/>
                </a:solidFill>
                <a:latin typeface="Arial"/>
                <a:cs typeface="Arial"/>
              </a:defRPr>
            </a:lvl5pPr>
          </a:lstStyle>
          <a:p>
            <a:pPr lvl="0"/>
            <a:r>
              <a:rPr lang="pt-PT" dirty="0"/>
              <a:t>ARIAL REGULAR 15</a:t>
            </a:r>
          </a:p>
        </p:txBody>
      </p:sp>
    </p:spTree>
    <p:extLst>
      <p:ext uri="{BB962C8B-B14F-4D97-AF65-F5344CB8AC3E}">
        <p14:creationId xmlns:p14="http://schemas.microsoft.com/office/powerpoint/2010/main" val="1960585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884257" y="2913118"/>
            <a:ext cx="6270579" cy="731357"/>
          </a:xfrm>
          <a:prstGeom prst="rect">
            <a:avLst/>
          </a:prstGeom>
          <a:ln>
            <a:noFill/>
          </a:ln>
        </p:spPr>
        <p:txBody>
          <a:bodyPr vert="horz"/>
          <a:lstStyle>
            <a:lvl1pPr marL="0" indent="0">
              <a:buNone/>
              <a:defRPr sz="2500" baseline="0">
                <a:solidFill>
                  <a:schemeClr val="bg1"/>
                </a:solidFill>
                <a:latin typeface="Arial"/>
                <a:cs typeface="Arial"/>
              </a:defRPr>
            </a:lvl1pPr>
            <a:lvl2pPr>
              <a:defRPr sz="2500">
                <a:solidFill>
                  <a:schemeClr val="bg1"/>
                </a:solidFill>
                <a:latin typeface="Arial"/>
                <a:cs typeface="Arial"/>
              </a:defRPr>
            </a:lvl2pPr>
            <a:lvl3pPr>
              <a:defRPr sz="2500">
                <a:solidFill>
                  <a:schemeClr val="bg1"/>
                </a:solidFill>
                <a:latin typeface="Arial"/>
                <a:cs typeface="Arial"/>
              </a:defRPr>
            </a:lvl3pPr>
            <a:lvl4pPr>
              <a:defRPr sz="2500">
                <a:solidFill>
                  <a:schemeClr val="bg1"/>
                </a:solidFill>
                <a:latin typeface="Arial"/>
                <a:cs typeface="Arial"/>
              </a:defRPr>
            </a:lvl4pPr>
            <a:lvl5pPr>
              <a:defRPr sz="2500">
                <a:solidFill>
                  <a:schemeClr val="bg1"/>
                </a:solidFill>
                <a:latin typeface="Arial"/>
                <a:cs typeface="Arial"/>
              </a:defRPr>
            </a:lvl5pPr>
          </a:lstStyle>
          <a:p>
            <a:pPr lvl="0"/>
            <a:r>
              <a:rPr lang="pt-PT" dirty="0"/>
              <a:t>1. INTRODUÇÃO (ARIAL 25)</a:t>
            </a:r>
          </a:p>
        </p:txBody>
      </p:sp>
      <p:sp>
        <p:nvSpPr>
          <p:cNvPr id="11" name="Text Placeholder 10"/>
          <p:cNvSpPr>
            <a:spLocks noGrp="1"/>
          </p:cNvSpPr>
          <p:nvPr>
            <p:ph type="body" sz="quarter" idx="11" hasCustomPrompt="1"/>
          </p:nvPr>
        </p:nvSpPr>
        <p:spPr>
          <a:xfrm>
            <a:off x="4884471" y="3731007"/>
            <a:ext cx="6269567" cy="559995"/>
          </a:xfrm>
          <a:prstGeom prst="rect">
            <a:avLst/>
          </a:prstGeom>
        </p:spPr>
        <p:txBody>
          <a:bodyPr vert="horz"/>
          <a:lstStyle>
            <a:lvl1pPr marL="0" indent="0">
              <a:buNone/>
              <a:defRPr sz="1800" baseline="0">
                <a:solidFill>
                  <a:srgbClr val="FFFFFF"/>
                </a:solidFill>
                <a:latin typeface="Arial"/>
                <a:cs typeface="Arial"/>
              </a:defRPr>
            </a:lvl1pPr>
            <a:lvl2pPr marL="457189" indent="0">
              <a:buNone/>
              <a:defRPr sz="1800">
                <a:solidFill>
                  <a:srgbClr val="FFFFFF"/>
                </a:solidFill>
                <a:latin typeface="Arial"/>
                <a:cs typeface="Arial"/>
              </a:defRPr>
            </a:lvl2pPr>
            <a:lvl3pPr marL="914377" indent="0">
              <a:buNone/>
              <a:defRPr sz="1800">
                <a:solidFill>
                  <a:srgbClr val="FFFFFF"/>
                </a:solidFill>
                <a:latin typeface="Arial"/>
                <a:cs typeface="Arial"/>
              </a:defRPr>
            </a:lvl3pPr>
            <a:lvl4pPr marL="1371566" indent="0">
              <a:buNone/>
              <a:defRPr sz="1800">
                <a:solidFill>
                  <a:srgbClr val="FFFFFF"/>
                </a:solidFill>
                <a:latin typeface="Arial"/>
                <a:cs typeface="Arial"/>
              </a:defRPr>
            </a:lvl4pPr>
            <a:lvl5pPr marL="1828754" indent="0">
              <a:buNone/>
              <a:defRPr sz="1800">
                <a:solidFill>
                  <a:srgbClr val="FFFFFF"/>
                </a:solidFill>
                <a:latin typeface="Arial"/>
                <a:cs typeface="Arial"/>
              </a:defRPr>
            </a:lvl5pPr>
          </a:lstStyle>
          <a:p>
            <a:pPr lvl="0"/>
            <a:r>
              <a:rPr lang="pt-PT" dirty="0"/>
              <a:t>SUBTÍTULO (ARIAL 18)</a:t>
            </a:r>
          </a:p>
        </p:txBody>
      </p:sp>
      <p:sp>
        <p:nvSpPr>
          <p:cNvPr id="13" name="Text Placeholder 12"/>
          <p:cNvSpPr>
            <a:spLocks noGrp="1"/>
          </p:cNvSpPr>
          <p:nvPr>
            <p:ph type="body" sz="quarter" idx="12" hasCustomPrompt="1"/>
          </p:nvPr>
        </p:nvSpPr>
        <p:spPr>
          <a:xfrm>
            <a:off x="4884470" y="4183375"/>
            <a:ext cx="6269567" cy="659227"/>
          </a:xfrm>
          <a:prstGeom prst="rect">
            <a:avLst/>
          </a:prstGeom>
        </p:spPr>
        <p:txBody>
          <a:bodyPr vert="horz"/>
          <a:lstStyle>
            <a:lvl1pPr marL="0" indent="0">
              <a:buNone/>
              <a:defRPr sz="1500">
                <a:solidFill>
                  <a:srgbClr val="FFFFFF"/>
                </a:solidFill>
                <a:latin typeface="Arial"/>
                <a:cs typeface="Arial"/>
              </a:defRPr>
            </a:lvl1pPr>
            <a:lvl2pPr marL="457189" indent="0">
              <a:buNone/>
              <a:defRPr sz="1500">
                <a:solidFill>
                  <a:srgbClr val="FFFFFF"/>
                </a:solidFill>
                <a:latin typeface="Arial"/>
                <a:cs typeface="Arial"/>
              </a:defRPr>
            </a:lvl2pPr>
            <a:lvl3pPr marL="914377" indent="0">
              <a:buNone/>
              <a:defRPr sz="1500">
                <a:solidFill>
                  <a:srgbClr val="FFFFFF"/>
                </a:solidFill>
                <a:latin typeface="Arial"/>
                <a:cs typeface="Arial"/>
              </a:defRPr>
            </a:lvl3pPr>
            <a:lvl4pPr marL="1371566" indent="0">
              <a:buNone/>
              <a:defRPr sz="1500">
                <a:solidFill>
                  <a:srgbClr val="FFFFFF"/>
                </a:solidFill>
                <a:latin typeface="Arial"/>
                <a:cs typeface="Arial"/>
              </a:defRPr>
            </a:lvl4pPr>
            <a:lvl5pPr marL="1828754" indent="0">
              <a:buNone/>
              <a:defRPr sz="1500">
                <a:solidFill>
                  <a:srgbClr val="FFFFFF"/>
                </a:solidFill>
                <a:latin typeface="Arial"/>
                <a:cs typeface="Arial"/>
              </a:defRPr>
            </a:lvl5pPr>
          </a:lstStyle>
          <a:p>
            <a:pPr lvl="0"/>
            <a:r>
              <a:rPr lang="pt-PT" dirty="0"/>
              <a:t>Sumário descritivo (ARIAL 15)</a:t>
            </a:r>
          </a:p>
        </p:txBody>
      </p:sp>
    </p:spTree>
    <p:extLst>
      <p:ext uri="{BB962C8B-B14F-4D97-AF65-F5344CB8AC3E}">
        <p14:creationId xmlns:p14="http://schemas.microsoft.com/office/powerpoint/2010/main" val="9796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AA6A-358A-4A22-B897-8DBEE8F4A4BA}"/>
              </a:ext>
            </a:extLst>
          </p:cNvPr>
          <p:cNvSpPr>
            <a:spLocks noGrp="1"/>
          </p:cNvSpPr>
          <p:nvPr>
            <p:ph type="title"/>
          </p:nvPr>
        </p:nvSpPr>
        <p:spPr>
          <a:xfrm>
            <a:off x="0" y="5193"/>
            <a:ext cx="12192000" cy="1105150"/>
          </a:xfrm>
          <a:solidFill>
            <a:schemeClr val="accent1"/>
          </a:solidFill>
        </p:spPr>
        <p:txBody>
          <a:bodyPr/>
          <a:lstStyle>
            <a:lvl1pPr>
              <a:defRPr b="1">
                <a:solidFill>
                  <a:schemeClr val="bg1"/>
                </a:solidFill>
              </a:defRPr>
            </a:lvl1pPr>
          </a:lstStyle>
          <a:p>
            <a:endParaRPr lang="en-GB" dirty="0"/>
          </a:p>
        </p:txBody>
      </p:sp>
      <p:sp>
        <p:nvSpPr>
          <p:cNvPr id="3" name="Content Placeholder 2">
            <a:extLst>
              <a:ext uri="{FF2B5EF4-FFF2-40B4-BE49-F238E27FC236}">
                <a16:creationId xmlns:a16="http://schemas.microsoft.com/office/drawing/2014/main" id="{B33F0B66-4B33-4A19-A952-F3FC77D9CE15}"/>
              </a:ext>
            </a:extLst>
          </p:cNvPr>
          <p:cNvSpPr>
            <a:spLocks noGrp="1"/>
          </p:cNvSpPr>
          <p:nvPr>
            <p:ph idx="1"/>
          </p:nvPr>
        </p:nvSpPr>
        <p:spPr/>
        <p:txBody>
          <a:bodyPr/>
          <a:lstStyle/>
          <a:p>
            <a:pPr lvl="0"/>
            <a:r>
              <a:rPr lang="en-US" dirty="0"/>
              <a:t>Edit Master text styles</a:t>
            </a:r>
          </a:p>
        </p:txBody>
      </p:sp>
      <p:sp>
        <p:nvSpPr>
          <p:cNvPr id="4" name="Date Placeholder 3">
            <a:extLst>
              <a:ext uri="{FF2B5EF4-FFF2-40B4-BE49-F238E27FC236}">
                <a16:creationId xmlns:a16="http://schemas.microsoft.com/office/drawing/2014/main" id="{2F6AA845-1043-4FE8-84D9-896B583F8BA6}"/>
              </a:ext>
            </a:extLst>
          </p:cNvPr>
          <p:cNvSpPr>
            <a:spLocks noGrp="1"/>
          </p:cNvSpPr>
          <p:nvPr>
            <p:ph type="dt" sz="half" idx="10"/>
          </p:nvPr>
        </p:nvSpPr>
        <p:spPr/>
        <p:txBody>
          <a:bodyPr/>
          <a:lstStyle/>
          <a:p>
            <a:fld id="{4B6E46F3-B413-41FD-9A5E-4B3991670F9E}" type="datetime1">
              <a:rPr lang="en-GB" smtClean="0"/>
              <a:t>04/06/2020</a:t>
            </a:fld>
            <a:endParaRPr lang="en-GB"/>
          </a:p>
        </p:txBody>
      </p:sp>
      <p:sp>
        <p:nvSpPr>
          <p:cNvPr id="5" name="Footer Placeholder 4">
            <a:extLst>
              <a:ext uri="{FF2B5EF4-FFF2-40B4-BE49-F238E27FC236}">
                <a16:creationId xmlns:a16="http://schemas.microsoft.com/office/drawing/2014/main" id="{953626DE-0032-4EE1-ABFD-5186F55936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3BDF73-06DF-4FBB-A853-50CA4EFD9568}"/>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32722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FFD5-DD13-4B87-A48B-D624593A3B46}"/>
              </a:ext>
            </a:extLst>
          </p:cNvPr>
          <p:cNvSpPr>
            <a:spLocks noGrp="1"/>
          </p:cNvSpPr>
          <p:nvPr>
            <p:ph type="title" hasCustomPrompt="1"/>
          </p:nvPr>
        </p:nvSpPr>
        <p:spPr>
          <a:xfrm>
            <a:off x="838200" y="1289729"/>
            <a:ext cx="10515600" cy="634001"/>
          </a:xfrm>
        </p:spPr>
        <p:txBody>
          <a:bodyPr/>
          <a:lstStyle>
            <a:lvl1pPr>
              <a:defRPr/>
            </a:lvl1pPr>
          </a:lstStyle>
          <a:p>
            <a:r>
              <a:rPr lang="en-US" dirty="0"/>
              <a:t>Summary Slide</a:t>
            </a:r>
            <a:endParaRPr lang="en-GB" dirty="0"/>
          </a:p>
        </p:txBody>
      </p:sp>
      <p:sp>
        <p:nvSpPr>
          <p:cNvPr id="3" name="Content Placeholder 2">
            <a:extLst>
              <a:ext uri="{FF2B5EF4-FFF2-40B4-BE49-F238E27FC236}">
                <a16:creationId xmlns:a16="http://schemas.microsoft.com/office/drawing/2014/main" id="{57FC61F1-D216-4699-A0D4-8FE39C34D889}"/>
              </a:ext>
            </a:extLst>
          </p:cNvPr>
          <p:cNvSpPr>
            <a:spLocks noGrp="1"/>
          </p:cNvSpPr>
          <p:nvPr>
            <p:ph sz="half" idx="1"/>
          </p:nvPr>
        </p:nvSpPr>
        <p:spPr>
          <a:xfrm>
            <a:off x="838200" y="2103119"/>
            <a:ext cx="5181600" cy="40738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E629B51-0523-4A70-8462-E7496F475466}"/>
              </a:ext>
            </a:extLst>
          </p:cNvPr>
          <p:cNvSpPr>
            <a:spLocks noGrp="1"/>
          </p:cNvSpPr>
          <p:nvPr>
            <p:ph sz="half" idx="2"/>
          </p:nvPr>
        </p:nvSpPr>
        <p:spPr>
          <a:xfrm>
            <a:off x="6172200" y="2103119"/>
            <a:ext cx="5181600" cy="407384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4AB1D7F-9770-493C-8881-C4C1DE449214}"/>
              </a:ext>
            </a:extLst>
          </p:cNvPr>
          <p:cNvSpPr>
            <a:spLocks noGrp="1"/>
          </p:cNvSpPr>
          <p:nvPr>
            <p:ph type="dt" sz="half" idx="10"/>
          </p:nvPr>
        </p:nvSpPr>
        <p:spPr/>
        <p:txBody>
          <a:bodyPr/>
          <a:lstStyle/>
          <a:p>
            <a:fld id="{524EEFD1-F083-49C7-8E4B-FA786158BEB6}" type="datetime1">
              <a:rPr lang="en-GB" smtClean="0"/>
              <a:t>04/06/2020</a:t>
            </a:fld>
            <a:endParaRPr lang="en-GB"/>
          </a:p>
        </p:txBody>
      </p:sp>
      <p:sp>
        <p:nvSpPr>
          <p:cNvPr id="6" name="Footer Placeholder 5">
            <a:extLst>
              <a:ext uri="{FF2B5EF4-FFF2-40B4-BE49-F238E27FC236}">
                <a16:creationId xmlns:a16="http://schemas.microsoft.com/office/drawing/2014/main" id="{F4082481-A1CC-479C-A63D-7E6A9C32ABD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A61D8D6-55A0-4698-9C60-2A31F70F84A5}"/>
              </a:ext>
            </a:extLst>
          </p:cNvPr>
          <p:cNvSpPr>
            <a:spLocks noGrp="1"/>
          </p:cNvSpPr>
          <p:nvPr>
            <p:ph type="sldNum" sz="quarter" idx="12"/>
          </p:nvPr>
        </p:nvSpPr>
        <p:spPr/>
        <p:txBody>
          <a:bodyPr/>
          <a:lstStyle/>
          <a:p>
            <a:fld id="{65E8300B-E6C7-4879-BCEA-072735B62F6E}" type="slidenum">
              <a:rPr lang="en-GB" smtClean="0"/>
              <a:t>‹#›</a:t>
            </a:fld>
            <a:endParaRPr lang="en-GB"/>
          </a:p>
        </p:txBody>
      </p:sp>
      <p:sp>
        <p:nvSpPr>
          <p:cNvPr id="8" name="Title 1">
            <a:extLst>
              <a:ext uri="{FF2B5EF4-FFF2-40B4-BE49-F238E27FC236}">
                <a16:creationId xmlns:a16="http://schemas.microsoft.com/office/drawing/2014/main" id="{5638B4F8-BBF1-41D8-8BC8-F56BAB4C07A3}"/>
              </a:ext>
            </a:extLst>
          </p:cNvPr>
          <p:cNvSpPr txBox="1">
            <a:spLocks/>
          </p:cNvSpPr>
          <p:nvPr userDrawn="1"/>
        </p:nvSpPr>
        <p:spPr>
          <a:xfrm>
            <a:off x="0" y="5193"/>
            <a:ext cx="12192000" cy="1105150"/>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endParaRPr lang="en-GB" dirty="0"/>
          </a:p>
        </p:txBody>
      </p:sp>
      <p:sp>
        <p:nvSpPr>
          <p:cNvPr id="9" name="TextBox 8">
            <a:extLst>
              <a:ext uri="{FF2B5EF4-FFF2-40B4-BE49-F238E27FC236}">
                <a16:creationId xmlns:a16="http://schemas.microsoft.com/office/drawing/2014/main" id="{27B122F9-DD03-4433-BB39-CAE0B9F124F2}"/>
              </a:ext>
            </a:extLst>
          </p:cNvPr>
          <p:cNvSpPr txBox="1"/>
          <p:nvPr userDrawn="1"/>
        </p:nvSpPr>
        <p:spPr>
          <a:xfrm>
            <a:off x="285008" y="225631"/>
            <a:ext cx="6115792" cy="646331"/>
          </a:xfrm>
          <a:prstGeom prst="rect">
            <a:avLst/>
          </a:prstGeom>
          <a:noFill/>
        </p:spPr>
        <p:txBody>
          <a:bodyPr wrap="square" rtlCol="0">
            <a:spAutoFit/>
          </a:bodyPr>
          <a:lstStyle/>
          <a:p>
            <a:r>
              <a:rPr lang="pt-PT" sz="3600" dirty="0" err="1">
                <a:solidFill>
                  <a:schemeClr val="bg1"/>
                </a:solidFill>
              </a:rPr>
              <a:t>Write</a:t>
            </a:r>
            <a:r>
              <a:rPr lang="pt-PT" sz="3600" dirty="0">
                <a:solidFill>
                  <a:schemeClr val="bg1"/>
                </a:solidFill>
              </a:rPr>
              <a:t> </a:t>
            </a:r>
            <a:r>
              <a:rPr lang="pt-PT" sz="3600" dirty="0" err="1">
                <a:solidFill>
                  <a:schemeClr val="bg1"/>
                </a:solidFill>
              </a:rPr>
              <a:t>Something</a:t>
            </a:r>
            <a:r>
              <a:rPr lang="pt-PT" sz="3600" dirty="0">
                <a:solidFill>
                  <a:schemeClr val="bg1"/>
                </a:solidFill>
              </a:rPr>
              <a:t> </a:t>
            </a:r>
            <a:r>
              <a:rPr lang="pt-PT" sz="3600" dirty="0" err="1">
                <a:solidFill>
                  <a:schemeClr val="bg1"/>
                </a:solidFill>
              </a:rPr>
              <a:t>Here</a:t>
            </a:r>
            <a:endParaRPr lang="en-GB" sz="3600" dirty="0">
              <a:solidFill>
                <a:schemeClr val="bg1"/>
              </a:solidFill>
            </a:endParaRPr>
          </a:p>
        </p:txBody>
      </p:sp>
    </p:spTree>
    <p:extLst>
      <p:ext uri="{BB962C8B-B14F-4D97-AF65-F5344CB8AC3E}">
        <p14:creationId xmlns:p14="http://schemas.microsoft.com/office/powerpoint/2010/main" val="358941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FFD5-DD13-4B87-A48B-D624593A3B46}"/>
              </a:ext>
            </a:extLst>
          </p:cNvPr>
          <p:cNvSpPr>
            <a:spLocks noGrp="1"/>
          </p:cNvSpPr>
          <p:nvPr>
            <p:ph type="title" hasCustomPrompt="1"/>
          </p:nvPr>
        </p:nvSpPr>
        <p:spPr>
          <a:xfrm>
            <a:off x="1397727" y="1289729"/>
            <a:ext cx="9956074" cy="634001"/>
          </a:xfrm>
        </p:spPr>
        <p:txBody>
          <a:bodyPr/>
          <a:lstStyle>
            <a:lvl1pPr>
              <a:defRPr/>
            </a:lvl1pPr>
          </a:lstStyle>
          <a:p>
            <a:r>
              <a:rPr lang="pt-PT" dirty="0" err="1"/>
              <a:t>Definition</a:t>
            </a:r>
            <a:endParaRPr lang="en-GB" dirty="0"/>
          </a:p>
        </p:txBody>
      </p:sp>
      <p:sp>
        <p:nvSpPr>
          <p:cNvPr id="4" name="Content Placeholder 3">
            <a:extLst>
              <a:ext uri="{FF2B5EF4-FFF2-40B4-BE49-F238E27FC236}">
                <a16:creationId xmlns:a16="http://schemas.microsoft.com/office/drawing/2014/main" id="{BE629B51-0523-4A70-8462-E7496F475466}"/>
              </a:ext>
            </a:extLst>
          </p:cNvPr>
          <p:cNvSpPr>
            <a:spLocks noGrp="1"/>
          </p:cNvSpPr>
          <p:nvPr>
            <p:ph sz="half" idx="2"/>
          </p:nvPr>
        </p:nvSpPr>
        <p:spPr>
          <a:xfrm>
            <a:off x="744583" y="2103119"/>
            <a:ext cx="10609217" cy="407384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4AB1D7F-9770-493C-8881-C4C1DE449214}"/>
              </a:ext>
            </a:extLst>
          </p:cNvPr>
          <p:cNvSpPr>
            <a:spLocks noGrp="1"/>
          </p:cNvSpPr>
          <p:nvPr>
            <p:ph type="dt" sz="half" idx="10"/>
          </p:nvPr>
        </p:nvSpPr>
        <p:spPr/>
        <p:txBody>
          <a:bodyPr/>
          <a:lstStyle/>
          <a:p>
            <a:fld id="{084451C9-C9D8-4A0D-AAC2-4928508CD256}" type="datetime1">
              <a:rPr lang="en-GB" smtClean="0"/>
              <a:t>04/06/2020</a:t>
            </a:fld>
            <a:endParaRPr lang="en-GB"/>
          </a:p>
        </p:txBody>
      </p:sp>
      <p:sp>
        <p:nvSpPr>
          <p:cNvPr id="6" name="Footer Placeholder 5">
            <a:extLst>
              <a:ext uri="{FF2B5EF4-FFF2-40B4-BE49-F238E27FC236}">
                <a16:creationId xmlns:a16="http://schemas.microsoft.com/office/drawing/2014/main" id="{F4082481-A1CC-479C-A63D-7E6A9C32AB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61D8D6-55A0-4698-9C60-2A31F70F84A5}"/>
              </a:ext>
            </a:extLst>
          </p:cNvPr>
          <p:cNvSpPr>
            <a:spLocks noGrp="1"/>
          </p:cNvSpPr>
          <p:nvPr>
            <p:ph type="sldNum" sz="quarter" idx="12"/>
          </p:nvPr>
        </p:nvSpPr>
        <p:spPr/>
        <p:txBody>
          <a:bodyPr/>
          <a:lstStyle/>
          <a:p>
            <a:fld id="{65E8300B-E6C7-4879-BCEA-072735B62F6E}" type="slidenum">
              <a:rPr lang="en-GB" smtClean="0"/>
              <a:t>‹#›</a:t>
            </a:fld>
            <a:endParaRPr lang="en-GB"/>
          </a:p>
        </p:txBody>
      </p:sp>
      <p:sp>
        <p:nvSpPr>
          <p:cNvPr id="8" name="Title 1">
            <a:extLst>
              <a:ext uri="{FF2B5EF4-FFF2-40B4-BE49-F238E27FC236}">
                <a16:creationId xmlns:a16="http://schemas.microsoft.com/office/drawing/2014/main" id="{5638B4F8-BBF1-41D8-8BC8-F56BAB4C07A3}"/>
              </a:ext>
            </a:extLst>
          </p:cNvPr>
          <p:cNvSpPr txBox="1">
            <a:spLocks/>
          </p:cNvSpPr>
          <p:nvPr userDrawn="1"/>
        </p:nvSpPr>
        <p:spPr>
          <a:xfrm>
            <a:off x="0" y="5193"/>
            <a:ext cx="12192000" cy="1105150"/>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endParaRPr lang="en-GB" dirty="0"/>
          </a:p>
        </p:txBody>
      </p:sp>
      <p:pic>
        <p:nvPicPr>
          <p:cNvPr id="1026" name="Picture 2" descr="Image result for exclamation mark">
            <a:extLst>
              <a:ext uri="{FF2B5EF4-FFF2-40B4-BE49-F238E27FC236}">
                <a16:creationId xmlns:a16="http://schemas.microsoft.com/office/drawing/2014/main" id="{C965A5C3-CB10-4EFA-AD54-9F953A3EC5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1805" y="1242692"/>
            <a:ext cx="772789" cy="68103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A6554A-3B59-42EA-8367-77CA634FAED2}"/>
              </a:ext>
            </a:extLst>
          </p:cNvPr>
          <p:cNvSpPr txBox="1"/>
          <p:nvPr userDrawn="1"/>
        </p:nvSpPr>
        <p:spPr>
          <a:xfrm>
            <a:off x="451805" y="195943"/>
            <a:ext cx="9737224" cy="646331"/>
          </a:xfrm>
          <a:prstGeom prst="rect">
            <a:avLst/>
          </a:prstGeom>
          <a:noFill/>
        </p:spPr>
        <p:txBody>
          <a:bodyPr wrap="square" rtlCol="0">
            <a:spAutoFit/>
          </a:bodyPr>
          <a:lstStyle/>
          <a:p>
            <a:r>
              <a:rPr lang="pt-PT" sz="3600" dirty="0" err="1">
                <a:solidFill>
                  <a:schemeClr val="bg1"/>
                </a:solidFill>
              </a:rPr>
              <a:t>Class</a:t>
            </a:r>
            <a:r>
              <a:rPr lang="pt-PT" sz="3600" dirty="0">
                <a:solidFill>
                  <a:schemeClr val="bg1"/>
                </a:solidFill>
              </a:rPr>
              <a:t> </a:t>
            </a:r>
            <a:r>
              <a:rPr lang="pt-PT" sz="3600" dirty="0" err="1">
                <a:solidFill>
                  <a:schemeClr val="bg1"/>
                </a:solidFill>
              </a:rPr>
              <a:t>Summary</a:t>
            </a:r>
            <a:r>
              <a:rPr lang="pt-PT" sz="3600" dirty="0">
                <a:solidFill>
                  <a:schemeClr val="bg1"/>
                </a:solidFill>
              </a:rPr>
              <a:t> – Must </a:t>
            </a:r>
            <a:r>
              <a:rPr lang="pt-PT" sz="3600" dirty="0" err="1">
                <a:solidFill>
                  <a:schemeClr val="bg1"/>
                </a:solidFill>
              </a:rPr>
              <a:t>Know</a:t>
            </a:r>
            <a:r>
              <a:rPr lang="pt-PT" sz="3600" dirty="0">
                <a:solidFill>
                  <a:schemeClr val="bg1"/>
                </a:solidFill>
              </a:rPr>
              <a:t> </a:t>
            </a:r>
            <a:r>
              <a:rPr lang="pt-PT" sz="3600" dirty="0" err="1">
                <a:solidFill>
                  <a:schemeClr val="bg1"/>
                </a:solidFill>
              </a:rPr>
              <a:t>Concepts</a:t>
            </a:r>
            <a:endParaRPr lang="en-GB" sz="3600" dirty="0">
              <a:solidFill>
                <a:schemeClr val="bg1"/>
              </a:solidFill>
            </a:endParaRPr>
          </a:p>
        </p:txBody>
      </p:sp>
    </p:spTree>
    <p:extLst>
      <p:ext uri="{BB962C8B-B14F-4D97-AF65-F5344CB8AC3E}">
        <p14:creationId xmlns:p14="http://schemas.microsoft.com/office/powerpoint/2010/main" val="210187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E9A4-2983-46A2-865C-0862EC06F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82FCFF-3908-4181-A4FF-C5C7AF532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56527F-0A0A-4066-B1DF-2DF1766F009D}"/>
              </a:ext>
            </a:extLst>
          </p:cNvPr>
          <p:cNvSpPr>
            <a:spLocks noGrp="1"/>
          </p:cNvSpPr>
          <p:nvPr>
            <p:ph type="dt" sz="half" idx="10"/>
          </p:nvPr>
        </p:nvSpPr>
        <p:spPr/>
        <p:txBody>
          <a:bodyPr/>
          <a:lstStyle/>
          <a:p>
            <a:fld id="{D7B25738-448D-47B5-8F7B-ECDAD7B57EAA}" type="datetime1">
              <a:rPr lang="en-GB" smtClean="0"/>
              <a:t>04/06/2020</a:t>
            </a:fld>
            <a:endParaRPr lang="en-GB"/>
          </a:p>
        </p:txBody>
      </p:sp>
      <p:sp>
        <p:nvSpPr>
          <p:cNvPr id="5" name="Footer Placeholder 4">
            <a:extLst>
              <a:ext uri="{FF2B5EF4-FFF2-40B4-BE49-F238E27FC236}">
                <a16:creationId xmlns:a16="http://schemas.microsoft.com/office/drawing/2014/main" id="{B77B9E88-48E6-45B5-A1BF-4F487B797B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24D0A1-EA53-4018-B825-2DED3B9EBD51}"/>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50392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5ED4-D85F-441E-870F-250A705021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2F68D2-B4EF-45F8-9018-953B7C03A1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FC942F-8293-4E38-919E-E302972C05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16A7A4-9858-4D8E-A1BE-5BD61F302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DFCEC1-F18B-46A1-AA6D-F6FEA40AE3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A55D4B4-0E0C-483D-BE12-9B60A345062E}"/>
              </a:ext>
            </a:extLst>
          </p:cNvPr>
          <p:cNvSpPr>
            <a:spLocks noGrp="1"/>
          </p:cNvSpPr>
          <p:nvPr>
            <p:ph type="dt" sz="half" idx="10"/>
          </p:nvPr>
        </p:nvSpPr>
        <p:spPr/>
        <p:txBody>
          <a:bodyPr/>
          <a:lstStyle/>
          <a:p>
            <a:fld id="{17C70BBB-DA77-4116-B905-79173E7859C7}" type="datetime1">
              <a:rPr lang="en-GB" smtClean="0"/>
              <a:t>04/06/2020</a:t>
            </a:fld>
            <a:endParaRPr lang="en-GB"/>
          </a:p>
        </p:txBody>
      </p:sp>
      <p:sp>
        <p:nvSpPr>
          <p:cNvPr id="8" name="Footer Placeholder 7">
            <a:extLst>
              <a:ext uri="{FF2B5EF4-FFF2-40B4-BE49-F238E27FC236}">
                <a16:creationId xmlns:a16="http://schemas.microsoft.com/office/drawing/2014/main" id="{C823CCC6-EAF2-4EF0-A960-3F389695C24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815C92-84C8-4FFE-83E4-86767B324DFF}"/>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297664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EABA-582D-499D-884A-7A59EDFF63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233011-B417-4A6D-ABDA-5338E0A07DB2}"/>
              </a:ext>
            </a:extLst>
          </p:cNvPr>
          <p:cNvSpPr>
            <a:spLocks noGrp="1"/>
          </p:cNvSpPr>
          <p:nvPr>
            <p:ph type="dt" sz="half" idx="10"/>
          </p:nvPr>
        </p:nvSpPr>
        <p:spPr/>
        <p:txBody>
          <a:bodyPr/>
          <a:lstStyle/>
          <a:p>
            <a:fld id="{D93A7AB7-C18D-40AA-AEDC-A7331E636D37}" type="datetime1">
              <a:rPr lang="en-GB" smtClean="0"/>
              <a:t>04/06/2020</a:t>
            </a:fld>
            <a:endParaRPr lang="en-GB"/>
          </a:p>
        </p:txBody>
      </p:sp>
      <p:sp>
        <p:nvSpPr>
          <p:cNvPr id="4" name="Footer Placeholder 3">
            <a:extLst>
              <a:ext uri="{FF2B5EF4-FFF2-40B4-BE49-F238E27FC236}">
                <a16:creationId xmlns:a16="http://schemas.microsoft.com/office/drawing/2014/main" id="{825A13A1-C289-41E2-8582-13B2569DCE4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55ABF8-EB73-43AF-B18D-391AE0E4AE2C}"/>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350380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45B59-8087-491D-A5F7-9F8B052CD6E3}"/>
              </a:ext>
            </a:extLst>
          </p:cNvPr>
          <p:cNvSpPr>
            <a:spLocks noGrp="1"/>
          </p:cNvSpPr>
          <p:nvPr>
            <p:ph type="dt" sz="half" idx="10"/>
          </p:nvPr>
        </p:nvSpPr>
        <p:spPr/>
        <p:txBody>
          <a:bodyPr/>
          <a:lstStyle/>
          <a:p>
            <a:fld id="{F3DB395D-0DBC-4AE0-951E-DF2641D8C62B}" type="datetime1">
              <a:rPr lang="en-GB" smtClean="0"/>
              <a:t>04/06/2020</a:t>
            </a:fld>
            <a:endParaRPr lang="en-GB"/>
          </a:p>
        </p:txBody>
      </p:sp>
      <p:sp>
        <p:nvSpPr>
          <p:cNvPr id="3" name="Footer Placeholder 2">
            <a:extLst>
              <a:ext uri="{FF2B5EF4-FFF2-40B4-BE49-F238E27FC236}">
                <a16:creationId xmlns:a16="http://schemas.microsoft.com/office/drawing/2014/main" id="{0473AD0E-9202-4A8B-BA41-45D850BBFD9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9E9E23-A3B3-4A82-9D89-8E01142FB108}"/>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365471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4644-1B71-4F55-AD54-2CB22123B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3467E88-6E74-4408-8325-EE0C7CB99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6BA95D3-FD06-434D-A0CA-4940B7385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DD350F-5427-43FA-AE68-A58DD6851BA1}"/>
              </a:ext>
            </a:extLst>
          </p:cNvPr>
          <p:cNvSpPr>
            <a:spLocks noGrp="1"/>
          </p:cNvSpPr>
          <p:nvPr>
            <p:ph type="dt" sz="half" idx="10"/>
          </p:nvPr>
        </p:nvSpPr>
        <p:spPr/>
        <p:txBody>
          <a:bodyPr/>
          <a:lstStyle/>
          <a:p>
            <a:fld id="{4394BAA6-E554-4F82-8888-363A44FDBD47}" type="datetime1">
              <a:rPr lang="en-GB" smtClean="0"/>
              <a:t>04/06/2020</a:t>
            </a:fld>
            <a:endParaRPr lang="en-GB"/>
          </a:p>
        </p:txBody>
      </p:sp>
      <p:sp>
        <p:nvSpPr>
          <p:cNvPr id="6" name="Footer Placeholder 5">
            <a:extLst>
              <a:ext uri="{FF2B5EF4-FFF2-40B4-BE49-F238E27FC236}">
                <a16:creationId xmlns:a16="http://schemas.microsoft.com/office/drawing/2014/main" id="{44F6F373-5BAC-419D-AD30-ED07C0D4B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A97B26-F951-4022-BD3A-D5AFD0D0C3C1}"/>
              </a:ext>
            </a:extLst>
          </p:cNvPr>
          <p:cNvSpPr>
            <a:spLocks noGrp="1"/>
          </p:cNvSpPr>
          <p:nvPr>
            <p:ph type="sldNum" sz="quarter" idx="12"/>
          </p:nvPr>
        </p:nvSpPr>
        <p:spPr/>
        <p:txBody>
          <a:bodyPr/>
          <a:lstStyle/>
          <a:p>
            <a:fld id="{65E8300B-E6C7-4879-BCEA-072735B62F6E}" type="slidenum">
              <a:rPr lang="en-GB" smtClean="0"/>
              <a:t>‹#›</a:t>
            </a:fld>
            <a:endParaRPr lang="en-GB"/>
          </a:p>
        </p:txBody>
      </p:sp>
    </p:spTree>
    <p:extLst>
      <p:ext uri="{BB962C8B-B14F-4D97-AF65-F5344CB8AC3E}">
        <p14:creationId xmlns:p14="http://schemas.microsoft.com/office/powerpoint/2010/main" val="407861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85588-DCC4-4DFC-9EC1-3F54B0ABED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9C08D4-2711-478C-BB63-7F24A60B5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9E3F7-01D2-4EC2-A226-84D07E054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D82EE-E7BE-4720-8B76-A87786287790}" type="datetime1">
              <a:rPr lang="en-GB" smtClean="0"/>
              <a:t>04/06/2020</a:t>
            </a:fld>
            <a:endParaRPr lang="en-GB"/>
          </a:p>
        </p:txBody>
      </p:sp>
      <p:sp>
        <p:nvSpPr>
          <p:cNvPr id="5" name="Footer Placeholder 4">
            <a:extLst>
              <a:ext uri="{FF2B5EF4-FFF2-40B4-BE49-F238E27FC236}">
                <a16:creationId xmlns:a16="http://schemas.microsoft.com/office/drawing/2014/main" id="{AD7EA83F-015A-4B65-A07F-ACA4042DE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67299BB-22FD-4A0B-8EB2-0F74DAAAE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300B-E6C7-4879-BCEA-072735B62F6E}" type="slidenum">
              <a:rPr lang="en-GB" smtClean="0"/>
              <a:t>‹#›</a:t>
            </a:fld>
            <a:endParaRPr lang="en-GB"/>
          </a:p>
        </p:txBody>
      </p:sp>
    </p:spTree>
    <p:extLst>
      <p:ext uri="{BB962C8B-B14F-4D97-AF65-F5344CB8AC3E}">
        <p14:creationId xmlns:p14="http://schemas.microsoft.com/office/powerpoint/2010/main" val="1253718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 id="214748366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917245"/>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7"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0.pn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5AC4C9AC-A8F6-4496-89A6-7A9EAD6C60A5}"/>
              </a:ext>
            </a:extLst>
          </p:cNvPr>
          <p:cNvSpPr txBox="1">
            <a:spLocks/>
          </p:cNvSpPr>
          <p:nvPr/>
        </p:nvSpPr>
        <p:spPr>
          <a:xfrm>
            <a:off x="4979381" y="2769073"/>
            <a:ext cx="6270579" cy="1800393"/>
          </a:xfrm>
          <a:prstGeom prst="rect">
            <a:avLst/>
          </a:prstGeom>
        </p:spPr>
        <p:txBody>
          <a:bodyPr>
            <a:noAutofit/>
          </a:bodyPr>
          <a:lstStyle>
            <a:lvl1pPr marL="0" indent="0" algn="l" defTabSz="457189" rtl="0" eaLnBrk="1" latinLnBrk="0" hangingPunct="1">
              <a:spcBef>
                <a:spcPct val="20000"/>
              </a:spcBef>
              <a:buFontTx/>
              <a:buNone/>
              <a:defRPr sz="3000" b="0" i="0" kern="1200">
                <a:solidFill>
                  <a:srgbClr val="FFFFFF"/>
                </a:solidFill>
                <a:latin typeface="Arial"/>
                <a:ea typeface="+mn-ea"/>
                <a:cs typeface="Arial"/>
              </a:defRPr>
            </a:lvl1pPr>
            <a:lvl2pPr marL="457189" indent="0" algn="l" defTabSz="457189" rtl="0" eaLnBrk="1" latinLnBrk="0" hangingPunct="1">
              <a:spcBef>
                <a:spcPct val="20000"/>
              </a:spcBef>
              <a:buFontTx/>
              <a:buNone/>
              <a:defRPr sz="3000" b="0" i="0" kern="1200">
                <a:solidFill>
                  <a:srgbClr val="FFFFFF"/>
                </a:solidFill>
                <a:latin typeface="Arial"/>
                <a:ea typeface="+mn-ea"/>
                <a:cs typeface="Arial"/>
              </a:defRPr>
            </a:lvl2pPr>
            <a:lvl3pPr marL="914377" indent="0" algn="l" defTabSz="457189" rtl="0" eaLnBrk="1" latinLnBrk="0" hangingPunct="1">
              <a:spcBef>
                <a:spcPct val="20000"/>
              </a:spcBef>
              <a:buFontTx/>
              <a:buNone/>
              <a:defRPr sz="3000" b="0" i="0" kern="1200">
                <a:solidFill>
                  <a:srgbClr val="FFFFFF"/>
                </a:solidFill>
                <a:latin typeface="Arial"/>
                <a:ea typeface="+mn-ea"/>
                <a:cs typeface="Arial"/>
              </a:defRPr>
            </a:lvl3pPr>
            <a:lvl4pPr marL="1371566" indent="0" algn="l" defTabSz="457189" rtl="0" eaLnBrk="1" latinLnBrk="0" hangingPunct="1">
              <a:spcBef>
                <a:spcPct val="20000"/>
              </a:spcBef>
              <a:buFontTx/>
              <a:buNone/>
              <a:defRPr sz="3000" b="0" i="0" kern="1200">
                <a:solidFill>
                  <a:srgbClr val="FFFFFF"/>
                </a:solidFill>
                <a:latin typeface="Arial"/>
                <a:ea typeface="+mn-ea"/>
                <a:cs typeface="Arial"/>
              </a:defRPr>
            </a:lvl4pPr>
            <a:lvl5pPr marL="1828754" indent="0" algn="l" defTabSz="457189" rtl="0" eaLnBrk="1" latinLnBrk="0" hangingPunct="1">
              <a:spcBef>
                <a:spcPct val="20000"/>
              </a:spcBef>
              <a:buFontTx/>
              <a:buNone/>
              <a:defRPr sz="3000" b="0" i="0" kern="1200">
                <a:solidFill>
                  <a:srgbClr val="FFFFFF"/>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Applied Data Science: Data Visualization &amp; Machine Learning</a:t>
            </a:r>
          </a:p>
          <a:p>
            <a:endParaRPr lang="en-US" dirty="0"/>
          </a:p>
        </p:txBody>
      </p:sp>
      <p:sp>
        <p:nvSpPr>
          <p:cNvPr id="8" name="Text Placeholder 5">
            <a:extLst>
              <a:ext uri="{FF2B5EF4-FFF2-40B4-BE49-F238E27FC236}">
                <a16:creationId xmlns:a16="http://schemas.microsoft.com/office/drawing/2014/main" id="{91EDD00B-5F0C-4F3D-B301-FF5F301EA6CB}"/>
              </a:ext>
            </a:extLst>
          </p:cNvPr>
          <p:cNvSpPr txBox="1">
            <a:spLocks/>
          </p:cNvSpPr>
          <p:nvPr/>
        </p:nvSpPr>
        <p:spPr>
          <a:xfrm>
            <a:off x="4979595" y="4289468"/>
            <a:ext cx="6269567" cy="958393"/>
          </a:xfrm>
          <a:prstGeom prst="rect">
            <a:avLst/>
          </a:prstGeom>
        </p:spPr>
        <p:txBody>
          <a:bodyPr>
            <a:noAutofit/>
          </a:bodyPr>
          <a:lstStyle>
            <a:lvl1pPr marL="0" indent="0" algn="l" defTabSz="457189" rtl="0" eaLnBrk="1" latinLnBrk="0" hangingPunct="1">
              <a:spcBef>
                <a:spcPct val="20000"/>
              </a:spcBef>
              <a:buFontTx/>
              <a:buNone/>
              <a:defRPr sz="1500" b="0" i="0" kern="1200">
                <a:solidFill>
                  <a:srgbClr val="FFFFFF"/>
                </a:solidFill>
                <a:latin typeface="Arial"/>
                <a:ea typeface="+mn-ea"/>
                <a:cs typeface="Arial"/>
              </a:defRPr>
            </a:lvl1pPr>
            <a:lvl2pPr marL="457189" indent="0" algn="l" defTabSz="457189" rtl="0" eaLnBrk="1" latinLnBrk="0" hangingPunct="1">
              <a:spcBef>
                <a:spcPct val="20000"/>
              </a:spcBef>
              <a:buFontTx/>
              <a:buNone/>
              <a:defRPr sz="1500" b="0" i="0" kern="1200">
                <a:solidFill>
                  <a:srgbClr val="FFFFFF"/>
                </a:solidFill>
                <a:latin typeface="Arial"/>
                <a:ea typeface="+mn-ea"/>
                <a:cs typeface="Arial"/>
              </a:defRPr>
            </a:lvl2pPr>
            <a:lvl3pPr marL="914377" indent="0" algn="l" defTabSz="457189" rtl="0" eaLnBrk="1" latinLnBrk="0" hangingPunct="1">
              <a:spcBef>
                <a:spcPct val="20000"/>
              </a:spcBef>
              <a:buFontTx/>
              <a:buNone/>
              <a:defRPr sz="1500" b="0" i="0" kern="1200">
                <a:solidFill>
                  <a:srgbClr val="FFFFFF"/>
                </a:solidFill>
                <a:latin typeface="Arial"/>
                <a:ea typeface="+mn-ea"/>
                <a:cs typeface="Arial"/>
              </a:defRPr>
            </a:lvl3pPr>
            <a:lvl4pPr marL="1371566" indent="0" algn="l" defTabSz="457189" rtl="0" eaLnBrk="1" latinLnBrk="0" hangingPunct="1">
              <a:spcBef>
                <a:spcPct val="20000"/>
              </a:spcBef>
              <a:buFontTx/>
              <a:buNone/>
              <a:defRPr sz="1500" b="0" i="0" kern="1200">
                <a:solidFill>
                  <a:srgbClr val="FFFFFF"/>
                </a:solidFill>
                <a:latin typeface="Arial"/>
                <a:ea typeface="+mn-ea"/>
                <a:cs typeface="Arial"/>
              </a:defRPr>
            </a:lvl4pPr>
            <a:lvl5pPr marL="1828754" indent="0" algn="l" defTabSz="457189" rtl="0" eaLnBrk="1" latinLnBrk="0" hangingPunct="1">
              <a:spcBef>
                <a:spcPct val="20000"/>
              </a:spcBef>
              <a:buFontTx/>
              <a:buNone/>
              <a:defRPr sz="1500" b="0" i="0" kern="1200">
                <a:solidFill>
                  <a:srgbClr val="FFFFFF"/>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Fundamentals of Machine Learning</a:t>
            </a:r>
          </a:p>
        </p:txBody>
      </p:sp>
    </p:spTree>
    <p:extLst>
      <p:ext uri="{BB962C8B-B14F-4D97-AF65-F5344CB8AC3E}">
        <p14:creationId xmlns:p14="http://schemas.microsoft.com/office/powerpoint/2010/main" val="377264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10</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sp>
        <p:nvSpPr>
          <p:cNvPr id="17" name="TextBox 16">
            <a:extLst>
              <a:ext uri="{FF2B5EF4-FFF2-40B4-BE49-F238E27FC236}">
                <a16:creationId xmlns:a16="http://schemas.microsoft.com/office/drawing/2014/main" id="{B6EA3196-6416-47BD-9FFE-5EAEDDDCE8B4}"/>
              </a:ext>
            </a:extLst>
          </p:cNvPr>
          <p:cNvSpPr txBox="1"/>
          <p:nvPr/>
        </p:nvSpPr>
        <p:spPr>
          <a:xfrm>
            <a:off x="357047" y="1282911"/>
            <a:ext cx="11331369" cy="400110"/>
          </a:xfrm>
          <a:prstGeom prst="rect">
            <a:avLst/>
          </a:prstGeom>
          <a:noFill/>
        </p:spPr>
        <p:txBody>
          <a:bodyPr wrap="square" rtlCol="0">
            <a:spAutoFit/>
          </a:bodyPr>
          <a:lstStyle/>
          <a:p>
            <a:r>
              <a:rPr lang="en-GB" sz="2000" dirty="0"/>
              <a:t>Now we understand what is labelled data and what is a supervised learning problem. We are almost ready </a:t>
            </a:r>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nvGraphicFramePr>
        <p:xfrm>
          <a:off x="472282" y="2474268"/>
          <a:ext cx="10421005" cy="388112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gridCol w="1488715">
                  <a:extLst>
                    <a:ext uri="{9D8B030D-6E8A-4147-A177-3AD203B41FA5}">
                      <a16:colId xmlns:a16="http://schemas.microsoft.com/office/drawing/2014/main" val="1026995463"/>
                    </a:ext>
                  </a:extLst>
                </a:gridCol>
                <a:gridCol w="1488715">
                  <a:extLst>
                    <a:ext uri="{9D8B030D-6E8A-4147-A177-3AD203B41FA5}">
                      <a16:colId xmlns:a16="http://schemas.microsoft.com/office/drawing/2014/main" val="2198508720"/>
                    </a:ext>
                  </a:extLst>
                </a:gridCol>
                <a:gridCol w="1488715">
                  <a:extLst>
                    <a:ext uri="{9D8B030D-6E8A-4147-A177-3AD203B41FA5}">
                      <a16:colId xmlns:a16="http://schemas.microsoft.com/office/drawing/2014/main" val="2343108355"/>
                    </a:ext>
                  </a:extLst>
                </a:gridCol>
                <a:gridCol w="1488715">
                  <a:extLst>
                    <a:ext uri="{9D8B030D-6E8A-4147-A177-3AD203B41FA5}">
                      <a16:colId xmlns:a16="http://schemas.microsoft.com/office/drawing/2014/main" val="823078034"/>
                    </a:ext>
                  </a:extLst>
                </a:gridCol>
                <a:gridCol w="1488715">
                  <a:extLst>
                    <a:ext uri="{9D8B030D-6E8A-4147-A177-3AD203B41FA5}">
                      <a16:colId xmlns:a16="http://schemas.microsoft.com/office/drawing/2014/main" val="2458990970"/>
                    </a:ext>
                  </a:extLst>
                </a:gridCol>
              </a:tblGrid>
              <a:tr h="370840">
                <a:tc>
                  <a:txBody>
                    <a:bodyPr/>
                    <a:lstStyle/>
                    <a:p>
                      <a:r>
                        <a:rPr lang="en-GB" dirty="0"/>
                        <a:t># Passengers</a:t>
                      </a:r>
                    </a:p>
                  </a:txBody>
                  <a:tcPr/>
                </a:tc>
                <a:tc>
                  <a:txBody>
                    <a:bodyPr/>
                    <a:lstStyle/>
                    <a:p>
                      <a:r>
                        <a:rPr lang="en-GB" dirty="0"/>
                        <a:t>Airport </a:t>
                      </a:r>
                    </a:p>
                  </a:txBody>
                  <a:tcPr/>
                </a:tc>
                <a:tc>
                  <a:txBody>
                    <a:bodyPr/>
                    <a:lstStyle/>
                    <a:p>
                      <a:r>
                        <a:rPr lang="en-GB" dirty="0"/>
                        <a:t>Flight Duration (hours)</a:t>
                      </a:r>
                    </a:p>
                  </a:txBody>
                  <a:tcPr/>
                </a:tc>
                <a:tc>
                  <a:txBody>
                    <a:bodyPr/>
                    <a:lstStyle/>
                    <a:p>
                      <a:r>
                        <a:rPr lang="en-GB" dirty="0"/>
                        <a:t>Cabin Crew Strike</a:t>
                      </a:r>
                    </a:p>
                  </a:txBody>
                  <a:tcPr/>
                </a:tc>
                <a:tc>
                  <a:txBody>
                    <a:bodyPr/>
                    <a:lstStyle/>
                    <a:p>
                      <a:r>
                        <a:rPr lang="en-GB" dirty="0"/>
                        <a:t>Cabin Crew Experience (years)</a:t>
                      </a:r>
                    </a:p>
                  </a:txBody>
                  <a:tcPr/>
                </a:tc>
                <a:tc>
                  <a:txBody>
                    <a:bodyPr/>
                    <a:lstStyle/>
                    <a:p>
                      <a:r>
                        <a:rPr lang="en-GB" dirty="0"/>
                        <a:t>Cost of Tickets</a:t>
                      </a:r>
                    </a:p>
                  </a:txBody>
                  <a:tcPr/>
                </a:tc>
                <a:tc>
                  <a:txBody>
                    <a:bodyPr/>
                    <a:lstStyle/>
                    <a:p>
                      <a:r>
                        <a:rPr lang="en-GB" dirty="0">
                          <a:solidFill>
                            <a:schemeClr val="tx1"/>
                          </a:solidFill>
                        </a:rPr>
                        <a:t>Delayed Departure?</a:t>
                      </a:r>
                    </a:p>
                  </a:txBody>
                  <a:tcPr>
                    <a:solidFill>
                      <a:schemeClr val="accent6">
                        <a:lumMod val="40000"/>
                        <a:lumOff val="60000"/>
                      </a:schemeClr>
                    </a:solidFill>
                  </a:tcPr>
                </a:tc>
                <a:extLst>
                  <a:ext uri="{0D108BD9-81ED-4DB2-BD59-A6C34878D82A}">
                    <a16:rowId xmlns:a16="http://schemas.microsoft.com/office/drawing/2014/main" val="2628190158"/>
                  </a:ext>
                </a:extLst>
              </a:tr>
              <a:tr h="370840">
                <a:tc>
                  <a:txBody>
                    <a:bodyPr/>
                    <a:lstStyle/>
                    <a:p>
                      <a:r>
                        <a:rPr lang="en-GB" dirty="0"/>
                        <a:t>150</a:t>
                      </a:r>
                    </a:p>
                  </a:txBody>
                  <a:tcPr/>
                </a:tc>
                <a:tc>
                  <a:txBody>
                    <a:bodyPr/>
                    <a:lstStyle/>
                    <a:p>
                      <a:r>
                        <a:rPr lang="en-GB" dirty="0"/>
                        <a:t>Lisbon</a:t>
                      </a:r>
                    </a:p>
                  </a:txBody>
                  <a:tcPr/>
                </a:tc>
                <a:tc>
                  <a:txBody>
                    <a:bodyPr/>
                    <a:lstStyle/>
                    <a:p>
                      <a:r>
                        <a:rPr lang="en-GB" dirty="0"/>
                        <a:t>2.5</a:t>
                      </a:r>
                    </a:p>
                  </a:txBody>
                  <a:tcPr/>
                </a:tc>
                <a:tc>
                  <a:txBody>
                    <a:bodyPr/>
                    <a:lstStyle/>
                    <a:p>
                      <a:r>
                        <a:rPr lang="en-GB" dirty="0"/>
                        <a:t>No</a:t>
                      </a:r>
                    </a:p>
                  </a:txBody>
                  <a:tcPr/>
                </a:tc>
                <a:tc>
                  <a:txBody>
                    <a:bodyPr/>
                    <a:lstStyle/>
                    <a:p>
                      <a:r>
                        <a:rPr lang="en-GB" dirty="0"/>
                        <a:t>10</a:t>
                      </a:r>
                    </a:p>
                  </a:txBody>
                  <a:tcPr/>
                </a:tc>
                <a:tc>
                  <a:txBody>
                    <a:bodyPr/>
                    <a:lstStyle/>
                    <a:p>
                      <a:r>
                        <a:rPr lang="en-GB" dirty="0"/>
                        <a:t>100</a:t>
                      </a:r>
                    </a:p>
                  </a:txBody>
                  <a:tcPr/>
                </a:tc>
                <a:tc>
                  <a:txBody>
                    <a:bodyPr/>
                    <a:lstStyle/>
                    <a:p>
                      <a:r>
                        <a:rPr lang="en-GB" b="1" dirty="0">
                          <a:solidFill>
                            <a:schemeClr val="bg1"/>
                          </a:solidFill>
                        </a:rPr>
                        <a:t>No</a:t>
                      </a:r>
                    </a:p>
                  </a:txBody>
                  <a:tcPr>
                    <a:solidFill>
                      <a:schemeClr val="accent6">
                        <a:lumMod val="40000"/>
                        <a:lumOff val="60000"/>
                      </a:schemeClr>
                    </a:solidFill>
                  </a:tcPr>
                </a:tc>
                <a:extLst>
                  <a:ext uri="{0D108BD9-81ED-4DB2-BD59-A6C34878D82A}">
                    <a16:rowId xmlns:a16="http://schemas.microsoft.com/office/drawing/2014/main" val="2665565925"/>
                  </a:ext>
                </a:extLst>
              </a:tr>
              <a:tr h="370840">
                <a:tc>
                  <a:txBody>
                    <a:bodyPr/>
                    <a:lstStyle/>
                    <a:p>
                      <a:r>
                        <a:rPr lang="en-GB" dirty="0"/>
                        <a:t>250</a:t>
                      </a:r>
                    </a:p>
                  </a:txBody>
                  <a:tcPr/>
                </a:tc>
                <a:tc>
                  <a:txBody>
                    <a:bodyPr/>
                    <a:lstStyle/>
                    <a:p>
                      <a:r>
                        <a:rPr lang="en-GB" dirty="0"/>
                        <a:t>Porto</a:t>
                      </a:r>
                    </a:p>
                  </a:txBody>
                  <a:tcPr/>
                </a:tc>
                <a:tc>
                  <a:txBody>
                    <a:bodyPr/>
                    <a:lstStyle/>
                    <a:p>
                      <a:r>
                        <a:rPr lang="en-GB" dirty="0"/>
                        <a:t>8</a:t>
                      </a:r>
                    </a:p>
                  </a:txBody>
                  <a:tcPr/>
                </a:tc>
                <a:tc>
                  <a:txBody>
                    <a:bodyPr/>
                    <a:lstStyle/>
                    <a:p>
                      <a:r>
                        <a:rPr lang="en-GB" dirty="0"/>
                        <a:t>No</a:t>
                      </a:r>
                    </a:p>
                  </a:txBody>
                  <a:tcPr/>
                </a:tc>
                <a:tc>
                  <a:txBody>
                    <a:bodyPr/>
                    <a:lstStyle/>
                    <a:p>
                      <a:r>
                        <a:rPr lang="en-GB" dirty="0"/>
                        <a:t>2</a:t>
                      </a:r>
                    </a:p>
                  </a:txBody>
                  <a:tcPr/>
                </a:tc>
                <a:tc>
                  <a:txBody>
                    <a:bodyPr/>
                    <a:lstStyle/>
                    <a:p>
                      <a:r>
                        <a:rPr lang="en-GB" dirty="0"/>
                        <a:t>550</a:t>
                      </a:r>
                    </a:p>
                  </a:txBody>
                  <a:tcPr/>
                </a:tc>
                <a:tc>
                  <a:txBody>
                    <a:bodyPr/>
                    <a:lstStyle/>
                    <a:p>
                      <a:r>
                        <a:rPr lang="en-GB" b="1" dirty="0">
                          <a:solidFill>
                            <a:schemeClr val="bg1"/>
                          </a:solidFill>
                        </a:rPr>
                        <a:t>Yes</a:t>
                      </a:r>
                    </a:p>
                  </a:txBody>
                  <a:tcPr>
                    <a:solidFill>
                      <a:schemeClr val="accent6">
                        <a:lumMod val="40000"/>
                        <a:lumOff val="60000"/>
                      </a:schemeClr>
                    </a:solidFill>
                  </a:tcPr>
                </a:tc>
                <a:extLst>
                  <a:ext uri="{0D108BD9-81ED-4DB2-BD59-A6C34878D82A}">
                    <a16:rowId xmlns:a16="http://schemas.microsoft.com/office/drawing/2014/main" val="3778868841"/>
                  </a:ext>
                </a:extLst>
              </a:tr>
              <a:tr h="370840">
                <a:tc>
                  <a:txBody>
                    <a:bodyPr/>
                    <a:lstStyle/>
                    <a:p>
                      <a:r>
                        <a:rPr lang="en-GB" dirty="0"/>
                        <a:t>10</a:t>
                      </a:r>
                    </a:p>
                  </a:txBody>
                  <a:tcPr/>
                </a:tc>
                <a:tc>
                  <a:txBody>
                    <a:bodyPr/>
                    <a:lstStyle/>
                    <a:p>
                      <a:r>
                        <a:rPr lang="en-GB" dirty="0"/>
                        <a:t>Lisbon</a:t>
                      </a:r>
                    </a:p>
                  </a:txBody>
                  <a:tcPr/>
                </a:tc>
                <a:tc>
                  <a:txBody>
                    <a:bodyPr/>
                    <a:lstStyle/>
                    <a:p>
                      <a:r>
                        <a:rPr lang="en-GB" dirty="0"/>
                        <a:t>1.5</a:t>
                      </a:r>
                    </a:p>
                  </a:txBody>
                  <a:tcPr/>
                </a:tc>
                <a:tc>
                  <a:txBody>
                    <a:bodyPr/>
                    <a:lstStyle/>
                    <a:p>
                      <a:r>
                        <a:rPr lang="en-GB" dirty="0"/>
                        <a:t>No</a:t>
                      </a:r>
                    </a:p>
                  </a:txBody>
                  <a:tcPr/>
                </a:tc>
                <a:tc>
                  <a:txBody>
                    <a:bodyPr/>
                    <a:lstStyle/>
                    <a:p>
                      <a:r>
                        <a:rPr lang="en-GB" dirty="0"/>
                        <a:t>25</a:t>
                      </a:r>
                    </a:p>
                  </a:txBody>
                  <a:tcPr/>
                </a:tc>
                <a:tc>
                  <a:txBody>
                    <a:bodyPr/>
                    <a:lstStyle/>
                    <a:p>
                      <a:r>
                        <a:rPr lang="en-GB" dirty="0"/>
                        <a:t>2000</a:t>
                      </a:r>
                    </a:p>
                  </a:txBody>
                  <a:tcPr/>
                </a:tc>
                <a:tc>
                  <a:txBody>
                    <a:bodyPr/>
                    <a:lstStyle/>
                    <a:p>
                      <a:r>
                        <a:rPr lang="en-GB" b="1" dirty="0">
                          <a:solidFill>
                            <a:schemeClr val="bg1"/>
                          </a:solidFill>
                        </a:rPr>
                        <a:t>No</a:t>
                      </a:r>
                    </a:p>
                  </a:txBody>
                  <a:tcPr>
                    <a:solidFill>
                      <a:schemeClr val="accent6">
                        <a:lumMod val="40000"/>
                        <a:lumOff val="60000"/>
                      </a:schemeClr>
                    </a:solidFill>
                  </a:tcPr>
                </a:tc>
                <a:extLst>
                  <a:ext uri="{0D108BD9-81ED-4DB2-BD59-A6C34878D82A}">
                    <a16:rowId xmlns:a16="http://schemas.microsoft.com/office/drawing/2014/main" val="460964280"/>
                  </a:ext>
                </a:extLst>
              </a:tr>
              <a:tr h="370840">
                <a:tc>
                  <a:txBody>
                    <a:bodyPr/>
                    <a:lstStyle/>
                    <a:p>
                      <a:r>
                        <a:rPr lang="en-GB" dirty="0"/>
                        <a:t>300</a:t>
                      </a:r>
                    </a:p>
                  </a:txBody>
                  <a:tcPr/>
                </a:tc>
                <a:tc>
                  <a:txBody>
                    <a:bodyPr/>
                    <a:lstStyle/>
                    <a:p>
                      <a:r>
                        <a:rPr lang="en-GB" dirty="0"/>
                        <a:t>Azores</a:t>
                      </a:r>
                    </a:p>
                  </a:txBody>
                  <a:tcPr/>
                </a:tc>
                <a:tc>
                  <a:txBody>
                    <a:bodyPr/>
                    <a:lstStyle/>
                    <a:p>
                      <a:r>
                        <a:rPr lang="en-GB" dirty="0"/>
                        <a:t>8</a:t>
                      </a:r>
                    </a:p>
                  </a:txBody>
                  <a:tcPr/>
                </a:tc>
                <a:tc>
                  <a:txBody>
                    <a:bodyPr/>
                    <a:lstStyle/>
                    <a:p>
                      <a:r>
                        <a:rPr lang="en-GB" dirty="0"/>
                        <a:t>No</a:t>
                      </a:r>
                    </a:p>
                  </a:txBody>
                  <a:tcPr/>
                </a:tc>
                <a:tc>
                  <a:txBody>
                    <a:bodyPr/>
                    <a:lstStyle/>
                    <a:p>
                      <a:r>
                        <a:rPr lang="en-GB" dirty="0"/>
                        <a:t>9</a:t>
                      </a:r>
                    </a:p>
                  </a:txBody>
                  <a:tcPr/>
                </a:tc>
                <a:tc>
                  <a:txBody>
                    <a:bodyPr/>
                    <a:lstStyle/>
                    <a:p>
                      <a:r>
                        <a:rPr lang="en-GB" dirty="0"/>
                        <a:t>600</a:t>
                      </a:r>
                    </a:p>
                  </a:txBody>
                  <a:tcPr/>
                </a:tc>
                <a:tc>
                  <a:txBody>
                    <a:bodyPr/>
                    <a:lstStyle/>
                    <a:p>
                      <a:r>
                        <a:rPr lang="en-GB" b="1" dirty="0">
                          <a:solidFill>
                            <a:schemeClr val="bg1"/>
                          </a:solidFill>
                        </a:rPr>
                        <a:t>Yes</a:t>
                      </a:r>
                    </a:p>
                  </a:txBody>
                  <a:tcPr>
                    <a:solidFill>
                      <a:schemeClr val="accent6">
                        <a:lumMod val="40000"/>
                        <a:lumOff val="60000"/>
                      </a:schemeClr>
                    </a:solidFill>
                  </a:tcPr>
                </a:tc>
                <a:extLst>
                  <a:ext uri="{0D108BD9-81ED-4DB2-BD59-A6C34878D82A}">
                    <a16:rowId xmlns:a16="http://schemas.microsoft.com/office/drawing/2014/main" val="1952975589"/>
                  </a:ext>
                </a:extLst>
              </a:tr>
              <a:tr h="370840">
                <a:tc>
                  <a:txBody>
                    <a:bodyPr/>
                    <a:lstStyle/>
                    <a:p>
                      <a:r>
                        <a:rPr lang="en-GB" dirty="0"/>
                        <a:t>220</a:t>
                      </a:r>
                    </a:p>
                  </a:txBody>
                  <a:tcPr/>
                </a:tc>
                <a:tc>
                  <a:txBody>
                    <a:bodyPr/>
                    <a:lstStyle/>
                    <a:p>
                      <a:r>
                        <a:rPr lang="en-GB" dirty="0"/>
                        <a:t>Madrid</a:t>
                      </a:r>
                    </a:p>
                  </a:txBody>
                  <a:tcPr/>
                </a:tc>
                <a:tc>
                  <a:txBody>
                    <a:bodyPr/>
                    <a:lstStyle/>
                    <a:p>
                      <a:r>
                        <a:rPr lang="en-GB" dirty="0"/>
                        <a:t>3</a:t>
                      </a:r>
                    </a:p>
                  </a:txBody>
                  <a:tcPr/>
                </a:tc>
                <a:tc>
                  <a:txBody>
                    <a:bodyPr/>
                    <a:lstStyle/>
                    <a:p>
                      <a:r>
                        <a:rPr lang="en-GB" dirty="0"/>
                        <a:t>No</a:t>
                      </a:r>
                    </a:p>
                  </a:txBody>
                  <a:tcPr/>
                </a:tc>
                <a:tc>
                  <a:txBody>
                    <a:bodyPr/>
                    <a:lstStyle/>
                    <a:p>
                      <a:r>
                        <a:rPr lang="en-GB" dirty="0"/>
                        <a:t>1.5</a:t>
                      </a:r>
                    </a:p>
                  </a:txBody>
                  <a:tcPr/>
                </a:tc>
                <a:tc>
                  <a:txBody>
                    <a:bodyPr/>
                    <a:lstStyle/>
                    <a:p>
                      <a:r>
                        <a:rPr lang="en-GB" dirty="0"/>
                        <a:t>85</a:t>
                      </a:r>
                    </a:p>
                  </a:txBody>
                  <a:tcPr/>
                </a:tc>
                <a:tc>
                  <a:txBody>
                    <a:bodyPr/>
                    <a:lstStyle/>
                    <a:p>
                      <a:r>
                        <a:rPr lang="en-GB" b="1" dirty="0">
                          <a:solidFill>
                            <a:schemeClr val="bg1"/>
                          </a:solidFill>
                        </a:rPr>
                        <a:t>Yes</a:t>
                      </a:r>
                    </a:p>
                  </a:txBody>
                  <a:tcPr>
                    <a:solidFill>
                      <a:schemeClr val="accent6">
                        <a:lumMod val="40000"/>
                        <a:lumOff val="60000"/>
                      </a:schemeClr>
                    </a:solidFill>
                  </a:tcPr>
                </a:tc>
                <a:extLst>
                  <a:ext uri="{0D108BD9-81ED-4DB2-BD59-A6C34878D82A}">
                    <a16:rowId xmlns:a16="http://schemas.microsoft.com/office/drawing/2014/main" val="3288539653"/>
                  </a:ext>
                </a:extLst>
              </a:tr>
              <a:tr h="370840">
                <a:tc>
                  <a:txBody>
                    <a:bodyPr/>
                    <a:lstStyle/>
                    <a:p>
                      <a:r>
                        <a:rPr lang="en-GB" dirty="0"/>
                        <a:t>150</a:t>
                      </a:r>
                    </a:p>
                  </a:txBody>
                  <a:tcPr/>
                </a:tc>
                <a:tc>
                  <a:txBody>
                    <a:bodyPr/>
                    <a:lstStyle/>
                    <a:p>
                      <a:r>
                        <a:rPr lang="en-GB" dirty="0" err="1"/>
                        <a:t>Orly</a:t>
                      </a:r>
                      <a:endParaRPr lang="en-GB" dirty="0"/>
                    </a:p>
                  </a:txBody>
                  <a:tcPr/>
                </a:tc>
                <a:tc>
                  <a:txBody>
                    <a:bodyPr/>
                    <a:lstStyle/>
                    <a:p>
                      <a:r>
                        <a:rPr lang="en-GB" dirty="0"/>
                        <a:t>4</a:t>
                      </a:r>
                    </a:p>
                  </a:txBody>
                  <a:tcPr/>
                </a:tc>
                <a:tc>
                  <a:txBody>
                    <a:bodyPr/>
                    <a:lstStyle/>
                    <a:p>
                      <a:r>
                        <a:rPr lang="en-GB" dirty="0"/>
                        <a:t>Yes</a:t>
                      </a:r>
                    </a:p>
                  </a:txBody>
                  <a:tcPr/>
                </a:tc>
                <a:tc>
                  <a:txBody>
                    <a:bodyPr/>
                    <a:lstStyle/>
                    <a:p>
                      <a:r>
                        <a:rPr lang="en-GB" dirty="0"/>
                        <a:t>25</a:t>
                      </a:r>
                    </a:p>
                  </a:txBody>
                  <a:tcPr/>
                </a:tc>
                <a:tc>
                  <a:txBody>
                    <a:bodyPr/>
                    <a:lstStyle/>
                    <a:p>
                      <a:r>
                        <a:rPr lang="en-GB" dirty="0"/>
                        <a:t>120</a:t>
                      </a:r>
                    </a:p>
                  </a:txBody>
                  <a:tcPr/>
                </a:tc>
                <a:tc>
                  <a:txBody>
                    <a:bodyPr/>
                    <a:lstStyle/>
                    <a:p>
                      <a:r>
                        <a:rPr lang="en-GB" b="1" dirty="0">
                          <a:solidFill>
                            <a:schemeClr val="bg1"/>
                          </a:solidFill>
                        </a:rPr>
                        <a:t>No</a:t>
                      </a:r>
                    </a:p>
                  </a:txBody>
                  <a:tcPr>
                    <a:solidFill>
                      <a:schemeClr val="accent6">
                        <a:lumMod val="40000"/>
                        <a:lumOff val="60000"/>
                      </a:schemeClr>
                    </a:solidFill>
                  </a:tcPr>
                </a:tc>
                <a:extLst>
                  <a:ext uri="{0D108BD9-81ED-4DB2-BD59-A6C34878D82A}">
                    <a16:rowId xmlns:a16="http://schemas.microsoft.com/office/drawing/2014/main" val="1834845934"/>
                  </a:ext>
                </a:extLst>
              </a:tr>
              <a:tr h="370840">
                <a:tc>
                  <a:txBody>
                    <a:bodyPr/>
                    <a:lstStyle/>
                    <a:p>
                      <a:r>
                        <a:rPr lang="en-GB" dirty="0"/>
                        <a:t>250</a:t>
                      </a:r>
                    </a:p>
                  </a:txBody>
                  <a:tcPr/>
                </a:tc>
                <a:tc>
                  <a:txBody>
                    <a:bodyPr/>
                    <a:lstStyle/>
                    <a:p>
                      <a:r>
                        <a:rPr lang="en-GB" dirty="0"/>
                        <a:t>Porto</a:t>
                      </a:r>
                    </a:p>
                  </a:txBody>
                  <a:tcPr/>
                </a:tc>
                <a:tc>
                  <a:txBody>
                    <a:bodyPr/>
                    <a:lstStyle/>
                    <a:p>
                      <a:r>
                        <a:rPr lang="en-GB" dirty="0"/>
                        <a:t>8</a:t>
                      </a:r>
                    </a:p>
                  </a:txBody>
                  <a:tcPr/>
                </a:tc>
                <a:tc>
                  <a:txBody>
                    <a:bodyPr/>
                    <a:lstStyle/>
                    <a:p>
                      <a:r>
                        <a:rPr lang="en-GB" dirty="0"/>
                        <a:t>No</a:t>
                      </a:r>
                    </a:p>
                  </a:txBody>
                  <a:tcPr/>
                </a:tc>
                <a:tc>
                  <a:txBody>
                    <a:bodyPr/>
                    <a:lstStyle/>
                    <a:p>
                      <a:r>
                        <a:rPr lang="en-GB" dirty="0"/>
                        <a:t>2</a:t>
                      </a:r>
                    </a:p>
                  </a:txBody>
                  <a:tcPr/>
                </a:tc>
                <a:tc>
                  <a:txBody>
                    <a:bodyPr/>
                    <a:lstStyle/>
                    <a:p>
                      <a:r>
                        <a:rPr lang="en-GB" dirty="0"/>
                        <a:t>550</a:t>
                      </a:r>
                    </a:p>
                  </a:txBody>
                  <a:tcPr/>
                </a:tc>
                <a:tc>
                  <a:txBody>
                    <a:bodyPr/>
                    <a:lstStyle/>
                    <a:p>
                      <a:r>
                        <a:rPr lang="en-GB" b="1" dirty="0">
                          <a:solidFill>
                            <a:schemeClr val="bg1"/>
                          </a:solidFill>
                        </a:rPr>
                        <a:t>Yes</a:t>
                      </a:r>
                    </a:p>
                  </a:txBody>
                  <a:tcPr>
                    <a:solidFill>
                      <a:schemeClr val="accent6">
                        <a:lumMod val="40000"/>
                        <a:lumOff val="60000"/>
                      </a:schemeClr>
                    </a:solidFill>
                  </a:tcPr>
                </a:tc>
                <a:extLst>
                  <a:ext uri="{0D108BD9-81ED-4DB2-BD59-A6C34878D82A}">
                    <a16:rowId xmlns:a16="http://schemas.microsoft.com/office/drawing/2014/main" val="1917566487"/>
                  </a:ext>
                </a:extLst>
              </a:tr>
              <a:tr h="370840">
                <a:tc>
                  <a:txBody>
                    <a:bodyPr/>
                    <a:lstStyle/>
                    <a:p>
                      <a:r>
                        <a:rPr lang="en-GB" dirty="0"/>
                        <a:t>300</a:t>
                      </a:r>
                    </a:p>
                  </a:txBody>
                  <a:tcPr/>
                </a:tc>
                <a:tc>
                  <a:txBody>
                    <a:bodyPr/>
                    <a:lstStyle/>
                    <a:p>
                      <a:r>
                        <a:rPr lang="en-GB" dirty="0"/>
                        <a:t>Porto</a:t>
                      </a:r>
                    </a:p>
                  </a:txBody>
                  <a:tcPr/>
                </a:tc>
                <a:tc>
                  <a:txBody>
                    <a:bodyPr/>
                    <a:lstStyle/>
                    <a:p>
                      <a:r>
                        <a:rPr lang="en-GB" dirty="0"/>
                        <a:t>8</a:t>
                      </a:r>
                    </a:p>
                  </a:txBody>
                  <a:tcPr/>
                </a:tc>
                <a:tc>
                  <a:txBody>
                    <a:bodyPr/>
                    <a:lstStyle/>
                    <a:p>
                      <a:r>
                        <a:rPr lang="en-GB" dirty="0"/>
                        <a:t>Yes</a:t>
                      </a:r>
                    </a:p>
                  </a:txBody>
                  <a:tcPr/>
                </a:tc>
                <a:tc>
                  <a:txBody>
                    <a:bodyPr/>
                    <a:lstStyle/>
                    <a:p>
                      <a:r>
                        <a:rPr lang="en-GB" dirty="0"/>
                        <a:t>10</a:t>
                      </a:r>
                    </a:p>
                  </a:txBody>
                  <a:tcPr/>
                </a:tc>
                <a:tc>
                  <a:txBody>
                    <a:bodyPr/>
                    <a:lstStyle/>
                    <a:p>
                      <a:r>
                        <a:rPr lang="en-GB" dirty="0"/>
                        <a:t>800</a:t>
                      </a:r>
                    </a:p>
                  </a:txBody>
                  <a:tcPr/>
                </a:tc>
                <a:tc>
                  <a:txBody>
                    <a:bodyPr/>
                    <a:lstStyle/>
                    <a:p>
                      <a:r>
                        <a:rPr lang="en-GB" b="1" dirty="0">
                          <a:solidFill>
                            <a:schemeClr val="bg1"/>
                          </a:solidFill>
                        </a:rPr>
                        <a:t>No</a:t>
                      </a:r>
                    </a:p>
                  </a:txBody>
                  <a:tcPr>
                    <a:solidFill>
                      <a:schemeClr val="accent6">
                        <a:lumMod val="40000"/>
                        <a:lumOff val="60000"/>
                      </a:schemeClr>
                    </a:solidFill>
                  </a:tcPr>
                </a:tc>
                <a:extLst>
                  <a:ext uri="{0D108BD9-81ED-4DB2-BD59-A6C34878D82A}">
                    <a16:rowId xmlns:a16="http://schemas.microsoft.com/office/drawing/2014/main" val="1165852879"/>
                  </a:ext>
                </a:extLst>
              </a:tr>
            </a:tbl>
          </a:graphicData>
        </a:graphic>
      </p:graphicFrame>
    </p:spTree>
    <p:extLst>
      <p:ext uri="{BB962C8B-B14F-4D97-AF65-F5344CB8AC3E}">
        <p14:creationId xmlns:p14="http://schemas.microsoft.com/office/powerpoint/2010/main" val="41902827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 - Disadvantages</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100</a:t>
            </a:fld>
            <a:endParaRPr lang="en-GB"/>
          </a:p>
        </p:txBody>
      </p:sp>
      <p:sp>
        <p:nvSpPr>
          <p:cNvPr id="3" name="TextBox 2">
            <a:extLst>
              <a:ext uri="{FF2B5EF4-FFF2-40B4-BE49-F238E27FC236}">
                <a16:creationId xmlns:a16="http://schemas.microsoft.com/office/drawing/2014/main" id="{42B0A7D9-73CA-4937-85CD-8D1A306C3762}"/>
              </a:ext>
            </a:extLst>
          </p:cNvPr>
          <p:cNvSpPr txBox="1"/>
          <p:nvPr/>
        </p:nvSpPr>
        <p:spPr>
          <a:xfrm>
            <a:off x="647114" y="1547446"/>
            <a:ext cx="10550769" cy="4154984"/>
          </a:xfrm>
          <a:prstGeom prst="rect">
            <a:avLst/>
          </a:prstGeom>
          <a:noFill/>
        </p:spPr>
        <p:txBody>
          <a:bodyPr wrap="square" rtlCol="0">
            <a:spAutoFit/>
          </a:bodyPr>
          <a:lstStyle/>
          <a:p>
            <a:pPr marL="342900" indent="-342900">
              <a:buFont typeface="+mj-lt"/>
              <a:buAutoNum type="arabicPeriod"/>
            </a:pPr>
            <a:r>
              <a:rPr lang="en-GB" sz="2400" dirty="0"/>
              <a:t>Black Box Solution – its hard to interpret the final solutions in terms of the business logic. What does each activation node mean? What determines how many layers the NN must have? These factor make NN hard to explain to management.</a:t>
            </a:r>
            <a:br>
              <a:rPr lang="en-GB" sz="2400" dirty="0"/>
            </a:br>
            <a:endParaRPr lang="en-GB" sz="2400" dirty="0"/>
          </a:p>
          <a:p>
            <a:pPr marL="342900" indent="-342900">
              <a:buFont typeface="+mj-lt"/>
              <a:buAutoNum type="arabicPeriod"/>
            </a:pPr>
            <a:r>
              <a:rPr lang="en-GB" sz="2400" dirty="0"/>
              <a:t>Data requirements – require tremendous amounts of data to be correctly trained and used to make accurate predictions. Unlike other algorithms that can be quite accurate with smaller amounts of data</a:t>
            </a:r>
            <a:br>
              <a:rPr lang="en-GB" sz="2400" dirty="0"/>
            </a:br>
            <a:endParaRPr lang="en-GB" sz="2400" dirty="0"/>
          </a:p>
          <a:p>
            <a:pPr marL="342900" indent="-342900">
              <a:buFont typeface="+mj-lt"/>
              <a:buAutoNum type="arabicPeriod"/>
            </a:pPr>
            <a:r>
              <a:rPr lang="en-GB" sz="2400" dirty="0"/>
              <a:t>Computational Cost – To train a fully developed NN may require extensive computing power -&gt; example: training a image recognizer/Text creator. </a:t>
            </a:r>
          </a:p>
        </p:txBody>
      </p:sp>
    </p:spTree>
    <p:extLst>
      <p:ext uri="{BB962C8B-B14F-4D97-AF65-F5344CB8AC3E}">
        <p14:creationId xmlns:p14="http://schemas.microsoft.com/office/powerpoint/2010/main" val="3912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11</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extLst>
              <p:ext uri="{D42A27DB-BD31-4B8C-83A1-F6EECF244321}">
                <p14:modId xmlns:p14="http://schemas.microsoft.com/office/powerpoint/2010/main" val="1455664908"/>
              </p:ext>
            </p:extLst>
          </p:nvPr>
        </p:nvGraphicFramePr>
        <p:xfrm>
          <a:off x="366263" y="1356622"/>
          <a:ext cx="4466145" cy="37084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gridCol w="1488715">
                  <a:extLst>
                    <a:ext uri="{9D8B030D-6E8A-4147-A177-3AD203B41FA5}">
                      <a16:colId xmlns:a16="http://schemas.microsoft.com/office/drawing/2014/main" val="2458990970"/>
                    </a:ext>
                  </a:extLst>
                </a:gridCol>
              </a:tblGrid>
              <a:tr h="370840">
                <a:tc>
                  <a:txBody>
                    <a:bodyPr/>
                    <a:lstStyle/>
                    <a:p>
                      <a:r>
                        <a:rPr lang="en-GB" sz="1200" dirty="0"/>
                        <a:t># Passengers</a:t>
                      </a:r>
                    </a:p>
                  </a:txBody>
                  <a:tcPr/>
                </a:tc>
                <a:tc>
                  <a:txBody>
                    <a:bodyPr/>
                    <a:lstStyle/>
                    <a:p>
                      <a:r>
                        <a:rPr lang="en-GB" sz="1200" dirty="0"/>
                        <a:t>Airport …</a:t>
                      </a:r>
                    </a:p>
                  </a:txBody>
                  <a:tcPr/>
                </a:tc>
                <a:tc>
                  <a:txBody>
                    <a:bodyPr/>
                    <a:lstStyle/>
                    <a:p>
                      <a:r>
                        <a:rPr lang="en-GB" sz="1200" dirty="0">
                          <a:solidFill>
                            <a:schemeClr val="tx1"/>
                          </a:solidFill>
                        </a:rPr>
                        <a:t>Delayed Departure?</a:t>
                      </a:r>
                    </a:p>
                  </a:txBody>
                  <a:tcPr>
                    <a:solidFill>
                      <a:schemeClr val="accent6">
                        <a:lumMod val="40000"/>
                        <a:lumOff val="60000"/>
                      </a:schemeClr>
                    </a:solidFill>
                  </a:tcPr>
                </a:tc>
                <a:extLst>
                  <a:ext uri="{0D108BD9-81ED-4DB2-BD59-A6C34878D82A}">
                    <a16:rowId xmlns:a16="http://schemas.microsoft.com/office/drawing/2014/main" val="2628190158"/>
                  </a:ext>
                </a:extLst>
              </a:tr>
            </a:tbl>
          </a:graphicData>
        </a:graphic>
      </p:graphicFrame>
      <p:sp>
        <p:nvSpPr>
          <p:cNvPr id="2" name="Rectangle 1">
            <a:extLst>
              <a:ext uri="{FF2B5EF4-FFF2-40B4-BE49-F238E27FC236}">
                <a16:creationId xmlns:a16="http://schemas.microsoft.com/office/drawing/2014/main" id="{20858DBA-2B00-4019-AA02-FEC41D668D52}"/>
              </a:ext>
            </a:extLst>
          </p:cNvPr>
          <p:cNvSpPr/>
          <p:nvPr/>
        </p:nvSpPr>
        <p:spPr>
          <a:xfrm>
            <a:off x="406020" y="1740714"/>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8" name="Rectangle 7">
            <a:extLst>
              <a:ext uri="{FF2B5EF4-FFF2-40B4-BE49-F238E27FC236}">
                <a16:creationId xmlns:a16="http://schemas.microsoft.com/office/drawing/2014/main" id="{CC516083-2F5D-4EC5-8D6E-6297A508DDD3}"/>
              </a:ext>
            </a:extLst>
          </p:cNvPr>
          <p:cNvSpPr/>
          <p:nvPr/>
        </p:nvSpPr>
        <p:spPr>
          <a:xfrm>
            <a:off x="3366052" y="1727462"/>
            <a:ext cx="1431233" cy="346739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graphicFrame>
        <p:nvGraphicFramePr>
          <p:cNvPr id="9" name="Table 8">
            <a:extLst>
              <a:ext uri="{FF2B5EF4-FFF2-40B4-BE49-F238E27FC236}">
                <a16:creationId xmlns:a16="http://schemas.microsoft.com/office/drawing/2014/main" id="{9B027D6D-7271-42A9-AE09-1DB9CC3F041E}"/>
              </a:ext>
            </a:extLst>
          </p:cNvPr>
          <p:cNvGraphicFramePr>
            <a:graphicFrameLocks noGrp="1"/>
          </p:cNvGraphicFramePr>
          <p:nvPr>
            <p:extLst>
              <p:ext uri="{D42A27DB-BD31-4B8C-83A1-F6EECF244321}">
                <p14:modId xmlns:p14="http://schemas.microsoft.com/office/powerpoint/2010/main" val="1642495988"/>
              </p:ext>
            </p:extLst>
          </p:nvPr>
        </p:nvGraphicFramePr>
        <p:xfrm>
          <a:off x="366263" y="5501378"/>
          <a:ext cx="4431021" cy="370840"/>
        </p:xfrm>
        <a:graphic>
          <a:graphicData uri="http://schemas.openxmlformats.org/drawingml/2006/table">
            <a:tbl>
              <a:tblPr firstRow="1" bandRow="1">
                <a:tableStyleId>{F5AB1C69-6EDB-4FF4-983F-18BD219EF322}</a:tableStyleId>
              </a:tblPr>
              <a:tblGrid>
                <a:gridCol w="1477007">
                  <a:extLst>
                    <a:ext uri="{9D8B030D-6E8A-4147-A177-3AD203B41FA5}">
                      <a16:colId xmlns:a16="http://schemas.microsoft.com/office/drawing/2014/main" val="4152459110"/>
                    </a:ext>
                  </a:extLst>
                </a:gridCol>
                <a:gridCol w="1477007">
                  <a:extLst>
                    <a:ext uri="{9D8B030D-6E8A-4147-A177-3AD203B41FA5}">
                      <a16:colId xmlns:a16="http://schemas.microsoft.com/office/drawing/2014/main" val="623635650"/>
                    </a:ext>
                  </a:extLst>
                </a:gridCol>
                <a:gridCol w="1477007">
                  <a:extLst>
                    <a:ext uri="{9D8B030D-6E8A-4147-A177-3AD203B41FA5}">
                      <a16:colId xmlns:a16="http://schemas.microsoft.com/office/drawing/2014/main" val="1005437149"/>
                    </a:ext>
                  </a:extLst>
                </a:gridCol>
              </a:tblGrid>
              <a:tr h="370840">
                <a:tc>
                  <a:txBody>
                    <a:bodyPr/>
                    <a:lstStyle/>
                    <a:p>
                      <a:r>
                        <a:rPr lang="en-GB" sz="1200" dirty="0"/>
                        <a:t># Passengers</a:t>
                      </a:r>
                    </a:p>
                  </a:txBody>
                  <a:tcPr>
                    <a:solidFill>
                      <a:schemeClr val="accent1">
                        <a:lumMod val="60000"/>
                        <a:lumOff val="40000"/>
                      </a:schemeClr>
                    </a:solidFill>
                  </a:tcPr>
                </a:tc>
                <a:tc>
                  <a:txBody>
                    <a:bodyPr/>
                    <a:lstStyle/>
                    <a:p>
                      <a:r>
                        <a:rPr lang="en-GB" sz="1200" dirty="0"/>
                        <a:t>Airport …</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Delayed Departure?</a:t>
                      </a:r>
                    </a:p>
                  </a:txBody>
                  <a:tcPr>
                    <a:solidFill>
                      <a:schemeClr val="bg2"/>
                    </a:solidFill>
                  </a:tcPr>
                </a:tc>
                <a:extLst>
                  <a:ext uri="{0D108BD9-81ED-4DB2-BD59-A6C34878D82A}">
                    <a16:rowId xmlns:a16="http://schemas.microsoft.com/office/drawing/2014/main" val="2628190158"/>
                  </a:ext>
                </a:extLst>
              </a:tr>
            </a:tbl>
          </a:graphicData>
        </a:graphic>
      </p:graphicFrame>
      <p:sp>
        <p:nvSpPr>
          <p:cNvPr id="11" name="Rectangle 10">
            <a:extLst>
              <a:ext uri="{FF2B5EF4-FFF2-40B4-BE49-F238E27FC236}">
                <a16:creationId xmlns:a16="http://schemas.microsoft.com/office/drawing/2014/main" id="{D44355ED-F55C-42DF-BA79-7846F0C25BDD}"/>
              </a:ext>
            </a:extLst>
          </p:cNvPr>
          <p:cNvSpPr/>
          <p:nvPr/>
        </p:nvSpPr>
        <p:spPr>
          <a:xfrm>
            <a:off x="366263" y="6010547"/>
            <a:ext cx="2893770" cy="5283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 Rows </a:t>
            </a:r>
            <a:r>
              <a:rPr lang="en-GB" b="1" dirty="0"/>
              <a:t>of new data</a:t>
            </a:r>
          </a:p>
        </p:txBody>
      </p:sp>
      <p:sp>
        <p:nvSpPr>
          <p:cNvPr id="7" name="Rectangle 6">
            <a:extLst>
              <a:ext uri="{FF2B5EF4-FFF2-40B4-BE49-F238E27FC236}">
                <a16:creationId xmlns:a16="http://schemas.microsoft.com/office/drawing/2014/main" id="{68904D83-49A4-4122-BA1E-1D53952A1E7C}"/>
              </a:ext>
            </a:extLst>
          </p:cNvPr>
          <p:cNvSpPr/>
          <p:nvPr/>
        </p:nvSpPr>
        <p:spPr>
          <a:xfrm>
            <a:off x="3366052" y="6010547"/>
            <a:ext cx="1431232" cy="52836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t>
            </a:r>
          </a:p>
        </p:txBody>
      </p:sp>
      <p:sp>
        <p:nvSpPr>
          <p:cNvPr id="10" name="Arrow: Right 9">
            <a:extLst>
              <a:ext uri="{FF2B5EF4-FFF2-40B4-BE49-F238E27FC236}">
                <a16:creationId xmlns:a16="http://schemas.microsoft.com/office/drawing/2014/main" id="{4B069681-3E13-43DE-8C3F-EFEC37FEB5C6}"/>
              </a:ext>
            </a:extLst>
          </p:cNvPr>
          <p:cNvSpPr/>
          <p:nvPr/>
        </p:nvSpPr>
        <p:spPr>
          <a:xfrm rot="10800000">
            <a:off x="5530953" y="2546475"/>
            <a:ext cx="15372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146B3E9B-1028-48F7-AFF9-EBD1E7BEB86F}"/>
              </a:ext>
            </a:extLst>
          </p:cNvPr>
          <p:cNvSpPr/>
          <p:nvPr/>
        </p:nvSpPr>
        <p:spPr>
          <a:xfrm rot="10800000">
            <a:off x="5530953" y="5641215"/>
            <a:ext cx="15372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2459A6D3-4021-4881-BF06-6851267AFE63}"/>
              </a:ext>
            </a:extLst>
          </p:cNvPr>
          <p:cNvSpPr txBox="1"/>
          <p:nvPr/>
        </p:nvSpPr>
        <p:spPr>
          <a:xfrm>
            <a:off x="7633252" y="2224636"/>
            <a:ext cx="3720548" cy="1261884"/>
          </a:xfrm>
          <a:prstGeom prst="rect">
            <a:avLst/>
          </a:prstGeom>
          <a:noFill/>
        </p:spPr>
        <p:txBody>
          <a:bodyPr wrap="square" rtlCol="0">
            <a:spAutoFit/>
          </a:bodyPr>
          <a:lstStyle/>
          <a:p>
            <a:r>
              <a:rPr lang="en-GB" sz="2800" b="1" dirty="0">
                <a:solidFill>
                  <a:srgbClr val="4472C4"/>
                </a:solidFill>
              </a:rPr>
              <a:t>Training Data </a:t>
            </a:r>
            <a:br>
              <a:rPr lang="en-GB" sz="2400" dirty="0"/>
            </a:br>
            <a:r>
              <a:rPr lang="en-GB" sz="2400" dirty="0"/>
              <a:t>aka: known data, labelled data</a:t>
            </a:r>
          </a:p>
        </p:txBody>
      </p:sp>
      <p:sp>
        <p:nvSpPr>
          <p:cNvPr id="18" name="TextBox 17">
            <a:extLst>
              <a:ext uri="{FF2B5EF4-FFF2-40B4-BE49-F238E27FC236}">
                <a16:creationId xmlns:a16="http://schemas.microsoft.com/office/drawing/2014/main" id="{02BF2203-6BB6-4C66-A54B-6B59B9E7C6E5}"/>
              </a:ext>
            </a:extLst>
          </p:cNvPr>
          <p:cNvSpPr txBox="1"/>
          <p:nvPr/>
        </p:nvSpPr>
        <p:spPr>
          <a:xfrm>
            <a:off x="7633251" y="5397195"/>
            <a:ext cx="4065263" cy="892552"/>
          </a:xfrm>
          <a:prstGeom prst="rect">
            <a:avLst/>
          </a:prstGeom>
          <a:noFill/>
        </p:spPr>
        <p:txBody>
          <a:bodyPr wrap="square" rtlCol="0">
            <a:spAutoFit/>
          </a:bodyPr>
          <a:lstStyle/>
          <a:p>
            <a:r>
              <a:rPr lang="en-GB" sz="2800" b="1" dirty="0">
                <a:solidFill>
                  <a:srgbClr val="4472C4"/>
                </a:solidFill>
              </a:rPr>
              <a:t>Test Data </a:t>
            </a:r>
            <a:br>
              <a:rPr lang="en-GB" dirty="0"/>
            </a:br>
            <a:r>
              <a:rPr lang="en-GB" sz="2400" dirty="0"/>
              <a:t>aka: Test set, Real world data</a:t>
            </a:r>
          </a:p>
        </p:txBody>
      </p:sp>
    </p:spTree>
    <p:extLst>
      <p:ext uri="{BB962C8B-B14F-4D97-AF65-F5344CB8AC3E}">
        <p14:creationId xmlns:p14="http://schemas.microsoft.com/office/powerpoint/2010/main" val="335904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12</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nvGraphicFramePr>
        <p:xfrm>
          <a:off x="366263" y="1356622"/>
          <a:ext cx="4466145" cy="37084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gridCol w="1488715">
                  <a:extLst>
                    <a:ext uri="{9D8B030D-6E8A-4147-A177-3AD203B41FA5}">
                      <a16:colId xmlns:a16="http://schemas.microsoft.com/office/drawing/2014/main" val="2458990970"/>
                    </a:ext>
                  </a:extLst>
                </a:gridCol>
              </a:tblGrid>
              <a:tr h="370840">
                <a:tc>
                  <a:txBody>
                    <a:bodyPr/>
                    <a:lstStyle/>
                    <a:p>
                      <a:r>
                        <a:rPr lang="en-GB" sz="1200" dirty="0"/>
                        <a:t># Passengers</a:t>
                      </a:r>
                    </a:p>
                  </a:txBody>
                  <a:tcPr/>
                </a:tc>
                <a:tc>
                  <a:txBody>
                    <a:bodyPr/>
                    <a:lstStyle/>
                    <a:p>
                      <a:r>
                        <a:rPr lang="en-GB" sz="1200" dirty="0"/>
                        <a:t>Airport …</a:t>
                      </a:r>
                    </a:p>
                  </a:txBody>
                  <a:tcPr/>
                </a:tc>
                <a:tc>
                  <a:txBody>
                    <a:bodyPr/>
                    <a:lstStyle/>
                    <a:p>
                      <a:r>
                        <a:rPr lang="en-GB" sz="1200" dirty="0">
                          <a:solidFill>
                            <a:schemeClr val="tx1"/>
                          </a:solidFill>
                        </a:rPr>
                        <a:t>Delayed Departure?</a:t>
                      </a:r>
                    </a:p>
                  </a:txBody>
                  <a:tcPr>
                    <a:solidFill>
                      <a:schemeClr val="accent6">
                        <a:lumMod val="40000"/>
                        <a:lumOff val="60000"/>
                      </a:schemeClr>
                    </a:solidFill>
                  </a:tcPr>
                </a:tc>
                <a:extLst>
                  <a:ext uri="{0D108BD9-81ED-4DB2-BD59-A6C34878D82A}">
                    <a16:rowId xmlns:a16="http://schemas.microsoft.com/office/drawing/2014/main" val="2628190158"/>
                  </a:ext>
                </a:extLst>
              </a:tr>
            </a:tbl>
          </a:graphicData>
        </a:graphic>
      </p:graphicFrame>
      <p:sp>
        <p:nvSpPr>
          <p:cNvPr id="2" name="Rectangle 1">
            <a:extLst>
              <a:ext uri="{FF2B5EF4-FFF2-40B4-BE49-F238E27FC236}">
                <a16:creationId xmlns:a16="http://schemas.microsoft.com/office/drawing/2014/main" id="{20858DBA-2B00-4019-AA02-FEC41D668D52}"/>
              </a:ext>
            </a:extLst>
          </p:cNvPr>
          <p:cNvSpPr/>
          <p:nvPr/>
        </p:nvSpPr>
        <p:spPr>
          <a:xfrm>
            <a:off x="406020" y="1740714"/>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8" name="Rectangle 7">
            <a:extLst>
              <a:ext uri="{FF2B5EF4-FFF2-40B4-BE49-F238E27FC236}">
                <a16:creationId xmlns:a16="http://schemas.microsoft.com/office/drawing/2014/main" id="{CC516083-2F5D-4EC5-8D6E-6297A508DDD3}"/>
              </a:ext>
            </a:extLst>
          </p:cNvPr>
          <p:cNvSpPr/>
          <p:nvPr/>
        </p:nvSpPr>
        <p:spPr>
          <a:xfrm>
            <a:off x="3366052" y="1727462"/>
            <a:ext cx="1431233" cy="346739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graphicFrame>
        <p:nvGraphicFramePr>
          <p:cNvPr id="9" name="Table 8">
            <a:extLst>
              <a:ext uri="{FF2B5EF4-FFF2-40B4-BE49-F238E27FC236}">
                <a16:creationId xmlns:a16="http://schemas.microsoft.com/office/drawing/2014/main" id="{9B027D6D-7271-42A9-AE09-1DB9CC3F041E}"/>
              </a:ext>
            </a:extLst>
          </p:cNvPr>
          <p:cNvGraphicFramePr>
            <a:graphicFrameLocks noGrp="1"/>
          </p:cNvGraphicFramePr>
          <p:nvPr/>
        </p:nvGraphicFramePr>
        <p:xfrm>
          <a:off x="366263" y="5501378"/>
          <a:ext cx="4431021" cy="370840"/>
        </p:xfrm>
        <a:graphic>
          <a:graphicData uri="http://schemas.openxmlformats.org/drawingml/2006/table">
            <a:tbl>
              <a:tblPr firstRow="1" bandRow="1">
                <a:tableStyleId>{F5AB1C69-6EDB-4FF4-983F-18BD219EF322}</a:tableStyleId>
              </a:tblPr>
              <a:tblGrid>
                <a:gridCol w="1477007">
                  <a:extLst>
                    <a:ext uri="{9D8B030D-6E8A-4147-A177-3AD203B41FA5}">
                      <a16:colId xmlns:a16="http://schemas.microsoft.com/office/drawing/2014/main" val="4152459110"/>
                    </a:ext>
                  </a:extLst>
                </a:gridCol>
                <a:gridCol w="1477007">
                  <a:extLst>
                    <a:ext uri="{9D8B030D-6E8A-4147-A177-3AD203B41FA5}">
                      <a16:colId xmlns:a16="http://schemas.microsoft.com/office/drawing/2014/main" val="623635650"/>
                    </a:ext>
                  </a:extLst>
                </a:gridCol>
                <a:gridCol w="1477007">
                  <a:extLst>
                    <a:ext uri="{9D8B030D-6E8A-4147-A177-3AD203B41FA5}">
                      <a16:colId xmlns:a16="http://schemas.microsoft.com/office/drawing/2014/main" val="1005437149"/>
                    </a:ext>
                  </a:extLst>
                </a:gridCol>
              </a:tblGrid>
              <a:tr h="370840">
                <a:tc>
                  <a:txBody>
                    <a:bodyPr/>
                    <a:lstStyle/>
                    <a:p>
                      <a:r>
                        <a:rPr lang="en-GB" sz="1200" dirty="0"/>
                        <a:t># Passengers</a:t>
                      </a:r>
                    </a:p>
                  </a:txBody>
                  <a:tcPr>
                    <a:solidFill>
                      <a:schemeClr val="accent1">
                        <a:lumMod val="60000"/>
                        <a:lumOff val="40000"/>
                      </a:schemeClr>
                    </a:solidFill>
                  </a:tcPr>
                </a:tc>
                <a:tc>
                  <a:txBody>
                    <a:bodyPr/>
                    <a:lstStyle/>
                    <a:p>
                      <a:r>
                        <a:rPr lang="en-GB" sz="1200" dirty="0"/>
                        <a:t>Airport …</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Delayed Departure?</a:t>
                      </a:r>
                    </a:p>
                  </a:txBody>
                  <a:tcPr>
                    <a:solidFill>
                      <a:schemeClr val="bg2"/>
                    </a:solidFill>
                  </a:tcPr>
                </a:tc>
                <a:extLst>
                  <a:ext uri="{0D108BD9-81ED-4DB2-BD59-A6C34878D82A}">
                    <a16:rowId xmlns:a16="http://schemas.microsoft.com/office/drawing/2014/main" val="2628190158"/>
                  </a:ext>
                </a:extLst>
              </a:tr>
            </a:tbl>
          </a:graphicData>
        </a:graphic>
      </p:graphicFrame>
      <p:sp>
        <p:nvSpPr>
          <p:cNvPr id="11" name="Rectangle 10">
            <a:extLst>
              <a:ext uri="{FF2B5EF4-FFF2-40B4-BE49-F238E27FC236}">
                <a16:creationId xmlns:a16="http://schemas.microsoft.com/office/drawing/2014/main" id="{D44355ED-F55C-42DF-BA79-7846F0C25BDD}"/>
              </a:ext>
            </a:extLst>
          </p:cNvPr>
          <p:cNvSpPr/>
          <p:nvPr/>
        </p:nvSpPr>
        <p:spPr>
          <a:xfrm>
            <a:off x="366263" y="6010547"/>
            <a:ext cx="2893770" cy="5283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 Rows </a:t>
            </a:r>
            <a:r>
              <a:rPr lang="en-GB" b="1" dirty="0"/>
              <a:t>of new data</a:t>
            </a:r>
          </a:p>
        </p:txBody>
      </p:sp>
      <p:sp>
        <p:nvSpPr>
          <p:cNvPr id="7" name="Rectangle 6">
            <a:extLst>
              <a:ext uri="{FF2B5EF4-FFF2-40B4-BE49-F238E27FC236}">
                <a16:creationId xmlns:a16="http://schemas.microsoft.com/office/drawing/2014/main" id="{68904D83-49A4-4122-BA1E-1D53952A1E7C}"/>
              </a:ext>
            </a:extLst>
          </p:cNvPr>
          <p:cNvSpPr/>
          <p:nvPr/>
        </p:nvSpPr>
        <p:spPr>
          <a:xfrm>
            <a:off x="3366052" y="6010547"/>
            <a:ext cx="1431232" cy="52836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a:t>
            </a:r>
          </a:p>
        </p:txBody>
      </p:sp>
      <p:sp>
        <p:nvSpPr>
          <p:cNvPr id="10" name="Arrow: Right 9">
            <a:extLst>
              <a:ext uri="{FF2B5EF4-FFF2-40B4-BE49-F238E27FC236}">
                <a16:creationId xmlns:a16="http://schemas.microsoft.com/office/drawing/2014/main" id="{4B069681-3E13-43DE-8C3F-EFEC37FEB5C6}"/>
              </a:ext>
            </a:extLst>
          </p:cNvPr>
          <p:cNvSpPr/>
          <p:nvPr/>
        </p:nvSpPr>
        <p:spPr>
          <a:xfrm rot="10800000">
            <a:off x="5530953" y="2546475"/>
            <a:ext cx="15372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146B3E9B-1028-48F7-AFF9-EBD1E7BEB86F}"/>
              </a:ext>
            </a:extLst>
          </p:cNvPr>
          <p:cNvSpPr/>
          <p:nvPr/>
        </p:nvSpPr>
        <p:spPr>
          <a:xfrm rot="10800000">
            <a:off x="5530953" y="5641215"/>
            <a:ext cx="15372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2459A6D3-4021-4881-BF06-6851267AFE63}"/>
              </a:ext>
            </a:extLst>
          </p:cNvPr>
          <p:cNvSpPr txBox="1"/>
          <p:nvPr/>
        </p:nvSpPr>
        <p:spPr>
          <a:xfrm>
            <a:off x="7633252" y="2224636"/>
            <a:ext cx="3720548" cy="1261884"/>
          </a:xfrm>
          <a:prstGeom prst="rect">
            <a:avLst/>
          </a:prstGeom>
          <a:noFill/>
        </p:spPr>
        <p:txBody>
          <a:bodyPr wrap="square" rtlCol="0">
            <a:spAutoFit/>
          </a:bodyPr>
          <a:lstStyle/>
          <a:p>
            <a:r>
              <a:rPr lang="en-GB" sz="2800" b="1" dirty="0">
                <a:solidFill>
                  <a:srgbClr val="4472C4"/>
                </a:solidFill>
              </a:rPr>
              <a:t>Training Data </a:t>
            </a:r>
            <a:br>
              <a:rPr lang="en-GB" sz="2400" dirty="0"/>
            </a:br>
            <a:r>
              <a:rPr lang="en-GB" sz="2400" dirty="0"/>
              <a:t>aka: known data, labelled data</a:t>
            </a:r>
          </a:p>
        </p:txBody>
      </p:sp>
      <p:sp>
        <p:nvSpPr>
          <p:cNvPr id="18" name="TextBox 17">
            <a:extLst>
              <a:ext uri="{FF2B5EF4-FFF2-40B4-BE49-F238E27FC236}">
                <a16:creationId xmlns:a16="http://schemas.microsoft.com/office/drawing/2014/main" id="{02BF2203-6BB6-4C66-A54B-6B59B9E7C6E5}"/>
              </a:ext>
            </a:extLst>
          </p:cNvPr>
          <p:cNvSpPr txBox="1"/>
          <p:nvPr/>
        </p:nvSpPr>
        <p:spPr>
          <a:xfrm>
            <a:off x="7633251" y="5397195"/>
            <a:ext cx="4065263" cy="892552"/>
          </a:xfrm>
          <a:prstGeom prst="rect">
            <a:avLst/>
          </a:prstGeom>
          <a:noFill/>
        </p:spPr>
        <p:txBody>
          <a:bodyPr wrap="square" rtlCol="0">
            <a:spAutoFit/>
          </a:bodyPr>
          <a:lstStyle/>
          <a:p>
            <a:r>
              <a:rPr lang="en-GB" sz="2800" b="1" dirty="0">
                <a:solidFill>
                  <a:srgbClr val="4472C4"/>
                </a:solidFill>
              </a:rPr>
              <a:t>Test Data </a:t>
            </a:r>
            <a:br>
              <a:rPr lang="en-GB" dirty="0"/>
            </a:br>
            <a:r>
              <a:rPr lang="en-GB" sz="2400" dirty="0"/>
              <a:t>aka: Test set, Real world data</a:t>
            </a:r>
          </a:p>
        </p:txBody>
      </p:sp>
      <p:sp>
        <p:nvSpPr>
          <p:cNvPr id="3" name="Rectangle 2">
            <a:extLst>
              <a:ext uri="{FF2B5EF4-FFF2-40B4-BE49-F238E27FC236}">
                <a16:creationId xmlns:a16="http://schemas.microsoft.com/office/drawing/2014/main" id="{22F01006-9D4E-472B-B42E-AC2E11B39062}"/>
              </a:ext>
            </a:extLst>
          </p:cNvPr>
          <p:cNvSpPr/>
          <p:nvPr/>
        </p:nvSpPr>
        <p:spPr>
          <a:xfrm>
            <a:off x="406020" y="4470400"/>
            <a:ext cx="2854013" cy="72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17" name="Rectangle 16">
            <a:extLst>
              <a:ext uri="{FF2B5EF4-FFF2-40B4-BE49-F238E27FC236}">
                <a16:creationId xmlns:a16="http://schemas.microsoft.com/office/drawing/2014/main" id="{E4C9293F-D846-4BF3-9E42-3C61BD5051FC}"/>
              </a:ext>
            </a:extLst>
          </p:cNvPr>
          <p:cNvSpPr/>
          <p:nvPr/>
        </p:nvSpPr>
        <p:spPr>
          <a:xfrm>
            <a:off x="3370277" y="4470400"/>
            <a:ext cx="1427007" cy="72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Labels</a:t>
            </a:r>
          </a:p>
        </p:txBody>
      </p:sp>
      <p:sp>
        <p:nvSpPr>
          <p:cNvPr id="19" name="Arrow: Right 18">
            <a:extLst>
              <a:ext uri="{FF2B5EF4-FFF2-40B4-BE49-F238E27FC236}">
                <a16:creationId xmlns:a16="http://schemas.microsoft.com/office/drawing/2014/main" id="{8F24002D-7D1F-4408-B77E-EFD4E648E19D}"/>
              </a:ext>
            </a:extLst>
          </p:cNvPr>
          <p:cNvSpPr/>
          <p:nvPr/>
        </p:nvSpPr>
        <p:spPr>
          <a:xfrm rot="10800000">
            <a:off x="5530953" y="4470400"/>
            <a:ext cx="153725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9DA51F2-6102-4F53-92E8-F6AAECA928E3}"/>
              </a:ext>
            </a:extLst>
          </p:cNvPr>
          <p:cNvSpPr txBox="1"/>
          <p:nvPr/>
        </p:nvSpPr>
        <p:spPr>
          <a:xfrm>
            <a:off x="7633252" y="3671186"/>
            <a:ext cx="2796209" cy="369332"/>
          </a:xfrm>
          <a:prstGeom prst="rect">
            <a:avLst/>
          </a:prstGeom>
          <a:noFill/>
        </p:spPr>
        <p:txBody>
          <a:bodyPr wrap="square" rtlCol="0">
            <a:spAutoFit/>
          </a:bodyPr>
          <a:lstStyle/>
          <a:p>
            <a:endParaRPr lang="en-GB" dirty="0"/>
          </a:p>
        </p:txBody>
      </p:sp>
      <p:sp>
        <p:nvSpPr>
          <p:cNvPr id="21" name="TextBox 20">
            <a:extLst>
              <a:ext uri="{FF2B5EF4-FFF2-40B4-BE49-F238E27FC236}">
                <a16:creationId xmlns:a16="http://schemas.microsoft.com/office/drawing/2014/main" id="{FC73FE36-DC5A-4F26-AE7C-BE27F7517BF2}"/>
              </a:ext>
            </a:extLst>
          </p:cNvPr>
          <p:cNvSpPr txBox="1"/>
          <p:nvPr/>
        </p:nvSpPr>
        <p:spPr>
          <a:xfrm>
            <a:off x="7633252" y="3748418"/>
            <a:ext cx="3720548" cy="1631216"/>
          </a:xfrm>
          <a:prstGeom prst="rect">
            <a:avLst/>
          </a:prstGeom>
          <a:noFill/>
        </p:spPr>
        <p:txBody>
          <a:bodyPr wrap="square" rtlCol="0">
            <a:spAutoFit/>
          </a:bodyPr>
          <a:lstStyle/>
          <a:p>
            <a:r>
              <a:rPr lang="en-GB" sz="2800" b="1" dirty="0">
                <a:solidFill>
                  <a:srgbClr val="4472C4"/>
                </a:solidFill>
              </a:rPr>
              <a:t>Validation Set</a:t>
            </a:r>
            <a:br>
              <a:rPr lang="en-GB" sz="2400" dirty="0"/>
            </a:br>
            <a:r>
              <a:rPr lang="en-GB" sz="2400" dirty="0"/>
              <a:t>Used to tune hyperparameters of model/unbiased evaluation</a:t>
            </a:r>
          </a:p>
        </p:txBody>
      </p:sp>
    </p:spTree>
    <p:extLst>
      <p:ext uri="{BB962C8B-B14F-4D97-AF65-F5344CB8AC3E}">
        <p14:creationId xmlns:p14="http://schemas.microsoft.com/office/powerpoint/2010/main" val="127717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Training Process</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13</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2943874"/>
            <a:ext cx="2796209" cy="369332"/>
          </a:xfrm>
          <a:prstGeom prst="rect">
            <a:avLst/>
          </a:prstGeom>
          <a:noFill/>
        </p:spPr>
        <p:txBody>
          <a:bodyPr wrap="square" rtlCol="0">
            <a:spAutoFit/>
          </a:bodyPr>
          <a:lstStyle/>
          <a:p>
            <a:endParaRPr lang="en-GB"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extLst>
              <p:ext uri="{D42A27DB-BD31-4B8C-83A1-F6EECF244321}">
                <p14:modId xmlns:p14="http://schemas.microsoft.com/office/powerpoint/2010/main" val="2909215243"/>
              </p:ext>
            </p:extLst>
          </p:nvPr>
        </p:nvGraphicFramePr>
        <p:xfrm>
          <a:off x="366263" y="1356622"/>
          <a:ext cx="2977430" cy="37084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tblGrid>
              <a:tr h="370840">
                <a:tc>
                  <a:txBody>
                    <a:bodyPr/>
                    <a:lstStyle/>
                    <a:p>
                      <a:r>
                        <a:rPr lang="en-GB" sz="1200" dirty="0"/>
                        <a:t># Passengers</a:t>
                      </a:r>
                    </a:p>
                  </a:txBody>
                  <a:tcPr/>
                </a:tc>
                <a:tc>
                  <a:txBody>
                    <a:bodyPr/>
                    <a:lstStyle/>
                    <a:p>
                      <a:r>
                        <a:rPr lang="en-GB" sz="1200" dirty="0"/>
                        <a:t>Airport …</a:t>
                      </a:r>
                    </a:p>
                  </a:txBody>
                  <a:tcPr/>
                </a:tc>
                <a:extLst>
                  <a:ext uri="{0D108BD9-81ED-4DB2-BD59-A6C34878D82A}">
                    <a16:rowId xmlns:a16="http://schemas.microsoft.com/office/drawing/2014/main" val="2628190158"/>
                  </a:ext>
                </a:extLst>
              </a:tr>
            </a:tbl>
          </a:graphicData>
        </a:graphic>
      </p:graphicFrame>
      <p:sp>
        <p:nvSpPr>
          <p:cNvPr id="2" name="Rectangle 1">
            <a:extLst>
              <a:ext uri="{FF2B5EF4-FFF2-40B4-BE49-F238E27FC236}">
                <a16:creationId xmlns:a16="http://schemas.microsoft.com/office/drawing/2014/main" id="{20858DBA-2B00-4019-AA02-FEC41D668D52}"/>
              </a:ext>
            </a:extLst>
          </p:cNvPr>
          <p:cNvSpPr/>
          <p:nvPr/>
        </p:nvSpPr>
        <p:spPr>
          <a:xfrm>
            <a:off x="406020" y="1740714"/>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8" name="Rectangle 7">
            <a:extLst>
              <a:ext uri="{FF2B5EF4-FFF2-40B4-BE49-F238E27FC236}">
                <a16:creationId xmlns:a16="http://schemas.microsoft.com/office/drawing/2014/main" id="{CC516083-2F5D-4EC5-8D6E-6297A508DDD3}"/>
              </a:ext>
            </a:extLst>
          </p:cNvPr>
          <p:cNvSpPr/>
          <p:nvPr/>
        </p:nvSpPr>
        <p:spPr>
          <a:xfrm>
            <a:off x="10228565" y="2598988"/>
            <a:ext cx="791342" cy="12056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sp>
        <p:nvSpPr>
          <p:cNvPr id="10" name="Arrow: Right 9">
            <a:extLst>
              <a:ext uri="{FF2B5EF4-FFF2-40B4-BE49-F238E27FC236}">
                <a16:creationId xmlns:a16="http://schemas.microsoft.com/office/drawing/2014/main" id="{4B069681-3E13-43DE-8C3F-EFEC37FEB5C6}"/>
              </a:ext>
            </a:extLst>
          </p:cNvPr>
          <p:cNvSpPr/>
          <p:nvPr/>
        </p:nvSpPr>
        <p:spPr>
          <a:xfrm>
            <a:off x="3593830" y="3147413"/>
            <a:ext cx="127624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E4652049-9E9F-4C37-AF1C-F86E1FDE7021}"/>
              </a:ext>
            </a:extLst>
          </p:cNvPr>
          <p:cNvSpPr/>
          <p:nvPr/>
        </p:nvSpPr>
        <p:spPr>
          <a:xfrm>
            <a:off x="5169925" y="2905543"/>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21" name="Rectangle 20">
            <a:extLst>
              <a:ext uri="{FF2B5EF4-FFF2-40B4-BE49-F238E27FC236}">
                <a16:creationId xmlns:a16="http://schemas.microsoft.com/office/drawing/2014/main" id="{ACECC832-A9CC-43E1-94C4-85F4CB9032D5}"/>
              </a:ext>
            </a:extLst>
          </p:cNvPr>
          <p:cNvSpPr/>
          <p:nvPr/>
        </p:nvSpPr>
        <p:spPr>
          <a:xfrm>
            <a:off x="8464628" y="2598988"/>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predictions</a:t>
            </a:r>
          </a:p>
        </p:txBody>
      </p:sp>
      <p:sp>
        <p:nvSpPr>
          <p:cNvPr id="13" name="TextBox 12">
            <a:extLst>
              <a:ext uri="{FF2B5EF4-FFF2-40B4-BE49-F238E27FC236}">
                <a16:creationId xmlns:a16="http://schemas.microsoft.com/office/drawing/2014/main" id="{219AF287-0C53-4890-AA97-55F435616841}"/>
              </a:ext>
            </a:extLst>
          </p:cNvPr>
          <p:cNvSpPr txBox="1"/>
          <p:nvPr/>
        </p:nvSpPr>
        <p:spPr>
          <a:xfrm>
            <a:off x="9627936" y="2958484"/>
            <a:ext cx="600629" cy="461665"/>
          </a:xfrm>
          <a:prstGeom prst="rect">
            <a:avLst/>
          </a:prstGeom>
          <a:noFill/>
        </p:spPr>
        <p:txBody>
          <a:bodyPr wrap="square" rtlCol="0">
            <a:spAutoFit/>
          </a:bodyPr>
          <a:lstStyle/>
          <a:p>
            <a:pPr algn="ctr"/>
            <a:r>
              <a:rPr lang="en-GB" sz="2400" b="1" dirty="0"/>
              <a:t>vs</a:t>
            </a:r>
          </a:p>
        </p:txBody>
      </p:sp>
      <p:sp>
        <p:nvSpPr>
          <p:cNvPr id="28" name="Arrow: Right 27">
            <a:extLst>
              <a:ext uri="{FF2B5EF4-FFF2-40B4-BE49-F238E27FC236}">
                <a16:creationId xmlns:a16="http://schemas.microsoft.com/office/drawing/2014/main" id="{D26FD43B-AF45-4588-B840-F34472EBE621}"/>
              </a:ext>
            </a:extLst>
          </p:cNvPr>
          <p:cNvSpPr/>
          <p:nvPr/>
        </p:nvSpPr>
        <p:spPr>
          <a:xfrm>
            <a:off x="6876992" y="314741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1B1C626E-AA28-4324-87E9-4EFB63FD5BA9}"/>
              </a:ext>
            </a:extLst>
          </p:cNvPr>
          <p:cNvSpPr txBox="1"/>
          <p:nvPr/>
        </p:nvSpPr>
        <p:spPr>
          <a:xfrm>
            <a:off x="3997353" y="4249673"/>
            <a:ext cx="5177456" cy="1477328"/>
          </a:xfrm>
          <a:prstGeom prst="rect">
            <a:avLst/>
          </a:prstGeom>
          <a:noFill/>
        </p:spPr>
        <p:txBody>
          <a:bodyPr wrap="square" rtlCol="0">
            <a:spAutoFit/>
          </a:bodyPr>
          <a:lstStyle/>
          <a:p>
            <a:r>
              <a:rPr lang="en-GB" dirty="0"/>
              <a:t>Training a particular model involves calculating the best parameters of that model that “fit” the labels of the observation</a:t>
            </a:r>
            <a:br>
              <a:rPr lang="en-GB" dirty="0"/>
            </a:br>
            <a:br>
              <a:rPr lang="en-GB" dirty="0"/>
            </a:br>
            <a:r>
              <a:rPr lang="en-GB" dirty="0"/>
              <a:t>This usually corresponds to an optimization problem.</a:t>
            </a:r>
          </a:p>
        </p:txBody>
      </p:sp>
      <p:sp>
        <p:nvSpPr>
          <p:cNvPr id="32" name="Rectangle 31">
            <a:extLst>
              <a:ext uri="{FF2B5EF4-FFF2-40B4-BE49-F238E27FC236}">
                <a16:creationId xmlns:a16="http://schemas.microsoft.com/office/drawing/2014/main" id="{E55C7590-F2A8-4B53-BCE7-CACB21899489}"/>
              </a:ext>
            </a:extLst>
          </p:cNvPr>
          <p:cNvSpPr/>
          <p:nvPr/>
        </p:nvSpPr>
        <p:spPr>
          <a:xfrm>
            <a:off x="550454" y="5753576"/>
            <a:ext cx="2604901" cy="78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 has parameters: </a:t>
            </a:r>
            <a:r>
              <a:rPr lang="en-GB" dirty="0" err="1"/>
              <a:t>a,b,c</a:t>
            </a:r>
            <a:endParaRPr lang="en-GB" dirty="0"/>
          </a:p>
        </p:txBody>
      </p:sp>
      <p:sp>
        <p:nvSpPr>
          <p:cNvPr id="33" name="Rectangle 32">
            <a:extLst>
              <a:ext uri="{FF2B5EF4-FFF2-40B4-BE49-F238E27FC236}">
                <a16:creationId xmlns:a16="http://schemas.microsoft.com/office/drawing/2014/main" id="{BBFAFD2C-B5D0-4678-8027-D236684BBB96}"/>
              </a:ext>
            </a:extLst>
          </p:cNvPr>
          <p:cNvSpPr/>
          <p:nvPr/>
        </p:nvSpPr>
        <p:spPr>
          <a:xfrm>
            <a:off x="6885929" y="2671063"/>
            <a:ext cx="1215670" cy="28742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t>a1, b1, c1 </a:t>
            </a:r>
          </a:p>
        </p:txBody>
      </p:sp>
    </p:spTree>
    <p:extLst>
      <p:ext uri="{BB962C8B-B14F-4D97-AF65-F5344CB8AC3E}">
        <p14:creationId xmlns:p14="http://schemas.microsoft.com/office/powerpoint/2010/main" val="187853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Training Process</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14</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2943874"/>
            <a:ext cx="2796209" cy="369332"/>
          </a:xfrm>
          <a:prstGeom prst="rect">
            <a:avLst/>
          </a:prstGeom>
          <a:noFill/>
        </p:spPr>
        <p:txBody>
          <a:bodyPr wrap="square" rtlCol="0">
            <a:spAutoFit/>
          </a:bodyPr>
          <a:lstStyle/>
          <a:p>
            <a:endParaRPr lang="en-GB"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nvGraphicFramePr>
        <p:xfrm>
          <a:off x="366263" y="1356622"/>
          <a:ext cx="2977430" cy="37084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tblGrid>
              <a:tr h="370840">
                <a:tc>
                  <a:txBody>
                    <a:bodyPr/>
                    <a:lstStyle/>
                    <a:p>
                      <a:r>
                        <a:rPr lang="en-GB" sz="1200" dirty="0"/>
                        <a:t># Passengers</a:t>
                      </a:r>
                    </a:p>
                  </a:txBody>
                  <a:tcPr/>
                </a:tc>
                <a:tc>
                  <a:txBody>
                    <a:bodyPr/>
                    <a:lstStyle/>
                    <a:p>
                      <a:r>
                        <a:rPr lang="en-GB" sz="1200" dirty="0"/>
                        <a:t>Airport …</a:t>
                      </a:r>
                    </a:p>
                  </a:txBody>
                  <a:tcPr/>
                </a:tc>
                <a:extLst>
                  <a:ext uri="{0D108BD9-81ED-4DB2-BD59-A6C34878D82A}">
                    <a16:rowId xmlns:a16="http://schemas.microsoft.com/office/drawing/2014/main" val="2628190158"/>
                  </a:ext>
                </a:extLst>
              </a:tr>
            </a:tbl>
          </a:graphicData>
        </a:graphic>
      </p:graphicFrame>
      <p:sp>
        <p:nvSpPr>
          <p:cNvPr id="2" name="Rectangle 1">
            <a:extLst>
              <a:ext uri="{FF2B5EF4-FFF2-40B4-BE49-F238E27FC236}">
                <a16:creationId xmlns:a16="http://schemas.microsoft.com/office/drawing/2014/main" id="{20858DBA-2B00-4019-AA02-FEC41D668D52}"/>
              </a:ext>
            </a:extLst>
          </p:cNvPr>
          <p:cNvSpPr/>
          <p:nvPr/>
        </p:nvSpPr>
        <p:spPr>
          <a:xfrm>
            <a:off x="406020" y="1740714"/>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8" name="Rectangle 7">
            <a:extLst>
              <a:ext uri="{FF2B5EF4-FFF2-40B4-BE49-F238E27FC236}">
                <a16:creationId xmlns:a16="http://schemas.microsoft.com/office/drawing/2014/main" id="{CC516083-2F5D-4EC5-8D6E-6297A508DDD3}"/>
              </a:ext>
            </a:extLst>
          </p:cNvPr>
          <p:cNvSpPr/>
          <p:nvPr/>
        </p:nvSpPr>
        <p:spPr>
          <a:xfrm>
            <a:off x="10228565" y="2598988"/>
            <a:ext cx="791342" cy="12056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sp>
        <p:nvSpPr>
          <p:cNvPr id="10" name="Arrow: Right 9">
            <a:extLst>
              <a:ext uri="{FF2B5EF4-FFF2-40B4-BE49-F238E27FC236}">
                <a16:creationId xmlns:a16="http://schemas.microsoft.com/office/drawing/2014/main" id="{4B069681-3E13-43DE-8C3F-EFEC37FEB5C6}"/>
              </a:ext>
            </a:extLst>
          </p:cNvPr>
          <p:cNvSpPr/>
          <p:nvPr/>
        </p:nvSpPr>
        <p:spPr>
          <a:xfrm>
            <a:off x="3593830" y="3147413"/>
            <a:ext cx="127624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E4652049-9E9F-4C37-AF1C-F86E1FDE7021}"/>
              </a:ext>
            </a:extLst>
          </p:cNvPr>
          <p:cNvSpPr/>
          <p:nvPr/>
        </p:nvSpPr>
        <p:spPr>
          <a:xfrm>
            <a:off x="5169925" y="2905543"/>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21" name="Rectangle 20">
            <a:extLst>
              <a:ext uri="{FF2B5EF4-FFF2-40B4-BE49-F238E27FC236}">
                <a16:creationId xmlns:a16="http://schemas.microsoft.com/office/drawing/2014/main" id="{ACECC832-A9CC-43E1-94C4-85F4CB9032D5}"/>
              </a:ext>
            </a:extLst>
          </p:cNvPr>
          <p:cNvSpPr/>
          <p:nvPr/>
        </p:nvSpPr>
        <p:spPr>
          <a:xfrm>
            <a:off x="8464628" y="2598988"/>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predictions</a:t>
            </a:r>
          </a:p>
        </p:txBody>
      </p:sp>
      <p:sp>
        <p:nvSpPr>
          <p:cNvPr id="13" name="TextBox 12">
            <a:extLst>
              <a:ext uri="{FF2B5EF4-FFF2-40B4-BE49-F238E27FC236}">
                <a16:creationId xmlns:a16="http://schemas.microsoft.com/office/drawing/2014/main" id="{219AF287-0C53-4890-AA97-55F435616841}"/>
              </a:ext>
            </a:extLst>
          </p:cNvPr>
          <p:cNvSpPr txBox="1"/>
          <p:nvPr/>
        </p:nvSpPr>
        <p:spPr>
          <a:xfrm>
            <a:off x="9627936" y="2958484"/>
            <a:ext cx="600629" cy="461665"/>
          </a:xfrm>
          <a:prstGeom prst="rect">
            <a:avLst/>
          </a:prstGeom>
          <a:noFill/>
        </p:spPr>
        <p:txBody>
          <a:bodyPr wrap="square" rtlCol="0">
            <a:spAutoFit/>
          </a:bodyPr>
          <a:lstStyle/>
          <a:p>
            <a:pPr algn="ctr"/>
            <a:r>
              <a:rPr lang="en-GB" sz="2400" b="1" dirty="0"/>
              <a:t>vs</a:t>
            </a:r>
          </a:p>
        </p:txBody>
      </p:sp>
      <p:sp>
        <p:nvSpPr>
          <p:cNvPr id="28" name="Arrow: Right 27">
            <a:extLst>
              <a:ext uri="{FF2B5EF4-FFF2-40B4-BE49-F238E27FC236}">
                <a16:creationId xmlns:a16="http://schemas.microsoft.com/office/drawing/2014/main" id="{D26FD43B-AF45-4588-B840-F34472EBE621}"/>
              </a:ext>
            </a:extLst>
          </p:cNvPr>
          <p:cNvSpPr/>
          <p:nvPr/>
        </p:nvSpPr>
        <p:spPr>
          <a:xfrm>
            <a:off x="6876992" y="314741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1B1C626E-AA28-4324-87E9-4EFB63FD5BA9}"/>
              </a:ext>
            </a:extLst>
          </p:cNvPr>
          <p:cNvSpPr txBox="1"/>
          <p:nvPr/>
        </p:nvSpPr>
        <p:spPr>
          <a:xfrm>
            <a:off x="3997353" y="4249673"/>
            <a:ext cx="5177456" cy="923330"/>
          </a:xfrm>
          <a:prstGeom prst="rect">
            <a:avLst/>
          </a:prstGeom>
          <a:noFill/>
        </p:spPr>
        <p:txBody>
          <a:bodyPr wrap="square" rtlCol="0">
            <a:spAutoFit/>
          </a:bodyPr>
          <a:lstStyle/>
          <a:p>
            <a:r>
              <a:rPr lang="en-GB" dirty="0"/>
              <a:t>The Algorithm will test different combinations of the parameters </a:t>
            </a:r>
            <a:r>
              <a:rPr lang="en-GB" dirty="0" err="1"/>
              <a:t>a,b,c</a:t>
            </a:r>
            <a:r>
              <a:rPr lang="en-GB" dirty="0"/>
              <a:t> until it converges on the best possible value.</a:t>
            </a:r>
          </a:p>
        </p:txBody>
      </p:sp>
      <p:sp>
        <p:nvSpPr>
          <p:cNvPr id="32" name="Rectangle 31">
            <a:extLst>
              <a:ext uri="{FF2B5EF4-FFF2-40B4-BE49-F238E27FC236}">
                <a16:creationId xmlns:a16="http://schemas.microsoft.com/office/drawing/2014/main" id="{E55C7590-F2A8-4B53-BCE7-CACB21899489}"/>
              </a:ext>
            </a:extLst>
          </p:cNvPr>
          <p:cNvSpPr/>
          <p:nvPr/>
        </p:nvSpPr>
        <p:spPr>
          <a:xfrm>
            <a:off x="550454" y="5753576"/>
            <a:ext cx="2604901" cy="78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 has parameters: </a:t>
            </a:r>
            <a:r>
              <a:rPr lang="en-GB" dirty="0" err="1"/>
              <a:t>a,b,c</a:t>
            </a:r>
            <a:endParaRPr lang="en-GB" dirty="0"/>
          </a:p>
        </p:txBody>
      </p:sp>
      <p:sp>
        <p:nvSpPr>
          <p:cNvPr id="7" name="Rectangle 6">
            <a:extLst>
              <a:ext uri="{FF2B5EF4-FFF2-40B4-BE49-F238E27FC236}">
                <a16:creationId xmlns:a16="http://schemas.microsoft.com/office/drawing/2014/main" id="{92223790-C1F8-4A26-A5E2-2A715709CD9C}"/>
              </a:ext>
            </a:extLst>
          </p:cNvPr>
          <p:cNvSpPr/>
          <p:nvPr/>
        </p:nvSpPr>
        <p:spPr>
          <a:xfrm>
            <a:off x="6885929" y="2671063"/>
            <a:ext cx="1215670" cy="28742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t>a2, b2, c2 </a:t>
            </a:r>
          </a:p>
        </p:txBody>
      </p:sp>
      <p:cxnSp>
        <p:nvCxnSpPr>
          <p:cNvPr id="15" name="Connector: Elbow 14">
            <a:extLst>
              <a:ext uri="{FF2B5EF4-FFF2-40B4-BE49-F238E27FC236}">
                <a16:creationId xmlns:a16="http://schemas.microsoft.com/office/drawing/2014/main" id="{CFA95637-FBBF-4C2F-ACA9-4DBF683BBFA6}"/>
              </a:ext>
            </a:extLst>
          </p:cNvPr>
          <p:cNvCxnSpPr>
            <a:cxnSpLocks/>
            <a:stCxn id="7" idx="0"/>
            <a:endCxn id="21" idx="0"/>
          </p:cNvCxnSpPr>
          <p:nvPr/>
        </p:nvCxnSpPr>
        <p:spPr>
          <a:xfrm rot="5400000" flipH="1" flipV="1">
            <a:off x="8140994" y="1951759"/>
            <a:ext cx="72075" cy="1366535"/>
          </a:xfrm>
          <a:prstGeom prst="bentConnector3">
            <a:avLst>
              <a:gd name="adj1" fmla="val 59841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29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Training Process</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15</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2943874"/>
            <a:ext cx="2796209" cy="369332"/>
          </a:xfrm>
          <a:prstGeom prst="rect">
            <a:avLst/>
          </a:prstGeom>
          <a:noFill/>
        </p:spPr>
        <p:txBody>
          <a:bodyPr wrap="square" rtlCol="0">
            <a:spAutoFit/>
          </a:bodyPr>
          <a:lstStyle/>
          <a:p>
            <a:endParaRPr lang="en-GB"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nvGraphicFramePr>
        <p:xfrm>
          <a:off x="366263" y="1356622"/>
          <a:ext cx="2977430" cy="37084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tblGrid>
              <a:tr h="370840">
                <a:tc>
                  <a:txBody>
                    <a:bodyPr/>
                    <a:lstStyle/>
                    <a:p>
                      <a:r>
                        <a:rPr lang="en-GB" sz="1200" dirty="0"/>
                        <a:t># Passengers</a:t>
                      </a:r>
                    </a:p>
                  </a:txBody>
                  <a:tcPr/>
                </a:tc>
                <a:tc>
                  <a:txBody>
                    <a:bodyPr/>
                    <a:lstStyle/>
                    <a:p>
                      <a:r>
                        <a:rPr lang="en-GB" sz="1200" dirty="0"/>
                        <a:t>Airport …</a:t>
                      </a:r>
                    </a:p>
                  </a:txBody>
                  <a:tcPr/>
                </a:tc>
                <a:extLst>
                  <a:ext uri="{0D108BD9-81ED-4DB2-BD59-A6C34878D82A}">
                    <a16:rowId xmlns:a16="http://schemas.microsoft.com/office/drawing/2014/main" val="2628190158"/>
                  </a:ext>
                </a:extLst>
              </a:tr>
            </a:tbl>
          </a:graphicData>
        </a:graphic>
      </p:graphicFrame>
      <p:sp>
        <p:nvSpPr>
          <p:cNvPr id="2" name="Rectangle 1">
            <a:extLst>
              <a:ext uri="{FF2B5EF4-FFF2-40B4-BE49-F238E27FC236}">
                <a16:creationId xmlns:a16="http://schemas.microsoft.com/office/drawing/2014/main" id="{20858DBA-2B00-4019-AA02-FEC41D668D52}"/>
              </a:ext>
            </a:extLst>
          </p:cNvPr>
          <p:cNvSpPr/>
          <p:nvPr/>
        </p:nvSpPr>
        <p:spPr>
          <a:xfrm>
            <a:off x="406020" y="1740714"/>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8" name="Rectangle 7">
            <a:extLst>
              <a:ext uri="{FF2B5EF4-FFF2-40B4-BE49-F238E27FC236}">
                <a16:creationId xmlns:a16="http://schemas.microsoft.com/office/drawing/2014/main" id="{CC516083-2F5D-4EC5-8D6E-6297A508DDD3}"/>
              </a:ext>
            </a:extLst>
          </p:cNvPr>
          <p:cNvSpPr/>
          <p:nvPr/>
        </p:nvSpPr>
        <p:spPr>
          <a:xfrm>
            <a:off x="10228565" y="2598988"/>
            <a:ext cx="791342" cy="12056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sp>
        <p:nvSpPr>
          <p:cNvPr id="10" name="Arrow: Right 9">
            <a:extLst>
              <a:ext uri="{FF2B5EF4-FFF2-40B4-BE49-F238E27FC236}">
                <a16:creationId xmlns:a16="http://schemas.microsoft.com/office/drawing/2014/main" id="{4B069681-3E13-43DE-8C3F-EFEC37FEB5C6}"/>
              </a:ext>
            </a:extLst>
          </p:cNvPr>
          <p:cNvSpPr/>
          <p:nvPr/>
        </p:nvSpPr>
        <p:spPr>
          <a:xfrm>
            <a:off x="3593830" y="3147413"/>
            <a:ext cx="127624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E4652049-9E9F-4C37-AF1C-F86E1FDE7021}"/>
              </a:ext>
            </a:extLst>
          </p:cNvPr>
          <p:cNvSpPr/>
          <p:nvPr/>
        </p:nvSpPr>
        <p:spPr>
          <a:xfrm>
            <a:off x="5169925" y="2905543"/>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21" name="Rectangle 20">
            <a:extLst>
              <a:ext uri="{FF2B5EF4-FFF2-40B4-BE49-F238E27FC236}">
                <a16:creationId xmlns:a16="http://schemas.microsoft.com/office/drawing/2014/main" id="{ACECC832-A9CC-43E1-94C4-85F4CB9032D5}"/>
              </a:ext>
            </a:extLst>
          </p:cNvPr>
          <p:cNvSpPr/>
          <p:nvPr/>
        </p:nvSpPr>
        <p:spPr>
          <a:xfrm>
            <a:off x="8464628" y="2598988"/>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predictions</a:t>
            </a:r>
          </a:p>
        </p:txBody>
      </p:sp>
      <p:sp>
        <p:nvSpPr>
          <p:cNvPr id="13" name="TextBox 12">
            <a:extLst>
              <a:ext uri="{FF2B5EF4-FFF2-40B4-BE49-F238E27FC236}">
                <a16:creationId xmlns:a16="http://schemas.microsoft.com/office/drawing/2014/main" id="{219AF287-0C53-4890-AA97-55F435616841}"/>
              </a:ext>
            </a:extLst>
          </p:cNvPr>
          <p:cNvSpPr txBox="1"/>
          <p:nvPr/>
        </p:nvSpPr>
        <p:spPr>
          <a:xfrm>
            <a:off x="9627936" y="2958484"/>
            <a:ext cx="600629" cy="461665"/>
          </a:xfrm>
          <a:prstGeom prst="rect">
            <a:avLst/>
          </a:prstGeom>
          <a:noFill/>
        </p:spPr>
        <p:txBody>
          <a:bodyPr wrap="square" rtlCol="0">
            <a:spAutoFit/>
          </a:bodyPr>
          <a:lstStyle/>
          <a:p>
            <a:pPr algn="ctr"/>
            <a:r>
              <a:rPr lang="en-GB" sz="2400" b="1" dirty="0"/>
              <a:t>vs</a:t>
            </a:r>
          </a:p>
        </p:txBody>
      </p:sp>
      <p:sp>
        <p:nvSpPr>
          <p:cNvPr id="28" name="Arrow: Right 27">
            <a:extLst>
              <a:ext uri="{FF2B5EF4-FFF2-40B4-BE49-F238E27FC236}">
                <a16:creationId xmlns:a16="http://schemas.microsoft.com/office/drawing/2014/main" id="{D26FD43B-AF45-4588-B840-F34472EBE621}"/>
              </a:ext>
            </a:extLst>
          </p:cNvPr>
          <p:cNvSpPr/>
          <p:nvPr/>
        </p:nvSpPr>
        <p:spPr>
          <a:xfrm>
            <a:off x="6876992" y="314741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1B1C626E-AA28-4324-87E9-4EFB63FD5BA9}"/>
              </a:ext>
            </a:extLst>
          </p:cNvPr>
          <p:cNvSpPr txBox="1"/>
          <p:nvPr/>
        </p:nvSpPr>
        <p:spPr>
          <a:xfrm>
            <a:off x="3997353" y="4249673"/>
            <a:ext cx="5177456" cy="923330"/>
          </a:xfrm>
          <a:prstGeom prst="rect">
            <a:avLst/>
          </a:prstGeom>
          <a:noFill/>
        </p:spPr>
        <p:txBody>
          <a:bodyPr wrap="square" rtlCol="0">
            <a:spAutoFit/>
          </a:bodyPr>
          <a:lstStyle/>
          <a:p>
            <a:r>
              <a:rPr lang="en-GB" dirty="0"/>
              <a:t>The Algorithm will test different combinations of the parameters </a:t>
            </a:r>
            <a:r>
              <a:rPr lang="en-GB" dirty="0" err="1"/>
              <a:t>a,b,c</a:t>
            </a:r>
            <a:r>
              <a:rPr lang="en-GB" dirty="0"/>
              <a:t> until it converges on the best possible value.</a:t>
            </a:r>
          </a:p>
        </p:txBody>
      </p:sp>
      <p:sp>
        <p:nvSpPr>
          <p:cNvPr id="32" name="Rectangle 31">
            <a:extLst>
              <a:ext uri="{FF2B5EF4-FFF2-40B4-BE49-F238E27FC236}">
                <a16:creationId xmlns:a16="http://schemas.microsoft.com/office/drawing/2014/main" id="{E55C7590-F2A8-4B53-BCE7-CACB21899489}"/>
              </a:ext>
            </a:extLst>
          </p:cNvPr>
          <p:cNvSpPr/>
          <p:nvPr/>
        </p:nvSpPr>
        <p:spPr>
          <a:xfrm>
            <a:off x="550454" y="5753576"/>
            <a:ext cx="2604901" cy="78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 has parameters: </a:t>
            </a:r>
            <a:r>
              <a:rPr lang="en-GB" dirty="0" err="1"/>
              <a:t>a,b,c</a:t>
            </a:r>
            <a:endParaRPr lang="en-GB" dirty="0"/>
          </a:p>
        </p:txBody>
      </p:sp>
      <p:sp>
        <p:nvSpPr>
          <p:cNvPr id="7" name="Rectangle 6">
            <a:extLst>
              <a:ext uri="{FF2B5EF4-FFF2-40B4-BE49-F238E27FC236}">
                <a16:creationId xmlns:a16="http://schemas.microsoft.com/office/drawing/2014/main" id="{92223790-C1F8-4A26-A5E2-2A715709CD9C}"/>
              </a:ext>
            </a:extLst>
          </p:cNvPr>
          <p:cNvSpPr/>
          <p:nvPr/>
        </p:nvSpPr>
        <p:spPr>
          <a:xfrm>
            <a:off x="6885929" y="2671063"/>
            <a:ext cx="1215670" cy="28742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t>a2, b2, c2 </a:t>
            </a:r>
          </a:p>
        </p:txBody>
      </p:sp>
      <p:cxnSp>
        <p:nvCxnSpPr>
          <p:cNvPr id="15" name="Connector: Elbow 14">
            <a:extLst>
              <a:ext uri="{FF2B5EF4-FFF2-40B4-BE49-F238E27FC236}">
                <a16:creationId xmlns:a16="http://schemas.microsoft.com/office/drawing/2014/main" id="{CFA95637-FBBF-4C2F-ACA9-4DBF683BBFA6}"/>
              </a:ext>
            </a:extLst>
          </p:cNvPr>
          <p:cNvCxnSpPr>
            <a:cxnSpLocks/>
            <a:stCxn id="7" idx="0"/>
            <a:endCxn id="21" idx="0"/>
          </p:cNvCxnSpPr>
          <p:nvPr/>
        </p:nvCxnSpPr>
        <p:spPr>
          <a:xfrm rot="5400000" flipH="1" flipV="1">
            <a:off x="8140994" y="1951759"/>
            <a:ext cx="72075" cy="1366535"/>
          </a:xfrm>
          <a:prstGeom prst="bentConnector3">
            <a:avLst>
              <a:gd name="adj1" fmla="val 59841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1FA61AD-4794-4A51-B673-FDA53CB8D050}"/>
              </a:ext>
            </a:extLst>
          </p:cNvPr>
          <p:cNvSpPr/>
          <p:nvPr/>
        </p:nvSpPr>
        <p:spPr>
          <a:xfrm>
            <a:off x="7728905" y="5753576"/>
            <a:ext cx="2604901" cy="78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How do we define what is the best value? </a:t>
            </a:r>
          </a:p>
        </p:txBody>
      </p:sp>
    </p:spTree>
    <p:extLst>
      <p:ext uri="{BB962C8B-B14F-4D97-AF65-F5344CB8AC3E}">
        <p14:creationId xmlns:p14="http://schemas.microsoft.com/office/powerpoint/2010/main" val="279133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Training Process</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16</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2943874"/>
            <a:ext cx="2796209" cy="369332"/>
          </a:xfrm>
          <a:prstGeom prst="rect">
            <a:avLst/>
          </a:prstGeom>
          <a:noFill/>
        </p:spPr>
        <p:txBody>
          <a:bodyPr wrap="square" rtlCol="0">
            <a:spAutoFit/>
          </a:bodyPr>
          <a:lstStyle/>
          <a:p>
            <a:endParaRPr lang="en-GB"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nvGraphicFramePr>
        <p:xfrm>
          <a:off x="366263" y="1356622"/>
          <a:ext cx="2977430" cy="37084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tblGrid>
              <a:tr h="370840">
                <a:tc>
                  <a:txBody>
                    <a:bodyPr/>
                    <a:lstStyle/>
                    <a:p>
                      <a:r>
                        <a:rPr lang="en-GB" sz="1200" dirty="0"/>
                        <a:t># Passengers</a:t>
                      </a:r>
                    </a:p>
                  </a:txBody>
                  <a:tcPr/>
                </a:tc>
                <a:tc>
                  <a:txBody>
                    <a:bodyPr/>
                    <a:lstStyle/>
                    <a:p>
                      <a:r>
                        <a:rPr lang="en-GB" sz="1200" dirty="0"/>
                        <a:t>Airport …</a:t>
                      </a:r>
                    </a:p>
                  </a:txBody>
                  <a:tcPr/>
                </a:tc>
                <a:extLst>
                  <a:ext uri="{0D108BD9-81ED-4DB2-BD59-A6C34878D82A}">
                    <a16:rowId xmlns:a16="http://schemas.microsoft.com/office/drawing/2014/main" val="2628190158"/>
                  </a:ext>
                </a:extLst>
              </a:tr>
            </a:tbl>
          </a:graphicData>
        </a:graphic>
      </p:graphicFrame>
      <p:sp>
        <p:nvSpPr>
          <p:cNvPr id="2" name="Rectangle 1">
            <a:extLst>
              <a:ext uri="{FF2B5EF4-FFF2-40B4-BE49-F238E27FC236}">
                <a16:creationId xmlns:a16="http://schemas.microsoft.com/office/drawing/2014/main" id="{20858DBA-2B00-4019-AA02-FEC41D668D52}"/>
              </a:ext>
            </a:extLst>
          </p:cNvPr>
          <p:cNvSpPr/>
          <p:nvPr/>
        </p:nvSpPr>
        <p:spPr>
          <a:xfrm>
            <a:off x="406020" y="1740714"/>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8" name="Rectangle 7">
            <a:extLst>
              <a:ext uri="{FF2B5EF4-FFF2-40B4-BE49-F238E27FC236}">
                <a16:creationId xmlns:a16="http://schemas.microsoft.com/office/drawing/2014/main" id="{CC516083-2F5D-4EC5-8D6E-6297A508DDD3}"/>
              </a:ext>
            </a:extLst>
          </p:cNvPr>
          <p:cNvSpPr/>
          <p:nvPr/>
        </p:nvSpPr>
        <p:spPr>
          <a:xfrm>
            <a:off x="10228565" y="2598988"/>
            <a:ext cx="791342" cy="12056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sp>
        <p:nvSpPr>
          <p:cNvPr id="10" name="Arrow: Right 9">
            <a:extLst>
              <a:ext uri="{FF2B5EF4-FFF2-40B4-BE49-F238E27FC236}">
                <a16:creationId xmlns:a16="http://schemas.microsoft.com/office/drawing/2014/main" id="{4B069681-3E13-43DE-8C3F-EFEC37FEB5C6}"/>
              </a:ext>
            </a:extLst>
          </p:cNvPr>
          <p:cNvSpPr/>
          <p:nvPr/>
        </p:nvSpPr>
        <p:spPr>
          <a:xfrm>
            <a:off x="3593830" y="3147413"/>
            <a:ext cx="127624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E4652049-9E9F-4C37-AF1C-F86E1FDE7021}"/>
              </a:ext>
            </a:extLst>
          </p:cNvPr>
          <p:cNvSpPr/>
          <p:nvPr/>
        </p:nvSpPr>
        <p:spPr>
          <a:xfrm>
            <a:off x="5169925" y="2905543"/>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21" name="Rectangle 20">
            <a:extLst>
              <a:ext uri="{FF2B5EF4-FFF2-40B4-BE49-F238E27FC236}">
                <a16:creationId xmlns:a16="http://schemas.microsoft.com/office/drawing/2014/main" id="{ACECC832-A9CC-43E1-94C4-85F4CB9032D5}"/>
              </a:ext>
            </a:extLst>
          </p:cNvPr>
          <p:cNvSpPr/>
          <p:nvPr/>
        </p:nvSpPr>
        <p:spPr>
          <a:xfrm>
            <a:off x="8464628" y="2598988"/>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predictions</a:t>
            </a:r>
          </a:p>
        </p:txBody>
      </p:sp>
      <p:sp>
        <p:nvSpPr>
          <p:cNvPr id="13" name="TextBox 12">
            <a:extLst>
              <a:ext uri="{FF2B5EF4-FFF2-40B4-BE49-F238E27FC236}">
                <a16:creationId xmlns:a16="http://schemas.microsoft.com/office/drawing/2014/main" id="{219AF287-0C53-4890-AA97-55F435616841}"/>
              </a:ext>
            </a:extLst>
          </p:cNvPr>
          <p:cNvSpPr txBox="1"/>
          <p:nvPr/>
        </p:nvSpPr>
        <p:spPr>
          <a:xfrm>
            <a:off x="9627936" y="2958484"/>
            <a:ext cx="600629" cy="461665"/>
          </a:xfrm>
          <a:prstGeom prst="rect">
            <a:avLst/>
          </a:prstGeom>
          <a:noFill/>
        </p:spPr>
        <p:txBody>
          <a:bodyPr wrap="square" rtlCol="0">
            <a:spAutoFit/>
          </a:bodyPr>
          <a:lstStyle/>
          <a:p>
            <a:pPr algn="ctr"/>
            <a:r>
              <a:rPr lang="en-GB" sz="2400" b="1" dirty="0"/>
              <a:t>vs</a:t>
            </a:r>
          </a:p>
        </p:txBody>
      </p:sp>
      <p:sp>
        <p:nvSpPr>
          <p:cNvPr id="28" name="Arrow: Right 27">
            <a:extLst>
              <a:ext uri="{FF2B5EF4-FFF2-40B4-BE49-F238E27FC236}">
                <a16:creationId xmlns:a16="http://schemas.microsoft.com/office/drawing/2014/main" id="{D26FD43B-AF45-4588-B840-F34472EBE621}"/>
              </a:ext>
            </a:extLst>
          </p:cNvPr>
          <p:cNvSpPr/>
          <p:nvPr/>
        </p:nvSpPr>
        <p:spPr>
          <a:xfrm>
            <a:off x="6876992" y="314741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1B1C626E-AA28-4324-87E9-4EFB63FD5BA9}"/>
              </a:ext>
            </a:extLst>
          </p:cNvPr>
          <p:cNvSpPr txBox="1"/>
          <p:nvPr/>
        </p:nvSpPr>
        <p:spPr>
          <a:xfrm>
            <a:off x="3997353" y="4249673"/>
            <a:ext cx="5177456" cy="646331"/>
          </a:xfrm>
          <a:prstGeom prst="rect">
            <a:avLst/>
          </a:prstGeom>
          <a:noFill/>
        </p:spPr>
        <p:txBody>
          <a:bodyPr wrap="square" rtlCol="0">
            <a:spAutoFit/>
          </a:bodyPr>
          <a:lstStyle/>
          <a:p>
            <a:pPr algn="ctr"/>
            <a:r>
              <a:rPr lang="en-GB" dirty="0"/>
              <a:t>When we finally converge we obtain the parameters of the model a*, b*, c*</a:t>
            </a:r>
          </a:p>
        </p:txBody>
      </p:sp>
      <p:sp>
        <p:nvSpPr>
          <p:cNvPr id="32" name="Rectangle 31">
            <a:extLst>
              <a:ext uri="{FF2B5EF4-FFF2-40B4-BE49-F238E27FC236}">
                <a16:creationId xmlns:a16="http://schemas.microsoft.com/office/drawing/2014/main" id="{E55C7590-F2A8-4B53-BCE7-CACB21899489}"/>
              </a:ext>
            </a:extLst>
          </p:cNvPr>
          <p:cNvSpPr/>
          <p:nvPr/>
        </p:nvSpPr>
        <p:spPr>
          <a:xfrm>
            <a:off x="550454" y="5753576"/>
            <a:ext cx="2604901" cy="78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 has parameters: </a:t>
            </a:r>
            <a:r>
              <a:rPr lang="en-GB" dirty="0" err="1"/>
              <a:t>a,b,c</a:t>
            </a:r>
            <a:endParaRPr lang="en-GB" dirty="0"/>
          </a:p>
        </p:txBody>
      </p:sp>
      <p:sp>
        <p:nvSpPr>
          <p:cNvPr id="7" name="Rectangle 6">
            <a:extLst>
              <a:ext uri="{FF2B5EF4-FFF2-40B4-BE49-F238E27FC236}">
                <a16:creationId xmlns:a16="http://schemas.microsoft.com/office/drawing/2014/main" id="{92223790-C1F8-4A26-A5E2-2A715709CD9C}"/>
              </a:ext>
            </a:extLst>
          </p:cNvPr>
          <p:cNvSpPr/>
          <p:nvPr/>
        </p:nvSpPr>
        <p:spPr>
          <a:xfrm>
            <a:off x="6885929" y="2671063"/>
            <a:ext cx="1215670" cy="28742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t>a*, b*, c* </a:t>
            </a:r>
          </a:p>
        </p:txBody>
      </p:sp>
      <p:cxnSp>
        <p:nvCxnSpPr>
          <p:cNvPr id="15" name="Connector: Elbow 14">
            <a:extLst>
              <a:ext uri="{FF2B5EF4-FFF2-40B4-BE49-F238E27FC236}">
                <a16:creationId xmlns:a16="http://schemas.microsoft.com/office/drawing/2014/main" id="{CFA95637-FBBF-4C2F-ACA9-4DBF683BBFA6}"/>
              </a:ext>
            </a:extLst>
          </p:cNvPr>
          <p:cNvCxnSpPr>
            <a:cxnSpLocks/>
            <a:stCxn id="7" idx="0"/>
            <a:endCxn id="21" idx="0"/>
          </p:cNvCxnSpPr>
          <p:nvPr/>
        </p:nvCxnSpPr>
        <p:spPr>
          <a:xfrm rot="5400000" flipH="1" flipV="1">
            <a:off x="8140994" y="1951759"/>
            <a:ext cx="72075" cy="1366535"/>
          </a:xfrm>
          <a:prstGeom prst="bentConnector3">
            <a:avLst>
              <a:gd name="adj1" fmla="val 59841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1FA61AD-4794-4A51-B673-FDA53CB8D050}"/>
              </a:ext>
            </a:extLst>
          </p:cNvPr>
          <p:cNvSpPr/>
          <p:nvPr/>
        </p:nvSpPr>
        <p:spPr>
          <a:xfrm>
            <a:off x="7251198" y="5519285"/>
            <a:ext cx="3178263" cy="985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this stage we claim that Model 1 has been trained on this dataset</a:t>
            </a:r>
          </a:p>
        </p:txBody>
      </p:sp>
    </p:spTree>
    <p:extLst>
      <p:ext uri="{BB962C8B-B14F-4D97-AF65-F5344CB8AC3E}">
        <p14:creationId xmlns:p14="http://schemas.microsoft.com/office/powerpoint/2010/main" val="142272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Training Process</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17</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nvGraphicFramePr>
        <p:xfrm>
          <a:off x="366263" y="1356622"/>
          <a:ext cx="2977430" cy="37084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tblGrid>
              <a:tr h="370840">
                <a:tc>
                  <a:txBody>
                    <a:bodyPr/>
                    <a:lstStyle/>
                    <a:p>
                      <a:r>
                        <a:rPr lang="en-GB" sz="1200" dirty="0"/>
                        <a:t># Passengers</a:t>
                      </a:r>
                    </a:p>
                  </a:txBody>
                  <a:tcPr/>
                </a:tc>
                <a:tc>
                  <a:txBody>
                    <a:bodyPr/>
                    <a:lstStyle/>
                    <a:p>
                      <a:r>
                        <a:rPr lang="en-GB" sz="1200" dirty="0"/>
                        <a:t>Airport …</a:t>
                      </a:r>
                    </a:p>
                  </a:txBody>
                  <a:tcPr/>
                </a:tc>
                <a:extLst>
                  <a:ext uri="{0D108BD9-81ED-4DB2-BD59-A6C34878D82A}">
                    <a16:rowId xmlns:a16="http://schemas.microsoft.com/office/drawing/2014/main" val="2628190158"/>
                  </a:ext>
                </a:extLst>
              </a:tr>
            </a:tbl>
          </a:graphicData>
        </a:graphic>
      </p:graphicFrame>
      <p:sp>
        <p:nvSpPr>
          <p:cNvPr id="2" name="Rectangle 1">
            <a:extLst>
              <a:ext uri="{FF2B5EF4-FFF2-40B4-BE49-F238E27FC236}">
                <a16:creationId xmlns:a16="http://schemas.microsoft.com/office/drawing/2014/main" id="{20858DBA-2B00-4019-AA02-FEC41D668D52}"/>
              </a:ext>
            </a:extLst>
          </p:cNvPr>
          <p:cNvSpPr/>
          <p:nvPr/>
        </p:nvSpPr>
        <p:spPr>
          <a:xfrm>
            <a:off x="406020" y="1740714"/>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8" name="Rectangle 7">
            <a:extLst>
              <a:ext uri="{FF2B5EF4-FFF2-40B4-BE49-F238E27FC236}">
                <a16:creationId xmlns:a16="http://schemas.microsoft.com/office/drawing/2014/main" id="{CC516083-2F5D-4EC5-8D6E-6297A508DDD3}"/>
              </a:ext>
            </a:extLst>
          </p:cNvPr>
          <p:cNvSpPr/>
          <p:nvPr/>
        </p:nvSpPr>
        <p:spPr>
          <a:xfrm>
            <a:off x="10228565" y="1510418"/>
            <a:ext cx="791342" cy="12056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sp>
        <p:nvSpPr>
          <p:cNvPr id="10" name="Arrow: Right 9">
            <a:extLst>
              <a:ext uri="{FF2B5EF4-FFF2-40B4-BE49-F238E27FC236}">
                <a16:creationId xmlns:a16="http://schemas.microsoft.com/office/drawing/2014/main" id="{4B069681-3E13-43DE-8C3F-EFEC37FEB5C6}"/>
              </a:ext>
            </a:extLst>
          </p:cNvPr>
          <p:cNvSpPr/>
          <p:nvPr/>
        </p:nvSpPr>
        <p:spPr>
          <a:xfrm>
            <a:off x="3593830" y="2058843"/>
            <a:ext cx="127624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9853348E-636B-4750-9A14-EAC0D1449A43}"/>
              </a:ext>
            </a:extLst>
          </p:cNvPr>
          <p:cNvSpPr/>
          <p:nvPr/>
        </p:nvSpPr>
        <p:spPr>
          <a:xfrm>
            <a:off x="3552149" y="3376389"/>
            <a:ext cx="127624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2B055A3A-249D-4DAE-963D-ADC7A0B21688}"/>
              </a:ext>
            </a:extLst>
          </p:cNvPr>
          <p:cNvSpPr/>
          <p:nvPr/>
        </p:nvSpPr>
        <p:spPr>
          <a:xfrm>
            <a:off x="3552150" y="4695763"/>
            <a:ext cx="127624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E4652049-9E9F-4C37-AF1C-F86E1FDE7021}"/>
              </a:ext>
            </a:extLst>
          </p:cNvPr>
          <p:cNvSpPr/>
          <p:nvPr/>
        </p:nvSpPr>
        <p:spPr>
          <a:xfrm>
            <a:off x="5169925" y="1816973"/>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19" name="Oval 18">
            <a:extLst>
              <a:ext uri="{FF2B5EF4-FFF2-40B4-BE49-F238E27FC236}">
                <a16:creationId xmlns:a16="http://schemas.microsoft.com/office/drawing/2014/main" id="{373B20B8-8E9E-4F96-AEB8-461E4A39D8C1}"/>
              </a:ext>
            </a:extLst>
          </p:cNvPr>
          <p:cNvSpPr/>
          <p:nvPr/>
        </p:nvSpPr>
        <p:spPr>
          <a:xfrm>
            <a:off x="5169925" y="3144869"/>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2</a:t>
            </a:r>
          </a:p>
        </p:txBody>
      </p:sp>
      <p:sp>
        <p:nvSpPr>
          <p:cNvPr id="20" name="Oval 19">
            <a:extLst>
              <a:ext uri="{FF2B5EF4-FFF2-40B4-BE49-F238E27FC236}">
                <a16:creationId xmlns:a16="http://schemas.microsoft.com/office/drawing/2014/main" id="{41A8E401-1605-4385-A5C3-F887A64657CD}"/>
              </a:ext>
            </a:extLst>
          </p:cNvPr>
          <p:cNvSpPr/>
          <p:nvPr/>
        </p:nvSpPr>
        <p:spPr>
          <a:xfrm>
            <a:off x="5169925" y="4515917"/>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3</a:t>
            </a:r>
          </a:p>
        </p:txBody>
      </p:sp>
      <p:sp>
        <p:nvSpPr>
          <p:cNvPr id="21" name="Rectangle 20">
            <a:extLst>
              <a:ext uri="{FF2B5EF4-FFF2-40B4-BE49-F238E27FC236}">
                <a16:creationId xmlns:a16="http://schemas.microsoft.com/office/drawing/2014/main" id="{ACECC832-A9CC-43E1-94C4-85F4CB9032D5}"/>
              </a:ext>
            </a:extLst>
          </p:cNvPr>
          <p:cNvSpPr/>
          <p:nvPr/>
        </p:nvSpPr>
        <p:spPr>
          <a:xfrm>
            <a:off x="8464628" y="1510418"/>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predictions</a:t>
            </a:r>
          </a:p>
        </p:txBody>
      </p:sp>
      <p:sp>
        <p:nvSpPr>
          <p:cNvPr id="13" name="TextBox 12">
            <a:extLst>
              <a:ext uri="{FF2B5EF4-FFF2-40B4-BE49-F238E27FC236}">
                <a16:creationId xmlns:a16="http://schemas.microsoft.com/office/drawing/2014/main" id="{219AF287-0C53-4890-AA97-55F435616841}"/>
              </a:ext>
            </a:extLst>
          </p:cNvPr>
          <p:cNvSpPr txBox="1"/>
          <p:nvPr/>
        </p:nvSpPr>
        <p:spPr>
          <a:xfrm>
            <a:off x="9627936" y="1869914"/>
            <a:ext cx="600629" cy="461665"/>
          </a:xfrm>
          <a:prstGeom prst="rect">
            <a:avLst/>
          </a:prstGeom>
          <a:noFill/>
        </p:spPr>
        <p:txBody>
          <a:bodyPr wrap="square" rtlCol="0">
            <a:spAutoFit/>
          </a:bodyPr>
          <a:lstStyle/>
          <a:p>
            <a:pPr algn="ctr"/>
            <a:r>
              <a:rPr lang="en-GB" sz="2400" b="1" dirty="0"/>
              <a:t>vs</a:t>
            </a:r>
          </a:p>
        </p:txBody>
      </p:sp>
      <p:sp>
        <p:nvSpPr>
          <p:cNvPr id="22" name="Rectangle 21">
            <a:extLst>
              <a:ext uri="{FF2B5EF4-FFF2-40B4-BE49-F238E27FC236}">
                <a16:creationId xmlns:a16="http://schemas.microsoft.com/office/drawing/2014/main" id="{ACC15853-0A3D-4682-ABBE-D84D33601E74}"/>
              </a:ext>
            </a:extLst>
          </p:cNvPr>
          <p:cNvSpPr/>
          <p:nvPr/>
        </p:nvSpPr>
        <p:spPr>
          <a:xfrm>
            <a:off x="10228565" y="2968743"/>
            <a:ext cx="791342" cy="12056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sp>
        <p:nvSpPr>
          <p:cNvPr id="23" name="Rectangle 22">
            <a:extLst>
              <a:ext uri="{FF2B5EF4-FFF2-40B4-BE49-F238E27FC236}">
                <a16:creationId xmlns:a16="http://schemas.microsoft.com/office/drawing/2014/main" id="{CA1A9093-0C2B-4D42-A609-D69EFABA61AF}"/>
              </a:ext>
            </a:extLst>
          </p:cNvPr>
          <p:cNvSpPr/>
          <p:nvPr/>
        </p:nvSpPr>
        <p:spPr>
          <a:xfrm>
            <a:off x="8464628" y="2968743"/>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predictions</a:t>
            </a:r>
          </a:p>
        </p:txBody>
      </p:sp>
      <p:sp>
        <p:nvSpPr>
          <p:cNvPr id="24" name="TextBox 23">
            <a:extLst>
              <a:ext uri="{FF2B5EF4-FFF2-40B4-BE49-F238E27FC236}">
                <a16:creationId xmlns:a16="http://schemas.microsoft.com/office/drawing/2014/main" id="{72E94DE3-DD68-4800-9C74-44ADEC221CF2}"/>
              </a:ext>
            </a:extLst>
          </p:cNvPr>
          <p:cNvSpPr txBox="1"/>
          <p:nvPr/>
        </p:nvSpPr>
        <p:spPr>
          <a:xfrm>
            <a:off x="9627936" y="3328239"/>
            <a:ext cx="600629" cy="461665"/>
          </a:xfrm>
          <a:prstGeom prst="rect">
            <a:avLst/>
          </a:prstGeom>
          <a:noFill/>
        </p:spPr>
        <p:txBody>
          <a:bodyPr wrap="square" rtlCol="0">
            <a:spAutoFit/>
          </a:bodyPr>
          <a:lstStyle/>
          <a:p>
            <a:pPr algn="ctr"/>
            <a:r>
              <a:rPr lang="en-GB" sz="2400" b="1" dirty="0"/>
              <a:t>vs</a:t>
            </a:r>
          </a:p>
        </p:txBody>
      </p:sp>
      <p:sp>
        <p:nvSpPr>
          <p:cNvPr id="25" name="Rectangle 24">
            <a:extLst>
              <a:ext uri="{FF2B5EF4-FFF2-40B4-BE49-F238E27FC236}">
                <a16:creationId xmlns:a16="http://schemas.microsoft.com/office/drawing/2014/main" id="{C73F84CC-AAF1-46DB-AFDA-D84F713EAA86}"/>
              </a:ext>
            </a:extLst>
          </p:cNvPr>
          <p:cNvSpPr/>
          <p:nvPr/>
        </p:nvSpPr>
        <p:spPr>
          <a:xfrm>
            <a:off x="10228565" y="4470310"/>
            <a:ext cx="791342" cy="12056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Labels</a:t>
            </a:r>
          </a:p>
        </p:txBody>
      </p:sp>
      <p:sp>
        <p:nvSpPr>
          <p:cNvPr id="26" name="Rectangle 25">
            <a:extLst>
              <a:ext uri="{FF2B5EF4-FFF2-40B4-BE49-F238E27FC236}">
                <a16:creationId xmlns:a16="http://schemas.microsoft.com/office/drawing/2014/main" id="{69187261-241F-4666-901C-D54DE0DCC1D3}"/>
              </a:ext>
            </a:extLst>
          </p:cNvPr>
          <p:cNvSpPr/>
          <p:nvPr/>
        </p:nvSpPr>
        <p:spPr>
          <a:xfrm>
            <a:off x="8464628" y="4470310"/>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1000 predictions</a:t>
            </a:r>
          </a:p>
        </p:txBody>
      </p:sp>
      <p:sp>
        <p:nvSpPr>
          <p:cNvPr id="27" name="TextBox 26">
            <a:extLst>
              <a:ext uri="{FF2B5EF4-FFF2-40B4-BE49-F238E27FC236}">
                <a16:creationId xmlns:a16="http://schemas.microsoft.com/office/drawing/2014/main" id="{5969ACBF-A4EB-40E6-90DC-A7E77BA87337}"/>
              </a:ext>
            </a:extLst>
          </p:cNvPr>
          <p:cNvSpPr txBox="1"/>
          <p:nvPr/>
        </p:nvSpPr>
        <p:spPr>
          <a:xfrm>
            <a:off x="9627936" y="4829806"/>
            <a:ext cx="600629" cy="461665"/>
          </a:xfrm>
          <a:prstGeom prst="rect">
            <a:avLst/>
          </a:prstGeom>
          <a:noFill/>
        </p:spPr>
        <p:txBody>
          <a:bodyPr wrap="square" rtlCol="0">
            <a:spAutoFit/>
          </a:bodyPr>
          <a:lstStyle/>
          <a:p>
            <a:pPr algn="ctr"/>
            <a:r>
              <a:rPr lang="en-GB" sz="2400" b="1" dirty="0"/>
              <a:t>vs</a:t>
            </a:r>
          </a:p>
        </p:txBody>
      </p:sp>
      <p:sp>
        <p:nvSpPr>
          <p:cNvPr id="28" name="Arrow: Right 27">
            <a:extLst>
              <a:ext uri="{FF2B5EF4-FFF2-40B4-BE49-F238E27FC236}">
                <a16:creationId xmlns:a16="http://schemas.microsoft.com/office/drawing/2014/main" id="{D26FD43B-AF45-4588-B840-F34472EBE621}"/>
              </a:ext>
            </a:extLst>
          </p:cNvPr>
          <p:cNvSpPr/>
          <p:nvPr/>
        </p:nvSpPr>
        <p:spPr>
          <a:xfrm>
            <a:off x="6876992" y="205884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06065BFC-96E6-44F1-9A84-C48207B80BBC}"/>
              </a:ext>
            </a:extLst>
          </p:cNvPr>
          <p:cNvSpPr/>
          <p:nvPr/>
        </p:nvSpPr>
        <p:spPr>
          <a:xfrm>
            <a:off x="6835311" y="3376389"/>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0" name="Arrow: Right 29">
            <a:extLst>
              <a:ext uri="{FF2B5EF4-FFF2-40B4-BE49-F238E27FC236}">
                <a16:creationId xmlns:a16="http://schemas.microsoft.com/office/drawing/2014/main" id="{6DE00E49-D5E6-4592-AEFD-D872F9E3AC7D}"/>
              </a:ext>
            </a:extLst>
          </p:cNvPr>
          <p:cNvSpPr/>
          <p:nvPr/>
        </p:nvSpPr>
        <p:spPr>
          <a:xfrm>
            <a:off x="6835312" y="469576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366442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Testing Process</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18</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nvGraphicFramePr>
        <p:xfrm>
          <a:off x="366263" y="1356622"/>
          <a:ext cx="2977430" cy="37084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tblGrid>
              <a:tr h="370840">
                <a:tc>
                  <a:txBody>
                    <a:bodyPr/>
                    <a:lstStyle/>
                    <a:p>
                      <a:r>
                        <a:rPr lang="en-GB" sz="1200" dirty="0"/>
                        <a:t># Passengers</a:t>
                      </a:r>
                    </a:p>
                  </a:txBody>
                  <a:tcPr/>
                </a:tc>
                <a:tc>
                  <a:txBody>
                    <a:bodyPr/>
                    <a:lstStyle/>
                    <a:p>
                      <a:r>
                        <a:rPr lang="en-GB" sz="1200" dirty="0"/>
                        <a:t>Airport …</a:t>
                      </a:r>
                    </a:p>
                  </a:txBody>
                  <a:tcPr/>
                </a:tc>
                <a:extLst>
                  <a:ext uri="{0D108BD9-81ED-4DB2-BD59-A6C34878D82A}">
                    <a16:rowId xmlns:a16="http://schemas.microsoft.com/office/drawing/2014/main" val="2628190158"/>
                  </a:ext>
                </a:extLst>
              </a:tr>
            </a:tbl>
          </a:graphicData>
        </a:graphic>
      </p:graphicFrame>
      <p:sp>
        <p:nvSpPr>
          <p:cNvPr id="2" name="Rectangle 1">
            <a:extLst>
              <a:ext uri="{FF2B5EF4-FFF2-40B4-BE49-F238E27FC236}">
                <a16:creationId xmlns:a16="http://schemas.microsoft.com/office/drawing/2014/main" id="{20858DBA-2B00-4019-AA02-FEC41D668D52}"/>
              </a:ext>
            </a:extLst>
          </p:cNvPr>
          <p:cNvSpPr/>
          <p:nvPr/>
        </p:nvSpPr>
        <p:spPr>
          <a:xfrm>
            <a:off x="406020" y="1740714"/>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3" name="Oval 2">
            <a:extLst>
              <a:ext uri="{FF2B5EF4-FFF2-40B4-BE49-F238E27FC236}">
                <a16:creationId xmlns:a16="http://schemas.microsoft.com/office/drawing/2014/main" id="{E4652049-9E9F-4C37-AF1C-F86E1FDE7021}"/>
              </a:ext>
            </a:extLst>
          </p:cNvPr>
          <p:cNvSpPr/>
          <p:nvPr/>
        </p:nvSpPr>
        <p:spPr>
          <a:xfrm>
            <a:off x="5169925" y="1816973"/>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19" name="Oval 18">
            <a:extLst>
              <a:ext uri="{FF2B5EF4-FFF2-40B4-BE49-F238E27FC236}">
                <a16:creationId xmlns:a16="http://schemas.microsoft.com/office/drawing/2014/main" id="{373B20B8-8E9E-4F96-AEB8-461E4A39D8C1}"/>
              </a:ext>
            </a:extLst>
          </p:cNvPr>
          <p:cNvSpPr/>
          <p:nvPr/>
        </p:nvSpPr>
        <p:spPr>
          <a:xfrm>
            <a:off x="5169925" y="3144869"/>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2</a:t>
            </a:r>
          </a:p>
        </p:txBody>
      </p:sp>
      <p:sp>
        <p:nvSpPr>
          <p:cNvPr id="20" name="Oval 19">
            <a:extLst>
              <a:ext uri="{FF2B5EF4-FFF2-40B4-BE49-F238E27FC236}">
                <a16:creationId xmlns:a16="http://schemas.microsoft.com/office/drawing/2014/main" id="{41A8E401-1605-4385-A5C3-F887A64657CD}"/>
              </a:ext>
            </a:extLst>
          </p:cNvPr>
          <p:cNvSpPr/>
          <p:nvPr/>
        </p:nvSpPr>
        <p:spPr>
          <a:xfrm>
            <a:off x="5169925" y="4515917"/>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3</a:t>
            </a:r>
          </a:p>
        </p:txBody>
      </p:sp>
      <p:sp>
        <p:nvSpPr>
          <p:cNvPr id="21" name="Rectangle 20">
            <a:extLst>
              <a:ext uri="{FF2B5EF4-FFF2-40B4-BE49-F238E27FC236}">
                <a16:creationId xmlns:a16="http://schemas.microsoft.com/office/drawing/2014/main" id="{ACECC832-A9CC-43E1-94C4-85F4CB9032D5}"/>
              </a:ext>
            </a:extLst>
          </p:cNvPr>
          <p:cNvSpPr/>
          <p:nvPr/>
        </p:nvSpPr>
        <p:spPr>
          <a:xfrm>
            <a:off x="8464628" y="1510418"/>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 predictions</a:t>
            </a:r>
          </a:p>
        </p:txBody>
      </p:sp>
      <p:sp>
        <p:nvSpPr>
          <p:cNvPr id="13" name="TextBox 12">
            <a:extLst>
              <a:ext uri="{FF2B5EF4-FFF2-40B4-BE49-F238E27FC236}">
                <a16:creationId xmlns:a16="http://schemas.microsoft.com/office/drawing/2014/main" id="{219AF287-0C53-4890-AA97-55F435616841}"/>
              </a:ext>
            </a:extLst>
          </p:cNvPr>
          <p:cNvSpPr txBox="1"/>
          <p:nvPr/>
        </p:nvSpPr>
        <p:spPr>
          <a:xfrm>
            <a:off x="9627936" y="1869914"/>
            <a:ext cx="600629" cy="461665"/>
          </a:xfrm>
          <a:prstGeom prst="rect">
            <a:avLst/>
          </a:prstGeom>
          <a:noFill/>
        </p:spPr>
        <p:txBody>
          <a:bodyPr wrap="square" rtlCol="0">
            <a:spAutoFit/>
          </a:bodyPr>
          <a:lstStyle/>
          <a:p>
            <a:pPr algn="ctr"/>
            <a:r>
              <a:rPr lang="en-GB" sz="2400" b="1" dirty="0"/>
              <a:t>vs</a:t>
            </a:r>
          </a:p>
        </p:txBody>
      </p:sp>
      <p:sp>
        <p:nvSpPr>
          <p:cNvPr id="23" name="Rectangle 22">
            <a:extLst>
              <a:ext uri="{FF2B5EF4-FFF2-40B4-BE49-F238E27FC236}">
                <a16:creationId xmlns:a16="http://schemas.microsoft.com/office/drawing/2014/main" id="{CA1A9093-0C2B-4D42-A609-D69EFABA61AF}"/>
              </a:ext>
            </a:extLst>
          </p:cNvPr>
          <p:cNvSpPr/>
          <p:nvPr/>
        </p:nvSpPr>
        <p:spPr>
          <a:xfrm>
            <a:off x="8464628" y="2968743"/>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 predictions</a:t>
            </a:r>
          </a:p>
        </p:txBody>
      </p:sp>
      <p:sp>
        <p:nvSpPr>
          <p:cNvPr id="24" name="TextBox 23">
            <a:extLst>
              <a:ext uri="{FF2B5EF4-FFF2-40B4-BE49-F238E27FC236}">
                <a16:creationId xmlns:a16="http://schemas.microsoft.com/office/drawing/2014/main" id="{72E94DE3-DD68-4800-9C74-44ADEC221CF2}"/>
              </a:ext>
            </a:extLst>
          </p:cNvPr>
          <p:cNvSpPr txBox="1"/>
          <p:nvPr/>
        </p:nvSpPr>
        <p:spPr>
          <a:xfrm>
            <a:off x="9627936" y="3328239"/>
            <a:ext cx="600629" cy="461665"/>
          </a:xfrm>
          <a:prstGeom prst="rect">
            <a:avLst/>
          </a:prstGeom>
          <a:noFill/>
        </p:spPr>
        <p:txBody>
          <a:bodyPr wrap="square" rtlCol="0">
            <a:spAutoFit/>
          </a:bodyPr>
          <a:lstStyle/>
          <a:p>
            <a:pPr algn="ctr"/>
            <a:r>
              <a:rPr lang="en-GB" sz="2400" b="1" dirty="0"/>
              <a:t>vs</a:t>
            </a:r>
          </a:p>
        </p:txBody>
      </p:sp>
      <p:sp>
        <p:nvSpPr>
          <p:cNvPr id="26" name="Rectangle 25">
            <a:extLst>
              <a:ext uri="{FF2B5EF4-FFF2-40B4-BE49-F238E27FC236}">
                <a16:creationId xmlns:a16="http://schemas.microsoft.com/office/drawing/2014/main" id="{69187261-241F-4666-901C-D54DE0DCC1D3}"/>
              </a:ext>
            </a:extLst>
          </p:cNvPr>
          <p:cNvSpPr/>
          <p:nvPr/>
        </p:nvSpPr>
        <p:spPr>
          <a:xfrm>
            <a:off x="8464628" y="4470310"/>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 predictions</a:t>
            </a:r>
          </a:p>
        </p:txBody>
      </p:sp>
      <p:sp>
        <p:nvSpPr>
          <p:cNvPr id="27" name="TextBox 26">
            <a:extLst>
              <a:ext uri="{FF2B5EF4-FFF2-40B4-BE49-F238E27FC236}">
                <a16:creationId xmlns:a16="http://schemas.microsoft.com/office/drawing/2014/main" id="{5969ACBF-A4EB-40E6-90DC-A7E77BA87337}"/>
              </a:ext>
            </a:extLst>
          </p:cNvPr>
          <p:cNvSpPr txBox="1"/>
          <p:nvPr/>
        </p:nvSpPr>
        <p:spPr>
          <a:xfrm>
            <a:off x="9627936" y="4829806"/>
            <a:ext cx="600629" cy="461665"/>
          </a:xfrm>
          <a:prstGeom prst="rect">
            <a:avLst/>
          </a:prstGeom>
          <a:noFill/>
        </p:spPr>
        <p:txBody>
          <a:bodyPr wrap="square" rtlCol="0">
            <a:spAutoFit/>
          </a:bodyPr>
          <a:lstStyle/>
          <a:p>
            <a:pPr algn="ctr"/>
            <a:r>
              <a:rPr lang="en-GB" sz="2400" b="1" dirty="0"/>
              <a:t>vs</a:t>
            </a:r>
          </a:p>
        </p:txBody>
      </p:sp>
      <p:sp>
        <p:nvSpPr>
          <p:cNvPr id="28" name="Arrow: Right 27">
            <a:extLst>
              <a:ext uri="{FF2B5EF4-FFF2-40B4-BE49-F238E27FC236}">
                <a16:creationId xmlns:a16="http://schemas.microsoft.com/office/drawing/2014/main" id="{D26FD43B-AF45-4588-B840-F34472EBE621}"/>
              </a:ext>
            </a:extLst>
          </p:cNvPr>
          <p:cNvSpPr/>
          <p:nvPr/>
        </p:nvSpPr>
        <p:spPr>
          <a:xfrm>
            <a:off x="6876992" y="205884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06065BFC-96E6-44F1-9A84-C48207B80BBC}"/>
              </a:ext>
            </a:extLst>
          </p:cNvPr>
          <p:cNvSpPr/>
          <p:nvPr/>
        </p:nvSpPr>
        <p:spPr>
          <a:xfrm>
            <a:off x="6835311" y="3376389"/>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0" name="Arrow: Right 29">
            <a:extLst>
              <a:ext uri="{FF2B5EF4-FFF2-40B4-BE49-F238E27FC236}">
                <a16:creationId xmlns:a16="http://schemas.microsoft.com/office/drawing/2014/main" id="{6DE00E49-D5E6-4592-AEFD-D872F9E3AC7D}"/>
              </a:ext>
            </a:extLst>
          </p:cNvPr>
          <p:cNvSpPr/>
          <p:nvPr/>
        </p:nvSpPr>
        <p:spPr>
          <a:xfrm>
            <a:off x="6835312" y="469576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4" name="Rectangle 33">
            <a:extLst>
              <a:ext uri="{FF2B5EF4-FFF2-40B4-BE49-F238E27FC236}">
                <a16:creationId xmlns:a16="http://schemas.microsoft.com/office/drawing/2014/main" id="{92D3EA54-60B2-4866-B2D9-0525364B1696}"/>
              </a:ext>
            </a:extLst>
          </p:cNvPr>
          <p:cNvSpPr/>
          <p:nvPr/>
        </p:nvSpPr>
        <p:spPr>
          <a:xfrm>
            <a:off x="445777" y="5501378"/>
            <a:ext cx="2854013" cy="72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35" name="Rectangle 34">
            <a:extLst>
              <a:ext uri="{FF2B5EF4-FFF2-40B4-BE49-F238E27FC236}">
                <a16:creationId xmlns:a16="http://schemas.microsoft.com/office/drawing/2014/main" id="{98B77BC8-B089-4436-8614-7470830CF0BA}"/>
              </a:ext>
            </a:extLst>
          </p:cNvPr>
          <p:cNvSpPr/>
          <p:nvPr/>
        </p:nvSpPr>
        <p:spPr>
          <a:xfrm>
            <a:off x="10429461" y="4761670"/>
            <a:ext cx="1427007" cy="72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Labels</a:t>
            </a:r>
          </a:p>
        </p:txBody>
      </p:sp>
      <p:sp>
        <p:nvSpPr>
          <p:cNvPr id="36" name="Arrow: Right 35">
            <a:extLst>
              <a:ext uri="{FF2B5EF4-FFF2-40B4-BE49-F238E27FC236}">
                <a16:creationId xmlns:a16="http://schemas.microsoft.com/office/drawing/2014/main" id="{3E70263F-5A00-4B8D-9997-ACFA48DBB352}"/>
              </a:ext>
            </a:extLst>
          </p:cNvPr>
          <p:cNvSpPr/>
          <p:nvPr/>
        </p:nvSpPr>
        <p:spPr>
          <a:xfrm>
            <a:off x="3793230" y="4767942"/>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7" name="Rectangle 36">
            <a:extLst>
              <a:ext uri="{FF2B5EF4-FFF2-40B4-BE49-F238E27FC236}">
                <a16:creationId xmlns:a16="http://schemas.microsoft.com/office/drawing/2014/main" id="{42EA63F1-869B-47EF-B0D7-C87B48034BCB}"/>
              </a:ext>
            </a:extLst>
          </p:cNvPr>
          <p:cNvSpPr/>
          <p:nvPr/>
        </p:nvSpPr>
        <p:spPr>
          <a:xfrm>
            <a:off x="10429461" y="3196843"/>
            <a:ext cx="1427007" cy="72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Labels</a:t>
            </a:r>
          </a:p>
        </p:txBody>
      </p:sp>
      <p:sp>
        <p:nvSpPr>
          <p:cNvPr id="38" name="Rectangle 37">
            <a:extLst>
              <a:ext uri="{FF2B5EF4-FFF2-40B4-BE49-F238E27FC236}">
                <a16:creationId xmlns:a16="http://schemas.microsoft.com/office/drawing/2014/main" id="{042B4E21-0AD7-400C-A755-9824A76AF53B}"/>
              </a:ext>
            </a:extLst>
          </p:cNvPr>
          <p:cNvSpPr/>
          <p:nvPr/>
        </p:nvSpPr>
        <p:spPr>
          <a:xfrm>
            <a:off x="10429461" y="1816973"/>
            <a:ext cx="1427007" cy="72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Labels</a:t>
            </a:r>
          </a:p>
        </p:txBody>
      </p:sp>
      <p:sp>
        <p:nvSpPr>
          <p:cNvPr id="39" name="Arrow: Right 38">
            <a:extLst>
              <a:ext uri="{FF2B5EF4-FFF2-40B4-BE49-F238E27FC236}">
                <a16:creationId xmlns:a16="http://schemas.microsoft.com/office/drawing/2014/main" id="{50BCD112-B7E3-4EA4-AE92-C92E3544064D}"/>
              </a:ext>
            </a:extLst>
          </p:cNvPr>
          <p:cNvSpPr/>
          <p:nvPr/>
        </p:nvSpPr>
        <p:spPr>
          <a:xfrm>
            <a:off x="3793230" y="3429000"/>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40" name="Arrow: Right 39">
            <a:extLst>
              <a:ext uri="{FF2B5EF4-FFF2-40B4-BE49-F238E27FC236}">
                <a16:creationId xmlns:a16="http://schemas.microsoft.com/office/drawing/2014/main" id="{E382C054-D74D-4826-BE8A-F2BCD6DD02D7}"/>
              </a:ext>
            </a:extLst>
          </p:cNvPr>
          <p:cNvSpPr/>
          <p:nvPr/>
        </p:nvSpPr>
        <p:spPr>
          <a:xfrm>
            <a:off x="3793230" y="211609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Rectangle 6">
            <a:extLst>
              <a:ext uri="{FF2B5EF4-FFF2-40B4-BE49-F238E27FC236}">
                <a16:creationId xmlns:a16="http://schemas.microsoft.com/office/drawing/2014/main" id="{5D8DFB35-4BF7-47A5-BD09-A943360200BD}"/>
              </a:ext>
            </a:extLst>
          </p:cNvPr>
          <p:cNvSpPr/>
          <p:nvPr/>
        </p:nvSpPr>
        <p:spPr>
          <a:xfrm>
            <a:off x="3550640" y="2207687"/>
            <a:ext cx="242232" cy="34967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9" name="TextBox 8">
            <a:extLst>
              <a:ext uri="{FF2B5EF4-FFF2-40B4-BE49-F238E27FC236}">
                <a16:creationId xmlns:a16="http://schemas.microsoft.com/office/drawing/2014/main" id="{A7263017-3670-472A-B316-9017FD4C1F96}"/>
              </a:ext>
            </a:extLst>
          </p:cNvPr>
          <p:cNvSpPr txBox="1"/>
          <p:nvPr/>
        </p:nvSpPr>
        <p:spPr>
          <a:xfrm>
            <a:off x="4625564" y="6127501"/>
            <a:ext cx="4266648" cy="369332"/>
          </a:xfrm>
          <a:prstGeom prst="rect">
            <a:avLst/>
          </a:prstGeom>
          <a:noFill/>
        </p:spPr>
        <p:txBody>
          <a:bodyPr wrap="square" rtlCol="0">
            <a:spAutoFit/>
          </a:bodyPr>
          <a:lstStyle/>
          <a:p>
            <a:r>
              <a:rPr lang="en-GB" dirty="0"/>
              <a:t>Is this a good way to compare the results?</a:t>
            </a:r>
          </a:p>
        </p:txBody>
      </p:sp>
    </p:spTree>
    <p:extLst>
      <p:ext uri="{BB962C8B-B14F-4D97-AF65-F5344CB8AC3E}">
        <p14:creationId xmlns:p14="http://schemas.microsoft.com/office/powerpoint/2010/main" val="98585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Testing Process</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19</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6833152" y="1855304"/>
            <a:ext cx="2796209" cy="369332"/>
          </a:xfrm>
          <a:prstGeom prst="rect">
            <a:avLst/>
          </a:prstGeom>
          <a:noFill/>
        </p:spPr>
        <p:txBody>
          <a:bodyPr wrap="square" rtlCol="0">
            <a:spAutoFit/>
          </a:bodyPr>
          <a:lstStyle/>
          <a:p>
            <a:endParaRPr lang="en-GB" dirty="0"/>
          </a:p>
        </p:txBody>
      </p:sp>
      <p:sp>
        <p:nvSpPr>
          <p:cNvPr id="3" name="Oval 2">
            <a:extLst>
              <a:ext uri="{FF2B5EF4-FFF2-40B4-BE49-F238E27FC236}">
                <a16:creationId xmlns:a16="http://schemas.microsoft.com/office/drawing/2014/main" id="{E4652049-9E9F-4C37-AF1C-F86E1FDE7021}"/>
              </a:ext>
            </a:extLst>
          </p:cNvPr>
          <p:cNvSpPr/>
          <p:nvPr/>
        </p:nvSpPr>
        <p:spPr>
          <a:xfrm>
            <a:off x="7189225" y="1816973"/>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19" name="Oval 18">
            <a:extLst>
              <a:ext uri="{FF2B5EF4-FFF2-40B4-BE49-F238E27FC236}">
                <a16:creationId xmlns:a16="http://schemas.microsoft.com/office/drawing/2014/main" id="{373B20B8-8E9E-4F96-AEB8-461E4A39D8C1}"/>
              </a:ext>
            </a:extLst>
          </p:cNvPr>
          <p:cNvSpPr/>
          <p:nvPr/>
        </p:nvSpPr>
        <p:spPr>
          <a:xfrm>
            <a:off x="7189225" y="3144869"/>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2</a:t>
            </a:r>
          </a:p>
        </p:txBody>
      </p:sp>
      <p:sp>
        <p:nvSpPr>
          <p:cNvPr id="20" name="Oval 19">
            <a:extLst>
              <a:ext uri="{FF2B5EF4-FFF2-40B4-BE49-F238E27FC236}">
                <a16:creationId xmlns:a16="http://schemas.microsoft.com/office/drawing/2014/main" id="{41A8E401-1605-4385-A5C3-F887A64657CD}"/>
              </a:ext>
            </a:extLst>
          </p:cNvPr>
          <p:cNvSpPr/>
          <p:nvPr/>
        </p:nvSpPr>
        <p:spPr>
          <a:xfrm>
            <a:off x="7189225" y="4515917"/>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3</a:t>
            </a:r>
          </a:p>
        </p:txBody>
      </p:sp>
      <p:sp>
        <p:nvSpPr>
          <p:cNvPr id="21" name="Rectangle 20">
            <a:extLst>
              <a:ext uri="{FF2B5EF4-FFF2-40B4-BE49-F238E27FC236}">
                <a16:creationId xmlns:a16="http://schemas.microsoft.com/office/drawing/2014/main" id="{ACECC832-A9CC-43E1-94C4-85F4CB9032D5}"/>
              </a:ext>
            </a:extLst>
          </p:cNvPr>
          <p:cNvSpPr/>
          <p:nvPr/>
        </p:nvSpPr>
        <p:spPr>
          <a:xfrm>
            <a:off x="10483928" y="1510418"/>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 predictions</a:t>
            </a:r>
          </a:p>
        </p:txBody>
      </p:sp>
      <p:sp>
        <p:nvSpPr>
          <p:cNvPr id="23" name="Rectangle 22">
            <a:extLst>
              <a:ext uri="{FF2B5EF4-FFF2-40B4-BE49-F238E27FC236}">
                <a16:creationId xmlns:a16="http://schemas.microsoft.com/office/drawing/2014/main" id="{CA1A9093-0C2B-4D42-A609-D69EFABA61AF}"/>
              </a:ext>
            </a:extLst>
          </p:cNvPr>
          <p:cNvSpPr/>
          <p:nvPr/>
        </p:nvSpPr>
        <p:spPr>
          <a:xfrm>
            <a:off x="10483928" y="2968743"/>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 predictions</a:t>
            </a:r>
          </a:p>
        </p:txBody>
      </p:sp>
      <p:sp>
        <p:nvSpPr>
          <p:cNvPr id="26" name="Rectangle 25">
            <a:extLst>
              <a:ext uri="{FF2B5EF4-FFF2-40B4-BE49-F238E27FC236}">
                <a16:creationId xmlns:a16="http://schemas.microsoft.com/office/drawing/2014/main" id="{69187261-241F-4666-901C-D54DE0DCC1D3}"/>
              </a:ext>
            </a:extLst>
          </p:cNvPr>
          <p:cNvSpPr/>
          <p:nvPr/>
        </p:nvSpPr>
        <p:spPr>
          <a:xfrm>
            <a:off x="10483928" y="4470310"/>
            <a:ext cx="791342" cy="12056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100 predictions</a:t>
            </a:r>
          </a:p>
        </p:txBody>
      </p:sp>
      <p:sp>
        <p:nvSpPr>
          <p:cNvPr id="28" name="Arrow: Right 27">
            <a:extLst>
              <a:ext uri="{FF2B5EF4-FFF2-40B4-BE49-F238E27FC236}">
                <a16:creationId xmlns:a16="http://schemas.microsoft.com/office/drawing/2014/main" id="{D26FD43B-AF45-4588-B840-F34472EBE621}"/>
              </a:ext>
            </a:extLst>
          </p:cNvPr>
          <p:cNvSpPr/>
          <p:nvPr/>
        </p:nvSpPr>
        <p:spPr>
          <a:xfrm>
            <a:off x="8896292" y="205884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06065BFC-96E6-44F1-9A84-C48207B80BBC}"/>
              </a:ext>
            </a:extLst>
          </p:cNvPr>
          <p:cNvSpPr/>
          <p:nvPr/>
        </p:nvSpPr>
        <p:spPr>
          <a:xfrm>
            <a:off x="8854611" y="3376389"/>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0" name="Arrow: Right 29">
            <a:extLst>
              <a:ext uri="{FF2B5EF4-FFF2-40B4-BE49-F238E27FC236}">
                <a16:creationId xmlns:a16="http://schemas.microsoft.com/office/drawing/2014/main" id="{6DE00E49-D5E6-4592-AEFD-D872F9E3AC7D}"/>
              </a:ext>
            </a:extLst>
          </p:cNvPr>
          <p:cNvSpPr/>
          <p:nvPr/>
        </p:nvSpPr>
        <p:spPr>
          <a:xfrm>
            <a:off x="8854612" y="469576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6" name="Arrow: Right 35">
            <a:extLst>
              <a:ext uri="{FF2B5EF4-FFF2-40B4-BE49-F238E27FC236}">
                <a16:creationId xmlns:a16="http://schemas.microsoft.com/office/drawing/2014/main" id="{3E70263F-5A00-4B8D-9997-ACFA48DBB352}"/>
              </a:ext>
            </a:extLst>
          </p:cNvPr>
          <p:cNvSpPr/>
          <p:nvPr/>
        </p:nvSpPr>
        <p:spPr>
          <a:xfrm>
            <a:off x="5431530" y="4767942"/>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9" name="Arrow: Right 38">
            <a:extLst>
              <a:ext uri="{FF2B5EF4-FFF2-40B4-BE49-F238E27FC236}">
                <a16:creationId xmlns:a16="http://schemas.microsoft.com/office/drawing/2014/main" id="{50BCD112-B7E3-4EA4-AE92-C92E3544064D}"/>
              </a:ext>
            </a:extLst>
          </p:cNvPr>
          <p:cNvSpPr/>
          <p:nvPr/>
        </p:nvSpPr>
        <p:spPr>
          <a:xfrm>
            <a:off x="5431530" y="3429000"/>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40" name="Arrow: Right 39">
            <a:extLst>
              <a:ext uri="{FF2B5EF4-FFF2-40B4-BE49-F238E27FC236}">
                <a16:creationId xmlns:a16="http://schemas.microsoft.com/office/drawing/2014/main" id="{E382C054-D74D-4826-BE8A-F2BCD6DD02D7}"/>
              </a:ext>
            </a:extLst>
          </p:cNvPr>
          <p:cNvSpPr/>
          <p:nvPr/>
        </p:nvSpPr>
        <p:spPr>
          <a:xfrm>
            <a:off x="5431530" y="2116093"/>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Rectangle 6">
            <a:extLst>
              <a:ext uri="{FF2B5EF4-FFF2-40B4-BE49-F238E27FC236}">
                <a16:creationId xmlns:a16="http://schemas.microsoft.com/office/drawing/2014/main" id="{5D8DFB35-4BF7-47A5-BD09-A943360200BD}"/>
              </a:ext>
            </a:extLst>
          </p:cNvPr>
          <p:cNvSpPr/>
          <p:nvPr/>
        </p:nvSpPr>
        <p:spPr>
          <a:xfrm>
            <a:off x="5188940" y="2207687"/>
            <a:ext cx="242232" cy="34967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9" name="TextBox 8">
            <a:extLst>
              <a:ext uri="{FF2B5EF4-FFF2-40B4-BE49-F238E27FC236}">
                <a16:creationId xmlns:a16="http://schemas.microsoft.com/office/drawing/2014/main" id="{A7263017-3670-472A-B316-9017FD4C1F96}"/>
              </a:ext>
            </a:extLst>
          </p:cNvPr>
          <p:cNvSpPr txBox="1"/>
          <p:nvPr/>
        </p:nvSpPr>
        <p:spPr>
          <a:xfrm>
            <a:off x="240766" y="6001673"/>
            <a:ext cx="9766834" cy="646331"/>
          </a:xfrm>
          <a:prstGeom prst="rect">
            <a:avLst/>
          </a:prstGeom>
          <a:noFill/>
        </p:spPr>
        <p:txBody>
          <a:bodyPr wrap="square" rtlCol="0">
            <a:spAutoFit/>
          </a:bodyPr>
          <a:lstStyle/>
          <a:p>
            <a:r>
              <a:rPr lang="en-GB" dirty="0"/>
              <a:t>Imagine if when you split the training vs validation data set, you have an unbalanced distribution of the labels – Either your training or validation datasets are poorly representative of the population. </a:t>
            </a:r>
          </a:p>
        </p:txBody>
      </p:sp>
      <p:sp>
        <p:nvSpPr>
          <p:cNvPr id="31" name="Rectangle 30">
            <a:extLst>
              <a:ext uri="{FF2B5EF4-FFF2-40B4-BE49-F238E27FC236}">
                <a16:creationId xmlns:a16="http://schemas.microsoft.com/office/drawing/2014/main" id="{5714AF7A-44DE-4FFF-8B07-6FA70022A554}"/>
              </a:ext>
            </a:extLst>
          </p:cNvPr>
          <p:cNvSpPr/>
          <p:nvPr/>
        </p:nvSpPr>
        <p:spPr>
          <a:xfrm>
            <a:off x="240765" y="1837329"/>
            <a:ext cx="289377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32" name="Rectangle 31">
            <a:extLst>
              <a:ext uri="{FF2B5EF4-FFF2-40B4-BE49-F238E27FC236}">
                <a16:creationId xmlns:a16="http://schemas.microsoft.com/office/drawing/2014/main" id="{903D00B0-DCEC-4A6D-A23B-6F4E8C07A27B}"/>
              </a:ext>
            </a:extLst>
          </p:cNvPr>
          <p:cNvSpPr/>
          <p:nvPr/>
        </p:nvSpPr>
        <p:spPr>
          <a:xfrm>
            <a:off x="3200797" y="1824077"/>
            <a:ext cx="1431233" cy="346739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Yes – 10%</a:t>
            </a:r>
          </a:p>
        </p:txBody>
      </p:sp>
      <p:sp>
        <p:nvSpPr>
          <p:cNvPr id="33" name="Rectangle 32">
            <a:extLst>
              <a:ext uri="{FF2B5EF4-FFF2-40B4-BE49-F238E27FC236}">
                <a16:creationId xmlns:a16="http://schemas.microsoft.com/office/drawing/2014/main" id="{20D97688-BD1E-4C64-9A6A-6BCBC2675C6C}"/>
              </a:ext>
            </a:extLst>
          </p:cNvPr>
          <p:cNvSpPr/>
          <p:nvPr/>
        </p:nvSpPr>
        <p:spPr>
          <a:xfrm>
            <a:off x="240765" y="4567015"/>
            <a:ext cx="2854013" cy="72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1" name="Rectangle 40">
            <a:extLst>
              <a:ext uri="{FF2B5EF4-FFF2-40B4-BE49-F238E27FC236}">
                <a16:creationId xmlns:a16="http://schemas.microsoft.com/office/drawing/2014/main" id="{69622811-9D11-41F3-8BBD-C961C40EEFF4}"/>
              </a:ext>
            </a:extLst>
          </p:cNvPr>
          <p:cNvSpPr/>
          <p:nvPr/>
        </p:nvSpPr>
        <p:spPr>
          <a:xfrm>
            <a:off x="3205022" y="4567015"/>
            <a:ext cx="1427007" cy="72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 – 90% </a:t>
            </a:r>
          </a:p>
        </p:txBody>
      </p:sp>
    </p:spTree>
    <p:extLst>
      <p:ext uri="{BB962C8B-B14F-4D97-AF65-F5344CB8AC3E}">
        <p14:creationId xmlns:p14="http://schemas.microsoft.com/office/powerpoint/2010/main" val="176381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What is Machine Learning?</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2</a:t>
            </a:fld>
            <a:endParaRPr lang="en-GB"/>
          </a:p>
        </p:txBody>
      </p:sp>
      <p:sp>
        <p:nvSpPr>
          <p:cNvPr id="7" name="TextBox 6">
            <a:extLst>
              <a:ext uri="{FF2B5EF4-FFF2-40B4-BE49-F238E27FC236}">
                <a16:creationId xmlns:a16="http://schemas.microsoft.com/office/drawing/2014/main" id="{54681AC6-5E7D-4714-B0F1-D8085550AD4B}"/>
              </a:ext>
            </a:extLst>
          </p:cNvPr>
          <p:cNvSpPr txBox="1"/>
          <p:nvPr/>
        </p:nvSpPr>
        <p:spPr>
          <a:xfrm>
            <a:off x="805070" y="2040835"/>
            <a:ext cx="10167730" cy="461665"/>
          </a:xfrm>
          <a:prstGeom prst="rect">
            <a:avLst/>
          </a:prstGeom>
          <a:noFill/>
        </p:spPr>
        <p:txBody>
          <a:bodyPr wrap="square" rtlCol="0">
            <a:spAutoFit/>
          </a:bodyPr>
          <a:lstStyle/>
          <a:p>
            <a:r>
              <a:rPr lang="en-GB" sz="2400" dirty="0"/>
              <a:t>Creating a “box” that given some input data will create a prediction y</a:t>
            </a:r>
          </a:p>
        </p:txBody>
      </p:sp>
      <p:sp>
        <p:nvSpPr>
          <p:cNvPr id="9" name="TextBox 8">
            <a:extLst>
              <a:ext uri="{FF2B5EF4-FFF2-40B4-BE49-F238E27FC236}">
                <a16:creationId xmlns:a16="http://schemas.microsoft.com/office/drawing/2014/main" id="{553F4220-2671-43CC-B2CE-CCEF14629E73}"/>
              </a:ext>
            </a:extLst>
          </p:cNvPr>
          <p:cNvSpPr txBox="1"/>
          <p:nvPr/>
        </p:nvSpPr>
        <p:spPr>
          <a:xfrm>
            <a:off x="805070" y="2971041"/>
            <a:ext cx="7805530" cy="461665"/>
          </a:xfrm>
          <a:prstGeom prst="rect">
            <a:avLst/>
          </a:prstGeom>
          <a:noFill/>
        </p:spPr>
        <p:txBody>
          <a:bodyPr wrap="square" rtlCol="0">
            <a:spAutoFit/>
          </a:bodyPr>
          <a:lstStyle/>
          <a:p>
            <a:r>
              <a:rPr lang="en-GB" sz="2400" dirty="0"/>
              <a:t>Very much like a mathematical function that x -&gt; f(x)</a:t>
            </a:r>
          </a:p>
        </p:txBody>
      </p:sp>
      <p:sp>
        <p:nvSpPr>
          <p:cNvPr id="10" name="TextBox 9">
            <a:extLst>
              <a:ext uri="{FF2B5EF4-FFF2-40B4-BE49-F238E27FC236}">
                <a16:creationId xmlns:a16="http://schemas.microsoft.com/office/drawing/2014/main" id="{B0B93915-0717-44E3-B0B0-EEF457D3EE23}"/>
              </a:ext>
            </a:extLst>
          </p:cNvPr>
          <p:cNvSpPr txBox="1"/>
          <p:nvPr/>
        </p:nvSpPr>
        <p:spPr>
          <a:xfrm>
            <a:off x="805070" y="4013927"/>
            <a:ext cx="7805530" cy="461665"/>
          </a:xfrm>
          <a:prstGeom prst="rect">
            <a:avLst/>
          </a:prstGeom>
          <a:noFill/>
        </p:spPr>
        <p:txBody>
          <a:bodyPr wrap="square" rtlCol="0">
            <a:spAutoFit/>
          </a:bodyPr>
          <a:lstStyle/>
          <a:p>
            <a:r>
              <a:rPr lang="en-GB" sz="2400" dirty="0"/>
              <a:t>Then what’s all the fuss about?</a:t>
            </a:r>
          </a:p>
        </p:txBody>
      </p:sp>
    </p:spTree>
    <p:extLst>
      <p:ext uri="{BB962C8B-B14F-4D97-AF65-F5344CB8AC3E}">
        <p14:creationId xmlns:p14="http://schemas.microsoft.com/office/powerpoint/2010/main" val="3079612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Cross Validation</a:t>
            </a:r>
          </a:p>
        </p:txBody>
      </p:sp>
      <p:sp>
        <p:nvSpPr>
          <p:cNvPr id="2" name="TextBox 1">
            <a:extLst>
              <a:ext uri="{FF2B5EF4-FFF2-40B4-BE49-F238E27FC236}">
                <a16:creationId xmlns:a16="http://schemas.microsoft.com/office/drawing/2014/main" id="{CF4AC9F7-CE1A-4035-9DC5-65C5A56194F5}"/>
              </a:ext>
            </a:extLst>
          </p:cNvPr>
          <p:cNvSpPr txBox="1"/>
          <p:nvPr/>
        </p:nvSpPr>
        <p:spPr>
          <a:xfrm>
            <a:off x="596900" y="1420979"/>
            <a:ext cx="10591800" cy="707886"/>
          </a:xfrm>
          <a:prstGeom prst="rect">
            <a:avLst/>
          </a:prstGeom>
          <a:noFill/>
        </p:spPr>
        <p:txBody>
          <a:bodyPr wrap="square" rtlCol="0">
            <a:spAutoFit/>
          </a:bodyPr>
          <a:lstStyle/>
          <a:p>
            <a:r>
              <a:rPr lang="en-GB" sz="2000" dirty="0">
                <a:solidFill>
                  <a:srgbClr val="4472C4"/>
                </a:solidFill>
              </a:rPr>
              <a:t>Cross Validation </a:t>
            </a:r>
            <a:r>
              <a:rPr lang="en-GB" sz="2000" dirty="0"/>
              <a:t>consists of partitioning your data into complementary subsets which will be successfully used to train the model thus arriving at independent performance metrics.</a:t>
            </a:r>
          </a:p>
        </p:txBody>
      </p:sp>
      <p:sp>
        <p:nvSpPr>
          <p:cNvPr id="24" name="Rectangle 23">
            <a:extLst>
              <a:ext uri="{FF2B5EF4-FFF2-40B4-BE49-F238E27FC236}">
                <a16:creationId xmlns:a16="http://schemas.microsoft.com/office/drawing/2014/main" id="{409FA605-AF4E-4B30-AE3F-3BF2E4CD5EE6}"/>
              </a:ext>
            </a:extLst>
          </p:cNvPr>
          <p:cNvSpPr/>
          <p:nvPr/>
        </p:nvSpPr>
        <p:spPr>
          <a:xfrm>
            <a:off x="329820" y="2413814"/>
            <a:ext cx="132118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25" name="Rectangle 24">
            <a:extLst>
              <a:ext uri="{FF2B5EF4-FFF2-40B4-BE49-F238E27FC236}">
                <a16:creationId xmlns:a16="http://schemas.microsoft.com/office/drawing/2014/main" id="{6A3888FA-2C88-4D06-9ADE-A27B890AA279}"/>
              </a:ext>
            </a:extLst>
          </p:cNvPr>
          <p:cNvSpPr/>
          <p:nvPr/>
        </p:nvSpPr>
        <p:spPr>
          <a:xfrm>
            <a:off x="2780160" y="2426514"/>
            <a:ext cx="132118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27" name="Rectangle 26">
            <a:extLst>
              <a:ext uri="{FF2B5EF4-FFF2-40B4-BE49-F238E27FC236}">
                <a16:creationId xmlns:a16="http://schemas.microsoft.com/office/drawing/2014/main" id="{EFF12D92-A484-4349-80BF-6CCC8BEAF762}"/>
              </a:ext>
            </a:extLst>
          </p:cNvPr>
          <p:cNvSpPr/>
          <p:nvPr/>
        </p:nvSpPr>
        <p:spPr>
          <a:xfrm>
            <a:off x="4590480" y="2413814"/>
            <a:ext cx="132118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34" name="Rectangle 33">
            <a:extLst>
              <a:ext uri="{FF2B5EF4-FFF2-40B4-BE49-F238E27FC236}">
                <a16:creationId xmlns:a16="http://schemas.microsoft.com/office/drawing/2014/main" id="{DE6698BD-10B5-4650-BC57-6CD727D10D5A}"/>
              </a:ext>
            </a:extLst>
          </p:cNvPr>
          <p:cNvSpPr/>
          <p:nvPr/>
        </p:nvSpPr>
        <p:spPr>
          <a:xfrm>
            <a:off x="8216520" y="2439214"/>
            <a:ext cx="132118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35" name="Rectangle 34">
            <a:extLst>
              <a:ext uri="{FF2B5EF4-FFF2-40B4-BE49-F238E27FC236}">
                <a16:creationId xmlns:a16="http://schemas.microsoft.com/office/drawing/2014/main" id="{5BA1367F-29D8-40FF-8BE5-1E779E837C03}"/>
              </a:ext>
            </a:extLst>
          </p:cNvPr>
          <p:cNvSpPr/>
          <p:nvPr/>
        </p:nvSpPr>
        <p:spPr>
          <a:xfrm>
            <a:off x="10172320" y="2413814"/>
            <a:ext cx="1321180" cy="34541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6" name="TextBox 5">
            <a:extLst>
              <a:ext uri="{FF2B5EF4-FFF2-40B4-BE49-F238E27FC236}">
                <a16:creationId xmlns:a16="http://schemas.microsoft.com/office/drawing/2014/main" id="{EC06FDE7-4452-435A-BFA9-7F1F40FF44E7}"/>
              </a:ext>
            </a:extLst>
          </p:cNvPr>
          <p:cNvSpPr txBox="1"/>
          <p:nvPr/>
        </p:nvSpPr>
        <p:spPr>
          <a:xfrm>
            <a:off x="6476240" y="3873500"/>
            <a:ext cx="1105660" cy="461665"/>
          </a:xfrm>
          <a:prstGeom prst="rect">
            <a:avLst/>
          </a:prstGeom>
          <a:noFill/>
        </p:spPr>
        <p:txBody>
          <a:bodyPr wrap="square" rtlCol="0">
            <a:spAutoFit/>
          </a:bodyPr>
          <a:lstStyle/>
          <a:p>
            <a:pPr algn="ctr"/>
            <a:r>
              <a:rPr lang="en-GB" sz="2400" dirty="0"/>
              <a:t>…</a:t>
            </a:r>
          </a:p>
        </p:txBody>
      </p:sp>
      <p:sp>
        <p:nvSpPr>
          <p:cNvPr id="8" name="Arrow: Right 7">
            <a:extLst>
              <a:ext uri="{FF2B5EF4-FFF2-40B4-BE49-F238E27FC236}">
                <a16:creationId xmlns:a16="http://schemas.microsoft.com/office/drawing/2014/main" id="{B75BF627-AC4E-4743-8289-8EDD11DA7E23}"/>
              </a:ext>
            </a:extLst>
          </p:cNvPr>
          <p:cNvSpPr/>
          <p:nvPr/>
        </p:nvSpPr>
        <p:spPr>
          <a:xfrm>
            <a:off x="1892300" y="3873500"/>
            <a:ext cx="5969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623194F4-C6D5-4EC9-9CC4-63F623165339}"/>
              </a:ext>
            </a:extLst>
          </p:cNvPr>
          <p:cNvSpPr/>
          <p:nvPr/>
        </p:nvSpPr>
        <p:spPr>
          <a:xfrm>
            <a:off x="2780161" y="2439214"/>
            <a:ext cx="1321180" cy="481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38" name="Rectangle 37">
            <a:extLst>
              <a:ext uri="{FF2B5EF4-FFF2-40B4-BE49-F238E27FC236}">
                <a16:creationId xmlns:a16="http://schemas.microsoft.com/office/drawing/2014/main" id="{CF9BB148-F12B-4398-B83F-F0AF04250944}"/>
              </a:ext>
            </a:extLst>
          </p:cNvPr>
          <p:cNvSpPr/>
          <p:nvPr/>
        </p:nvSpPr>
        <p:spPr>
          <a:xfrm>
            <a:off x="4571620" y="2921000"/>
            <a:ext cx="1321180" cy="481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2" name="Rectangle 41">
            <a:extLst>
              <a:ext uri="{FF2B5EF4-FFF2-40B4-BE49-F238E27FC236}">
                <a16:creationId xmlns:a16="http://schemas.microsoft.com/office/drawing/2014/main" id="{B105D509-38C0-46FF-A339-A4B5909E70FE}"/>
              </a:ext>
            </a:extLst>
          </p:cNvPr>
          <p:cNvSpPr/>
          <p:nvPr/>
        </p:nvSpPr>
        <p:spPr>
          <a:xfrm>
            <a:off x="8216520" y="4917084"/>
            <a:ext cx="1321180" cy="481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3" name="Rectangle 42">
            <a:extLst>
              <a:ext uri="{FF2B5EF4-FFF2-40B4-BE49-F238E27FC236}">
                <a16:creationId xmlns:a16="http://schemas.microsoft.com/office/drawing/2014/main" id="{42834FD4-F10F-4D2C-8144-5A05BD34DA3D}"/>
              </a:ext>
            </a:extLst>
          </p:cNvPr>
          <p:cNvSpPr/>
          <p:nvPr/>
        </p:nvSpPr>
        <p:spPr>
          <a:xfrm>
            <a:off x="10172320" y="5398870"/>
            <a:ext cx="1321180" cy="481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10" name="TextBox 9">
            <a:extLst>
              <a:ext uri="{FF2B5EF4-FFF2-40B4-BE49-F238E27FC236}">
                <a16:creationId xmlns:a16="http://schemas.microsoft.com/office/drawing/2014/main" id="{9BD867BA-B362-455A-BC2A-1D3895BCDCB7}"/>
              </a:ext>
            </a:extLst>
          </p:cNvPr>
          <p:cNvSpPr txBox="1"/>
          <p:nvPr/>
        </p:nvSpPr>
        <p:spPr>
          <a:xfrm>
            <a:off x="1155700" y="6210300"/>
            <a:ext cx="10337800" cy="369332"/>
          </a:xfrm>
          <a:prstGeom prst="rect">
            <a:avLst/>
          </a:prstGeom>
          <a:noFill/>
        </p:spPr>
        <p:txBody>
          <a:bodyPr wrap="square" rtlCol="0">
            <a:spAutoFit/>
          </a:bodyPr>
          <a:lstStyle/>
          <a:p>
            <a:r>
              <a:rPr lang="en-GB" dirty="0"/>
              <a:t>If we split the initial dataset into k-slices, we saw that we applied </a:t>
            </a:r>
            <a:r>
              <a:rPr lang="en-GB" dirty="0">
                <a:solidFill>
                  <a:srgbClr val="4472C4"/>
                </a:solidFill>
              </a:rPr>
              <a:t>a k-fold cross validation method</a:t>
            </a:r>
          </a:p>
        </p:txBody>
      </p:sp>
    </p:spTree>
    <p:extLst>
      <p:ext uri="{BB962C8B-B14F-4D97-AF65-F5344CB8AC3E}">
        <p14:creationId xmlns:p14="http://schemas.microsoft.com/office/powerpoint/2010/main" val="15420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Cross Validation</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21</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sp>
        <p:nvSpPr>
          <p:cNvPr id="3" name="Oval 2">
            <a:extLst>
              <a:ext uri="{FF2B5EF4-FFF2-40B4-BE49-F238E27FC236}">
                <a16:creationId xmlns:a16="http://schemas.microsoft.com/office/drawing/2014/main" id="{E4652049-9E9F-4C37-AF1C-F86E1FDE7021}"/>
              </a:ext>
            </a:extLst>
          </p:cNvPr>
          <p:cNvSpPr/>
          <p:nvPr/>
        </p:nvSpPr>
        <p:spPr>
          <a:xfrm>
            <a:off x="5178938" y="2630148"/>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13" name="TextBox 12">
            <a:extLst>
              <a:ext uri="{FF2B5EF4-FFF2-40B4-BE49-F238E27FC236}">
                <a16:creationId xmlns:a16="http://schemas.microsoft.com/office/drawing/2014/main" id="{219AF287-0C53-4890-AA97-55F435616841}"/>
              </a:ext>
            </a:extLst>
          </p:cNvPr>
          <p:cNvSpPr txBox="1"/>
          <p:nvPr/>
        </p:nvSpPr>
        <p:spPr>
          <a:xfrm>
            <a:off x="9627936" y="1869914"/>
            <a:ext cx="600629" cy="461665"/>
          </a:xfrm>
          <a:prstGeom prst="rect">
            <a:avLst/>
          </a:prstGeom>
          <a:noFill/>
        </p:spPr>
        <p:txBody>
          <a:bodyPr wrap="square" rtlCol="0">
            <a:spAutoFit/>
          </a:bodyPr>
          <a:lstStyle/>
          <a:p>
            <a:pPr algn="ctr"/>
            <a:r>
              <a:rPr lang="en-GB" sz="2400" b="1" dirty="0"/>
              <a:t>vs</a:t>
            </a:r>
          </a:p>
        </p:txBody>
      </p:sp>
      <p:sp>
        <p:nvSpPr>
          <p:cNvPr id="24" name="TextBox 23">
            <a:extLst>
              <a:ext uri="{FF2B5EF4-FFF2-40B4-BE49-F238E27FC236}">
                <a16:creationId xmlns:a16="http://schemas.microsoft.com/office/drawing/2014/main" id="{72E94DE3-DD68-4800-9C74-44ADEC221CF2}"/>
              </a:ext>
            </a:extLst>
          </p:cNvPr>
          <p:cNvSpPr txBox="1"/>
          <p:nvPr/>
        </p:nvSpPr>
        <p:spPr>
          <a:xfrm>
            <a:off x="9627936" y="2556882"/>
            <a:ext cx="600629" cy="461665"/>
          </a:xfrm>
          <a:prstGeom prst="rect">
            <a:avLst/>
          </a:prstGeom>
          <a:noFill/>
        </p:spPr>
        <p:txBody>
          <a:bodyPr wrap="square" rtlCol="0">
            <a:spAutoFit/>
          </a:bodyPr>
          <a:lstStyle/>
          <a:p>
            <a:pPr algn="ctr"/>
            <a:r>
              <a:rPr lang="en-GB" sz="2400" b="1" dirty="0"/>
              <a:t>vs</a:t>
            </a:r>
          </a:p>
        </p:txBody>
      </p:sp>
      <p:sp>
        <p:nvSpPr>
          <p:cNvPr id="27" name="TextBox 26">
            <a:extLst>
              <a:ext uri="{FF2B5EF4-FFF2-40B4-BE49-F238E27FC236}">
                <a16:creationId xmlns:a16="http://schemas.microsoft.com/office/drawing/2014/main" id="{5969ACBF-A4EB-40E6-90DC-A7E77BA87337}"/>
              </a:ext>
            </a:extLst>
          </p:cNvPr>
          <p:cNvSpPr txBox="1"/>
          <p:nvPr/>
        </p:nvSpPr>
        <p:spPr>
          <a:xfrm>
            <a:off x="9627936" y="4020057"/>
            <a:ext cx="600629" cy="461665"/>
          </a:xfrm>
          <a:prstGeom prst="rect">
            <a:avLst/>
          </a:prstGeom>
          <a:noFill/>
        </p:spPr>
        <p:txBody>
          <a:bodyPr wrap="square" rtlCol="0">
            <a:spAutoFit/>
          </a:bodyPr>
          <a:lstStyle/>
          <a:p>
            <a:pPr algn="ctr"/>
            <a:r>
              <a:rPr lang="en-GB" sz="2400" b="1" dirty="0"/>
              <a:t>vs</a:t>
            </a:r>
          </a:p>
        </p:txBody>
      </p:sp>
      <p:sp>
        <p:nvSpPr>
          <p:cNvPr id="28" name="Arrow: Right 27">
            <a:extLst>
              <a:ext uri="{FF2B5EF4-FFF2-40B4-BE49-F238E27FC236}">
                <a16:creationId xmlns:a16="http://schemas.microsoft.com/office/drawing/2014/main" id="{D26FD43B-AF45-4588-B840-F34472EBE621}"/>
              </a:ext>
            </a:extLst>
          </p:cNvPr>
          <p:cNvSpPr/>
          <p:nvPr/>
        </p:nvSpPr>
        <p:spPr>
          <a:xfrm>
            <a:off x="6876992" y="2787715"/>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042B4E21-0AD7-400C-A755-9824A76AF53B}"/>
              </a:ext>
            </a:extLst>
          </p:cNvPr>
          <p:cNvSpPr/>
          <p:nvPr/>
        </p:nvSpPr>
        <p:spPr>
          <a:xfrm>
            <a:off x="10382635" y="1911096"/>
            <a:ext cx="1427007" cy="54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Validation Labels 1</a:t>
            </a:r>
          </a:p>
        </p:txBody>
      </p:sp>
      <p:sp>
        <p:nvSpPr>
          <p:cNvPr id="42" name="Rectangle 41">
            <a:extLst>
              <a:ext uri="{FF2B5EF4-FFF2-40B4-BE49-F238E27FC236}">
                <a16:creationId xmlns:a16="http://schemas.microsoft.com/office/drawing/2014/main" id="{A58E8295-A01A-4912-8953-37438EC6CE08}"/>
              </a:ext>
            </a:extLst>
          </p:cNvPr>
          <p:cNvSpPr/>
          <p:nvPr/>
        </p:nvSpPr>
        <p:spPr>
          <a:xfrm>
            <a:off x="8310558" y="2543336"/>
            <a:ext cx="1163308" cy="5484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Prediction 2</a:t>
            </a:r>
          </a:p>
        </p:txBody>
      </p:sp>
      <p:sp>
        <p:nvSpPr>
          <p:cNvPr id="43" name="Rectangle 42">
            <a:extLst>
              <a:ext uri="{FF2B5EF4-FFF2-40B4-BE49-F238E27FC236}">
                <a16:creationId xmlns:a16="http://schemas.microsoft.com/office/drawing/2014/main" id="{8720F52F-176F-406C-84B3-47C772E3C8D2}"/>
              </a:ext>
            </a:extLst>
          </p:cNvPr>
          <p:cNvSpPr/>
          <p:nvPr/>
        </p:nvSpPr>
        <p:spPr>
          <a:xfrm>
            <a:off x="8310558" y="1892743"/>
            <a:ext cx="1163308" cy="5484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Prediction 1</a:t>
            </a:r>
          </a:p>
        </p:txBody>
      </p:sp>
      <p:sp>
        <p:nvSpPr>
          <p:cNvPr id="44" name="Rectangle 43">
            <a:extLst>
              <a:ext uri="{FF2B5EF4-FFF2-40B4-BE49-F238E27FC236}">
                <a16:creationId xmlns:a16="http://schemas.microsoft.com/office/drawing/2014/main" id="{014103F9-7158-4D30-B93C-41D904D28CB9}"/>
              </a:ext>
            </a:extLst>
          </p:cNvPr>
          <p:cNvSpPr/>
          <p:nvPr/>
        </p:nvSpPr>
        <p:spPr>
          <a:xfrm>
            <a:off x="8310558" y="4045627"/>
            <a:ext cx="1163308" cy="5484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Prediction k</a:t>
            </a:r>
          </a:p>
        </p:txBody>
      </p:sp>
      <p:sp>
        <p:nvSpPr>
          <p:cNvPr id="45" name="Rectangle 44">
            <a:extLst>
              <a:ext uri="{FF2B5EF4-FFF2-40B4-BE49-F238E27FC236}">
                <a16:creationId xmlns:a16="http://schemas.microsoft.com/office/drawing/2014/main" id="{4B738183-D0FF-419B-A6AD-7856F92DACFE}"/>
              </a:ext>
            </a:extLst>
          </p:cNvPr>
          <p:cNvSpPr/>
          <p:nvPr/>
        </p:nvSpPr>
        <p:spPr>
          <a:xfrm>
            <a:off x="233743" y="2834911"/>
            <a:ext cx="2893770" cy="9712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46" name="Rectangle 45">
            <a:extLst>
              <a:ext uri="{FF2B5EF4-FFF2-40B4-BE49-F238E27FC236}">
                <a16:creationId xmlns:a16="http://schemas.microsoft.com/office/drawing/2014/main" id="{F1947CC4-5556-4502-BFCE-3D9EC3A80B5B}"/>
              </a:ext>
            </a:extLst>
          </p:cNvPr>
          <p:cNvSpPr/>
          <p:nvPr/>
        </p:nvSpPr>
        <p:spPr>
          <a:xfrm>
            <a:off x="233742" y="3811421"/>
            <a:ext cx="2854013" cy="23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7" name="Rectangle 46">
            <a:extLst>
              <a:ext uri="{FF2B5EF4-FFF2-40B4-BE49-F238E27FC236}">
                <a16:creationId xmlns:a16="http://schemas.microsoft.com/office/drawing/2014/main" id="{46BEE429-51FD-4C13-8F91-6F88498AC2D0}"/>
              </a:ext>
            </a:extLst>
          </p:cNvPr>
          <p:cNvSpPr/>
          <p:nvPr/>
        </p:nvSpPr>
        <p:spPr>
          <a:xfrm>
            <a:off x="233743" y="1223944"/>
            <a:ext cx="2893770" cy="12172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48" name="Rectangle 47">
            <a:extLst>
              <a:ext uri="{FF2B5EF4-FFF2-40B4-BE49-F238E27FC236}">
                <a16:creationId xmlns:a16="http://schemas.microsoft.com/office/drawing/2014/main" id="{19AF8120-131D-4A12-950F-5C6A38699D27}"/>
              </a:ext>
            </a:extLst>
          </p:cNvPr>
          <p:cNvSpPr/>
          <p:nvPr/>
        </p:nvSpPr>
        <p:spPr>
          <a:xfrm>
            <a:off x="253621" y="1467868"/>
            <a:ext cx="2854013" cy="23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9" name="Rectangle 48">
            <a:extLst>
              <a:ext uri="{FF2B5EF4-FFF2-40B4-BE49-F238E27FC236}">
                <a16:creationId xmlns:a16="http://schemas.microsoft.com/office/drawing/2014/main" id="{65055B64-32AD-4225-A04F-4BCA6F84544D}"/>
              </a:ext>
            </a:extLst>
          </p:cNvPr>
          <p:cNvSpPr/>
          <p:nvPr/>
        </p:nvSpPr>
        <p:spPr>
          <a:xfrm>
            <a:off x="233743" y="4514916"/>
            <a:ext cx="2893770" cy="9712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50" name="Rectangle 49">
            <a:extLst>
              <a:ext uri="{FF2B5EF4-FFF2-40B4-BE49-F238E27FC236}">
                <a16:creationId xmlns:a16="http://schemas.microsoft.com/office/drawing/2014/main" id="{6618090D-A731-4499-822F-18CFA28D364E}"/>
              </a:ext>
            </a:extLst>
          </p:cNvPr>
          <p:cNvSpPr/>
          <p:nvPr/>
        </p:nvSpPr>
        <p:spPr>
          <a:xfrm>
            <a:off x="273500" y="4520216"/>
            <a:ext cx="2854013" cy="24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8" name="TextBox 7">
            <a:extLst>
              <a:ext uri="{FF2B5EF4-FFF2-40B4-BE49-F238E27FC236}">
                <a16:creationId xmlns:a16="http://schemas.microsoft.com/office/drawing/2014/main" id="{F88C6D2D-BA13-423C-A2E1-17B2D6D72E1B}"/>
              </a:ext>
            </a:extLst>
          </p:cNvPr>
          <p:cNvSpPr txBox="1"/>
          <p:nvPr/>
        </p:nvSpPr>
        <p:spPr>
          <a:xfrm>
            <a:off x="3787919" y="1916080"/>
            <a:ext cx="887896" cy="369332"/>
          </a:xfrm>
          <a:prstGeom prst="rect">
            <a:avLst/>
          </a:prstGeom>
          <a:noFill/>
        </p:spPr>
        <p:txBody>
          <a:bodyPr wrap="square" rtlCol="0">
            <a:spAutoFit/>
          </a:bodyPr>
          <a:lstStyle/>
          <a:p>
            <a:r>
              <a:rPr lang="en-GB" dirty="0"/>
              <a:t>Slice 1</a:t>
            </a:r>
          </a:p>
        </p:txBody>
      </p:sp>
      <p:sp>
        <p:nvSpPr>
          <p:cNvPr id="51" name="TextBox 50">
            <a:extLst>
              <a:ext uri="{FF2B5EF4-FFF2-40B4-BE49-F238E27FC236}">
                <a16:creationId xmlns:a16="http://schemas.microsoft.com/office/drawing/2014/main" id="{4806C8A0-E56D-4E04-BEDC-93619D101653}"/>
              </a:ext>
            </a:extLst>
          </p:cNvPr>
          <p:cNvSpPr txBox="1"/>
          <p:nvPr/>
        </p:nvSpPr>
        <p:spPr>
          <a:xfrm>
            <a:off x="3802719" y="3314970"/>
            <a:ext cx="887896" cy="369332"/>
          </a:xfrm>
          <a:prstGeom prst="rect">
            <a:avLst/>
          </a:prstGeom>
          <a:noFill/>
        </p:spPr>
        <p:txBody>
          <a:bodyPr wrap="square" rtlCol="0">
            <a:spAutoFit/>
          </a:bodyPr>
          <a:lstStyle/>
          <a:p>
            <a:r>
              <a:rPr lang="en-GB" dirty="0"/>
              <a:t>Slice 2</a:t>
            </a:r>
          </a:p>
        </p:txBody>
      </p:sp>
      <p:sp>
        <p:nvSpPr>
          <p:cNvPr id="52" name="TextBox 51">
            <a:extLst>
              <a:ext uri="{FF2B5EF4-FFF2-40B4-BE49-F238E27FC236}">
                <a16:creationId xmlns:a16="http://schemas.microsoft.com/office/drawing/2014/main" id="{3B47FD4B-2B99-4F3A-BC53-218C634B46BA}"/>
              </a:ext>
            </a:extLst>
          </p:cNvPr>
          <p:cNvSpPr txBox="1"/>
          <p:nvPr/>
        </p:nvSpPr>
        <p:spPr>
          <a:xfrm>
            <a:off x="3828382" y="4631189"/>
            <a:ext cx="887896" cy="369332"/>
          </a:xfrm>
          <a:prstGeom prst="rect">
            <a:avLst/>
          </a:prstGeom>
          <a:noFill/>
        </p:spPr>
        <p:txBody>
          <a:bodyPr wrap="square" rtlCol="0">
            <a:spAutoFit/>
          </a:bodyPr>
          <a:lstStyle/>
          <a:p>
            <a:r>
              <a:rPr lang="en-GB" dirty="0"/>
              <a:t>Slice k</a:t>
            </a:r>
          </a:p>
        </p:txBody>
      </p:sp>
      <p:sp>
        <p:nvSpPr>
          <p:cNvPr id="53" name="Arrow: Right 52">
            <a:extLst>
              <a:ext uri="{FF2B5EF4-FFF2-40B4-BE49-F238E27FC236}">
                <a16:creationId xmlns:a16="http://schemas.microsoft.com/office/drawing/2014/main" id="{4ADF8198-4666-4D12-9BEA-F9DF069156C0}"/>
              </a:ext>
            </a:extLst>
          </p:cNvPr>
          <p:cNvSpPr/>
          <p:nvPr/>
        </p:nvSpPr>
        <p:spPr>
          <a:xfrm>
            <a:off x="3634207" y="4264364"/>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4" name="Arrow: Right 53">
            <a:extLst>
              <a:ext uri="{FF2B5EF4-FFF2-40B4-BE49-F238E27FC236}">
                <a16:creationId xmlns:a16="http://schemas.microsoft.com/office/drawing/2014/main" id="{D7F506A9-9FB0-4D23-9741-A71B9CBF94D0}"/>
              </a:ext>
            </a:extLst>
          </p:cNvPr>
          <p:cNvSpPr/>
          <p:nvPr/>
        </p:nvSpPr>
        <p:spPr>
          <a:xfrm>
            <a:off x="3634207" y="2925422"/>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5" name="Arrow: Right 54">
            <a:extLst>
              <a:ext uri="{FF2B5EF4-FFF2-40B4-BE49-F238E27FC236}">
                <a16:creationId xmlns:a16="http://schemas.microsoft.com/office/drawing/2014/main" id="{8F8BBB8C-6703-4A6B-890E-91F58CA92650}"/>
              </a:ext>
            </a:extLst>
          </p:cNvPr>
          <p:cNvSpPr/>
          <p:nvPr/>
        </p:nvSpPr>
        <p:spPr>
          <a:xfrm>
            <a:off x="3634207" y="1612515"/>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6" name="Rectangle 55">
            <a:extLst>
              <a:ext uri="{FF2B5EF4-FFF2-40B4-BE49-F238E27FC236}">
                <a16:creationId xmlns:a16="http://schemas.microsoft.com/office/drawing/2014/main" id="{E884C2AA-4540-4DD7-BF67-811C9A00E3AF}"/>
              </a:ext>
            </a:extLst>
          </p:cNvPr>
          <p:cNvSpPr/>
          <p:nvPr/>
        </p:nvSpPr>
        <p:spPr>
          <a:xfrm>
            <a:off x="3391617" y="1704109"/>
            <a:ext cx="242232" cy="34967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7" name="Rectangle 56">
            <a:extLst>
              <a:ext uri="{FF2B5EF4-FFF2-40B4-BE49-F238E27FC236}">
                <a16:creationId xmlns:a16="http://schemas.microsoft.com/office/drawing/2014/main" id="{BA6EECEB-86AC-40EA-B755-1EF749313DD1}"/>
              </a:ext>
            </a:extLst>
          </p:cNvPr>
          <p:cNvSpPr/>
          <p:nvPr/>
        </p:nvSpPr>
        <p:spPr>
          <a:xfrm>
            <a:off x="10382635" y="2538560"/>
            <a:ext cx="1427007" cy="54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Validation Labels 2</a:t>
            </a:r>
          </a:p>
        </p:txBody>
      </p:sp>
      <p:sp>
        <p:nvSpPr>
          <p:cNvPr id="58" name="Rectangle 57">
            <a:extLst>
              <a:ext uri="{FF2B5EF4-FFF2-40B4-BE49-F238E27FC236}">
                <a16:creationId xmlns:a16="http://schemas.microsoft.com/office/drawing/2014/main" id="{4EDDA683-89DF-48B0-8141-CB5416B57368}"/>
              </a:ext>
            </a:extLst>
          </p:cNvPr>
          <p:cNvSpPr/>
          <p:nvPr/>
        </p:nvSpPr>
        <p:spPr>
          <a:xfrm>
            <a:off x="10382635" y="4042258"/>
            <a:ext cx="1427007" cy="54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Validation Labels k</a:t>
            </a:r>
          </a:p>
        </p:txBody>
      </p:sp>
    </p:spTree>
    <p:extLst>
      <p:ext uri="{BB962C8B-B14F-4D97-AF65-F5344CB8AC3E}">
        <p14:creationId xmlns:p14="http://schemas.microsoft.com/office/powerpoint/2010/main" val="278255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Cross Validation</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22</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sp>
        <p:nvSpPr>
          <p:cNvPr id="3" name="Oval 2">
            <a:extLst>
              <a:ext uri="{FF2B5EF4-FFF2-40B4-BE49-F238E27FC236}">
                <a16:creationId xmlns:a16="http://schemas.microsoft.com/office/drawing/2014/main" id="{E4652049-9E9F-4C37-AF1C-F86E1FDE7021}"/>
              </a:ext>
            </a:extLst>
          </p:cNvPr>
          <p:cNvSpPr/>
          <p:nvPr/>
        </p:nvSpPr>
        <p:spPr>
          <a:xfrm>
            <a:off x="5178938" y="2630148"/>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13" name="TextBox 12">
            <a:extLst>
              <a:ext uri="{FF2B5EF4-FFF2-40B4-BE49-F238E27FC236}">
                <a16:creationId xmlns:a16="http://schemas.microsoft.com/office/drawing/2014/main" id="{219AF287-0C53-4890-AA97-55F435616841}"/>
              </a:ext>
            </a:extLst>
          </p:cNvPr>
          <p:cNvSpPr txBox="1"/>
          <p:nvPr/>
        </p:nvSpPr>
        <p:spPr>
          <a:xfrm>
            <a:off x="9627936" y="1869914"/>
            <a:ext cx="600629" cy="461665"/>
          </a:xfrm>
          <a:prstGeom prst="rect">
            <a:avLst/>
          </a:prstGeom>
          <a:noFill/>
        </p:spPr>
        <p:txBody>
          <a:bodyPr wrap="square" rtlCol="0">
            <a:spAutoFit/>
          </a:bodyPr>
          <a:lstStyle/>
          <a:p>
            <a:pPr algn="ctr"/>
            <a:r>
              <a:rPr lang="en-GB" sz="2400" b="1" dirty="0"/>
              <a:t>vs</a:t>
            </a:r>
          </a:p>
        </p:txBody>
      </p:sp>
      <p:sp>
        <p:nvSpPr>
          <p:cNvPr id="24" name="TextBox 23">
            <a:extLst>
              <a:ext uri="{FF2B5EF4-FFF2-40B4-BE49-F238E27FC236}">
                <a16:creationId xmlns:a16="http://schemas.microsoft.com/office/drawing/2014/main" id="{72E94DE3-DD68-4800-9C74-44ADEC221CF2}"/>
              </a:ext>
            </a:extLst>
          </p:cNvPr>
          <p:cNvSpPr txBox="1"/>
          <p:nvPr/>
        </p:nvSpPr>
        <p:spPr>
          <a:xfrm>
            <a:off x="9627936" y="2556882"/>
            <a:ext cx="600629" cy="461665"/>
          </a:xfrm>
          <a:prstGeom prst="rect">
            <a:avLst/>
          </a:prstGeom>
          <a:noFill/>
        </p:spPr>
        <p:txBody>
          <a:bodyPr wrap="square" rtlCol="0">
            <a:spAutoFit/>
          </a:bodyPr>
          <a:lstStyle/>
          <a:p>
            <a:pPr algn="ctr"/>
            <a:r>
              <a:rPr lang="en-GB" sz="2400" b="1" dirty="0"/>
              <a:t>vs</a:t>
            </a:r>
          </a:p>
        </p:txBody>
      </p:sp>
      <p:sp>
        <p:nvSpPr>
          <p:cNvPr id="27" name="TextBox 26">
            <a:extLst>
              <a:ext uri="{FF2B5EF4-FFF2-40B4-BE49-F238E27FC236}">
                <a16:creationId xmlns:a16="http://schemas.microsoft.com/office/drawing/2014/main" id="{5969ACBF-A4EB-40E6-90DC-A7E77BA87337}"/>
              </a:ext>
            </a:extLst>
          </p:cNvPr>
          <p:cNvSpPr txBox="1"/>
          <p:nvPr/>
        </p:nvSpPr>
        <p:spPr>
          <a:xfrm>
            <a:off x="9627936" y="4020057"/>
            <a:ext cx="600629" cy="461665"/>
          </a:xfrm>
          <a:prstGeom prst="rect">
            <a:avLst/>
          </a:prstGeom>
          <a:noFill/>
        </p:spPr>
        <p:txBody>
          <a:bodyPr wrap="square" rtlCol="0">
            <a:spAutoFit/>
          </a:bodyPr>
          <a:lstStyle/>
          <a:p>
            <a:pPr algn="ctr"/>
            <a:r>
              <a:rPr lang="en-GB" sz="2400" b="1" dirty="0"/>
              <a:t>vs</a:t>
            </a:r>
          </a:p>
        </p:txBody>
      </p:sp>
      <p:sp>
        <p:nvSpPr>
          <p:cNvPr id="28" name="Arrow: Right 27">
            <a:extLst>
              <a:ext uri="{FF2B5EF4-FFF2-40B4-BE49-F238E27FC236}">
                <a16:creationId xmlns:a16="http://schemas.microsoft.com/office/drawing/2014/main" id="{D26FD43B-AF45-4588-B840-F34472EBE621}"/>
              </a:ext>
            </a:extLst>
          </p:cNvPr>
          <p:cNvSpPr/>
          <p:nvPr/>
        </p:nvSpPr>
        <p:spPr>
          <a:xfrm>
            <a:off x="6876992" y="2787715"/>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042B4E21-0AD7-400C-A755-9824A76AF53B}"/>
              </a:ext>
            </a:extLst>
          </p:cNvPr>
          <p:cNvSpPr/>
          <p:nvPr/>
        </p:nvSpPr>
        <p:spPr>
          <a:xfrm>
            <a:off x="10382635" y="1911096"/>
            <a:ext cx="1427007" cy="54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Validation Labels 1</a:t>
            </a:r>
          </a:p>
        </p:txBody>
      </p:sp>
      <p:sp>
        <p:nvSpPr>
          <p:cNvPr id="42" name="Rectangle 41">
            <a:extLst>
              <a:ext uri="{FF2B5EF4-FFF2-40B4-BE49-F238E27FC236}">
                <a16:creationId xmlns:a16="http://schemas.microsoft.com/office/drawing/2014/main" id="{A58E8295-A01A-4912-8953-37438EC6CE08}"/>
              </a:ext>
            </a:extLst>
          </p:cNvPr>
          <p:cNvSpPr/>
          <p:nvPr/>
        </p:nvSpPr>
        <p:spPr>
          <a:xfrm>
            <a:off x="8310558" y="2543336"/>
            <a:ext cx="1163308" cy="5484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Prediction 2</a:t>
            </a:r>
          </a:p>
        </p:txBody>
      </p:sp>
      <p:sp>
        <p:nvSpPr>
          <p:cNvPr id="43" name="Rectangle 42">
            <a:extLst>
              <a:ext uri="{FF2B5EF4-FFF2-40B4-BE49-F238E27FC236}">
                <a16:creationId xmlns:a16="http://schemas.microsoft.com/office/drawing/2014/main" id="{8720F52F-176F-406C-84B3-47C772E3C8D2}"/>
              </a:ext>
            </a:extLst>
          </p:cNvPr>
          <p:cNvSpPr/>
          <p:nvPr/>
        </p:nvSpPr>
        <p:spPr>
          <a:xfrm>
            <a:off x="8310558" y="1892743"/>
            <a:ext cx="1163308" cy="5484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Prediction 1</a:t>
            </a:r>
          </a:p>
        </p:txBody>
      </p:sp>
      <p:sp>
        <p:nvSpPr>
          <p:cNvPr id="44" name="Rectangle 43">
            <a:extLst>
              <a:ext uri="{FF2B5EF4-FFF2-40B4-BE49-F238E27FC236}">
                <a16:creationId xmlns:a16="http://schemas.microsoft.com/office/drawing/2014/main" id="{014103F9-7158-4D30-B93C-41D904D28CB9}"/>
              </a:ext>
            </a:extLst>
          </p:cNvPr>
          <p:cNvSpPr/>
          <p:nvPr/>
        </p:nvSpPr>
        <p:spPr>
          <a:xfrm>
            <a:off x="8310558" y="4045627"/>
            <a:ext cx="1163308" cy="5484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Prediction k</a:t>
            </a:r>
          </a:p>
        </p:txBody>
      </p:sp>
      <p:sp>
        <p:nvSpPr>
          <p:cNvPr id="45" name="Rectangle 44">
            <a:extLst>
              <a:ext uri="{FF2B5EF4-FFF2-40B4-BE49-F238E27FC236}">
                <a16:creationId xmlns:a16="http://schemas.microsoft.com/office/drawing/2014/main" id="{4B738183-D0FF-419B-A6AD-7856F92DACFE}"/>
              </a:ext>
            </a:extLst>
          </p:cNvPr>
          <p:cNvSpPr/>
          <p:nvPr/>
        </p:nvSpPr>
        <p:spPr>
          <a:xfrm>
            <a:off x="233743" y="2834911"/>
            <a:ext cx="2893770" cy="9712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46" name="Rectangle 45">
            <a:extLst>
              <a:ext uri="{FF2B5EF4-FFF2-40B4-BE49-F238E27FC236}">
                <a16:creationId xmlns:a16="http://schemas.microsoft.com/office/drawing/2014/main" id="{F1947CC4-5556-4502-BFCE-3D9EC3A80B5B}"/>
              </a:ext>
            </a:extLst>
          </p:cNvPr>
          <p:cNvSpPr/>
          <p:nvPr/>
        </p:nvSpPr>
        <p:spPr>
          <a:xfrm>
            <a:off x="233742" y="3811421"/>
            <a:ext cx="2854013" cy="23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7" name="Rectangle 46">
            <a:extLst>
              <a:ext uri="{FF2B5EF4-FFF2-40B4-BE49-F238E27FC236}">
                <a16:creationId xmlns:a16="http://schemas.microsoft.com/office/drawing/2014/main" id="{46BEE429-51FD-4C13-8F91-6F88498AC2D0}"/>
              </a:ext>
            </a:extLst>
          </p:cNvPr>
          <p:cNvSpPr/>
          <p:nvPr/>
        </p:nvSpPr>
        <p:spPr>
          <a:xfrm>
            <a:off x="233743" y="1223944"/>
            <a:ext cx="2893770" cy="12172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48" name="Rectangle 47">
            <a:extLst>
              <a:ext uri="{FF2B5EF4-FFF2-40B4-BE49-F238E27FC236}">
                <a16:creationId xmlns:a16="http://schemas.microsoft.com/office/drawing/2014/main" id="{19AF8120-131D-4A12-950F-5C6A38699D27}"/>
              </a:ext>
            </a:extLst>
          </p:cNvPr>
          <p:cNvSpPr/>
          <p:nvPr/>
        </p:nvSpPr>
        <p:spPr>
          <a:xfrm>
            <a:off x="253621" y="1467868"/>
            <a:ext cx="2854013" cy="23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9" name="Rectangle 48">
            <a:extLst>
              <a:ext uri="{FF2B5EF4-FFF2-40B4-BE49-F238E27FC236}">
                <a16:creationId xmlns:a16="http://schemas.microsoft.com/office/drawing/2014/main" id="{65055B64-32AD-4225-A04F-4BCA6F84544D}"/>
              </a:ext>
            </a:extLst>
          </p:cNvPr>
          <p:cNvSpPr/>
          <p:nvPr/>
        </p:nvSpPr>
        <p:spPr>
          <a:xfrm>
            <a:off x="233743" y="4514916"/>
            <a:ext cx="2893770" cy="9712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50" name="Rectangle 49">
            <a:extLst>
              <a:ext uri="{FF2B5EF4-FFF2-40B4-BE49-F238E27FC236}">
                <a16:creationId xmlns:a16="http://schemas.microsoft.com/office/drawing/2014/main" id="{6618090D-A731-4499-822F-18CFA28D364E}"/>
              </a:ext>
            </a:extLst>
          </p:cNvPr>
          <p:cNvSpPr/>
          <p:nvPr/>
        </p:nvSpPr>
        <p:spPr>
          <a:xfrm>
            <a:off x="273500" y="4520216"/>
            <a:ext cx="2854013" cy="24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8" name="TextBox 7">
            <a:extLst>
              <a:ext uri="{FF2B5EF4-FFF2-40B4-BE49-F238E27FC236}">
                <a16:creationId xmlns:a16="http://schemas.microsoft.com/office/drawing/2014/main" id="{F88C6D2D-BA13-423C-A2E1-17B2D6D72E1B}"/>
              </a:ext>
            </a:extLst>
          </p:cNvPr>
          <p:cNvSpPr txBox="1"/>
          <p:nvPr/>
        </p:nvSpPr>
        <p:spPr>
          <a:xfrm>
            <a:off x="3787919" y="1916080"/>
            <a:ext cx="887896" cy="369332"/>
          </a:xfrm>
          <a:prstGeom prst="rect">
            <a:avLst/>
          </a:prstGeom>
          <a:noFill/>
        </p:spPr>
        <p:txBody>
          <a:bodyPr wrap="square" rtlCol="0">
            <a:spAutoFit/>
          </a:bodyPr>
          <a:lstStyle/>
          <a:p>
            <a:r>
              <a:rPr lang="en-GB" dirty="0"/>
              <a:t>Slice 1</a:t>
            </a:r>
          </a:p>
        </p:txBody>
      </p:sp>
      <p:sp>
        <p:nvSpPr>
          <p:cNvPr id="51" name="TextBox 50">
            <a:extLst>
              <a:ext uri="{FF2B5EF4-FFF2-40B4-BE49-F238E27FC236}">
                <a16:creationId xmlns:a16="http://schemas.microsoft.com/office/drawing/2014/main" id="{4806C8A0-E56D-4E04-BEDC-93619D101653}"/>
              </a:ext>
            </a:extLst>
          </p:cNvPr>
          <p:cNvSpPr txBox="1"/>
          <p:nvPr/>
        </p:nvSpPr>
        <p:spPr>
          <a:xfrm>
            <a:off x="3802719" y="3314970"/>
            <a:ext cx="887896" cy="369332"/>
          </a:xfrm>
          <a:prstGeom prst="rect">
            <a:avLst/>
          </a:prstGeom>
          <a:noFill/>
        </p:spPr>
        <p:txBody>
          <a:bodyPr wrap="square" rtlCol="0">
            <a:spAutoFit/>
          </a:bodyPr>
          <a:lstStyle/>
          <a:p>
            <a:r>
              <a:rPr lang="en-GB" dirty="0"/>
              <a:t>Slice 2</a:t>
            </a:r>
          </a:p>
        </p:txBody>
      </p:sp>
      <p:sp>
        <p:nvSpPr>
          <p:cNvPr id="52" name="TextBox 51">
            <a:extLst>
              <a:ext uri="{FF2B5EF4-FFF2-40B4-BE49-F238E27FC236}">
                <a16:creationId xmlns:a16="http://schemas.microsoft.com/office/drawing/2014/main" id="{3B47FD4B-2B99-4F3A-BC53-218C634B46BA}"/>
              </a:ext>
            </a:extLst>
          </p:cNvPr>
          <p:cNvSpPr txBox="1"/>
          <p:nvPr/>
        </p:nvSpPr>
        <p:spPr>
          <a:xfrm>
            <a:off x="3828382" y="4631189"/>
            <a:ext cx="887896" cy="369332"/>
          </a:xfrm>
          <a:prstGeom prst="rect">
            <a:avLst/>
          </a:prstGeom>
          <a:noFill/>
        </p:spPr>
        <p:txBody>
          <a:bodyPr wrap="square" rtlCol="0">
            <a:spAutoFit/>
          </a:bodyPr>
          <a:lstStyle/>
          <a:p>
            <a:r>
              <a:rPr lang="en-GB" dirty="0"/>
              <a:t>Slice k</a:t>
            </a:r>
          </a:p>
        </p:txBody>
      </p:sp>
      <p:sp>
        <p:nvSpPr>
          <p:cNvPr id="53" name="Arrow: Right 52">
            <a:extLst>
              <a:ext uri="{FF2B5EF4-FFF2-40B4-BE49-F238E27FC236}">
                <a16:creationId xmlns:a16="http://schemas.microsoft.com/office/drawing/2014/main" id="{4ADF8198-4666-4D12-9BEA-F9DF069156C0}"/>
              </a:ext>
            </a:extLst>
          </p:cNvPr>
          <p:cNvSpPr/>
          <p:nvPr/>
        </p:nvSpPr>
        <p:spPr>
          <a:xfrm>
            <a:off x="3634207" y="4264364"/>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4" name="Arrow: Right 53">
            <a:extLst>
              <a:ext uri="{FF2B5EF4-FFF2-40B4-BE49-F238E27FC236}">
                <a16:creationId xmlns:a16="http://schemas.microsoft.com/office/drawing/2014/main" id="{D7F506A9-9FB0-4D23-9741-A71B9CBF94D0}"/>
              </a:ext>
            </a:extLst>
          </p:cNvPr>
          <p:cNvSpPr/>
          <p:nvPr/>
        </p:nvSpPr>
        <p:spPr>
          <a:xfrm>
            <a:off x="3634207" y="2925422"/>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5" name="Arrow: Right 54">
            <a:extLst>
              <a:ext uri="{FF2B5EF4-FFF2-40B4-BE49-F238E27FC236}">
                <a16:creationId xmlns:a16="http://schemas.microsoft.com/office/drawing/2014/main" id="{8F8BBB8C-6703-4A6B-890E-91F58CA92650}"/>
              </a:ext>
            </a:extLst>
          </p:cNvPr>
          <p:cNvSpPr/>
          <p:nvPr/>
        </p:nvSpPr>
        <p:spPr>
          <a:xfrm>
            <a:off x="3634207" y="1612515"/>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6" name="Rectangle 55">
            <a:extLst>
              <a:ext uri="{FF2B5EF4-FFF2-40B4-BE49-F238E27FC236}">
                <a16:creationId xmlns:a16="http://schemas.microsoft.com/office/drawing/2014/main" id="{E884C2AA-4540-4DD7-BF67-811C9A00E3AF}"/>
              </a:ext>
            </a:extLst>
          </p:cNvPr>
          <p:cNvSpPr/>
          <p:nvPr/>
        </p:nvSpPr>
        <p:spPr>
          <a:xfrm>
            <a:off x="3391617" y="1704109"/>
            <a:ext cx="242232" cy="34967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7" name="Rectangle 56">
            <a:extLst>
              <a:ext uri="{FF2B5EF4-FFF2-40B4-BE49-F238E27FC236}">
                <a16:creationId xmlns:a16="http://schemas.microsoft.com/office/drawing/2014/main" id="{BA6EECEB-86AC-40EA-B755-1EF749313DD1}"/>
              </a:ext>
            </a:extLst>
          </p:cNvPr>
          <p:cNvSpPr/>
          <p:nvPr/>
        </p:nvSpPr>
        <p:spPr>
          <a:xfrm>
            <a:off x="10382635" y="2538560"/>
            <a:ext cx="1427007" cy="54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Validation Labels 2</a:t>
            </a:r>
          </a:p>
        </p:txBody>
      </p:sp>
      <p:sp>
        <p:nvSpPr>
          <p:cNvPr id="58" name="Rectangle 57">
            <a:extLst>
              <a:ext uri="{FF2B5EF4-FFF2-40B4-BE49-F238E27FC236}">
                <a16:creationId xmlns:a16="http://schemas.microsoft.com/office/drawing/2014/main" id="{4EDDA683-89DF-48B0-8141-CB5416B57368}"/>
              </a:ext>
            </a:extLst>
          </p:cNvPr>
          <p:cNvSpPr/>
          <p:nvPr/>
        </p:nvSpPr>
        <p:spPr>
          <a:xfrm>
            <a:off x="10382635" y="4042258"/>
            <a:ext cx="1427007" cy="54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Validation Labels k</a:t>
            </a:r>
          </a:p>
        </p:txBody>
      </p:sp>
      <p:sp>
        <p:nvSpPr>
          <p:cNvPr id="2" name="TextBox 1">
            <a:extLst>
              <a:ext uri="{FF2B5EF4-FFF2-40B4-BE49-F238E27FC236}">
                <a16:creationId xmlns:a16="http://schemas.microsoft.com/office/drawing/2014/main" id="{EF199315-B880-46D9-8F98-8E03269EDE2A}"/>
              </a:ext>
            </a:extLst>
          </p:cNvPr>
          <p:cNvSpPr txBox="1"/>
          <p:nvPr/>
        </p:nvSpPr>
        <p:spPr>
          <a:xfrm>
            <a:off x="5475517" y="5156021"/>
            <a:ext cx="4152419" cy="1200329"/>
          </a:xfrm>
          <a:prstGeom prst="rect">
            <a:avLst/>
          </a:prstGeom>
          <a:noFill/>
        </p:spPr>
        <p:txBody>
          <a:bodyPr wrap="square" rtlCol="0">
            <a:spAutoFit/>
          </a:bodyPr>
          <a:lstStyle/>
          <a:p>
            <a:r>
              <a:rPr lang="en-GB" dirty="0"/>
              <a:t>For each one you evaluate the performance of the trained algorithm and then calculate an overall performance metric for the model</a:t>
            </a:r>
          </a:p>
        </p:txBody>
      </p:sp>
    </p:spTree>
    <p:extLst>
      <p:ext uri="{BB962C8B-B14F-4D97-AF65-F5344CB8AC3E}">
        <p14:creationId xmlns:p14="http://schemas.microsoft.com/office/powerpoint/2010/main" val="2067315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Cross Validation</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23</a:t>
            </a:fld>
            <a:endParaRPr lang="en-GB" dirty="0"/>
          </a:p>
        </p:txBody>
      </p:sp>
      <p:sp>
        <p:nvSpPr>
          <p:cNvPr id="45" name="Rectangle 44">
            <a:extLst>
              <a:ext uri="{FF2B5EF4-FFF2-40B4-BE49-F238E27FC236}">
                <a16:creationId xmlns:a16="http://schemas.microsoft.com/office/drawing/2014/main" id="{4B738183-D0FF-419B-A6AD-7856F92DACFE}"/>
              </a:ext>
            </a:extLst>
          </p:cNvPr>
          <p:cNvSpPr/>
          <p:nvPr/>
        </p:nvSpPr>
        <p:spPr>
          <a:xfrm>
            <a:off x="233743" y="2834911"/>
            <a:ext cx="2893770" cy="9712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46" name="Rectangle 45">
            <a:extLst>
              <a:ext uri="{FF2B5EF4-FFF2-40B4-BE49-F238E27FC236}">
                <a16:creationId xmlns:a16="http://schemas.microsoft.com/office/drawing/2014/main" id="{F1947CC4-5556-4502-BFCE-3D9EC3A80B5B}"/>
              </a:ext>
            </a:extLst>
          </p:cNvPr>
          <p:cNvSpPr/>
          <p:nvPr/>
        </p:nvSpPr>
        <p:spPr>
          <a:xfrm>
            <a:off x="233742" y="3811421"/>
            <a:ext cx="2854013" cy="23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7" name="Rectangle 46">
            <a:extLst>
              <a:ext uri="{FF2B5EF4-FFF2-40B4-BE49-F238E27FC236}">
                <a16:creationId xmlns:a16="http://schemas.microsoft.com/office/drawing/2014/main" id="{46BEE429-51FD-4C13-8F91-6F88498AC2D0}"/>
              </a:ext>
            </a:extLst>
          </p:cNvPr>
          <p:cNvSpPr/>
          <p:nvPr/>
        </p:nvSpPr>
        <p:spPr>
          <a:xfrm>
            <a:off x="233743" y="1223944"/>
            <a:ext cx="2893770" cy="12172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48" name="Rectangle 47">
            <a:extLst>
              <a:ext uri="{FF2B5EF4-FFF2-40B4-BE49-F238E27FC236}">
                <a16:creationId xmlns:a16="http://schemas.microsoft.com/office/drawing/2014/main" id="{19AF8120-131D-4A12-950F-5C6A38699D27}"/>
              </a:ext>
            </a:extLst>
          </p:cNvPr>
          <p:cNvSpPr/>
          <p:nvPr/>
        </p:nvSpPr>
        <p:spPr>
          <a:xfrm>
            <a:off x="253621" y="1467868"/>
            <a:ext cx="2854013" cy="23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49" name="Rectangle 48">
            <a:extLst>
              <a:ext uri="{FF2B5EF4-FFF2-40B4-BE49-F238E27FC236}">
                <a16:creationId xmlns:a16="http://schemas.microsoft.com/office/drawing/2014/main" id="{65055B64-32AD-4225-A04F-4BCA6F84544D}"/>
              </a:ext>
            </a:extLst>
          </p:cNvPr>
          <p:cNvSpPr/>
          <p:nvPr/>
        </p:nvSpPr>
        <p:spPr>
          <a:xfrm>
            <a:off x="233743" y="4514916"/>
            <a:ext cx="2893770" cy="9712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1000 Rows </a:t>
            </a:r>
            <a:r>
              <a:rPr lang="en-GB" b="1" dirty="0"/>
              <a:t>of Features</a:t>
            </a:r>
          </a:p>
        </p:txBody>
      </p:sp>
      <p:sp>
        <p:nvSpPr>
          <p:cNvPr id="50" name="Rectangle 49">
            <a:extLst>
              <a:ext uri="{FF2B5EF4-FFF2-40B4-BE49-F238E27FC236}">
                <a16:creationId xmlns:a16="http://schemas.microsoft.com/office/drawing/2014/main" id="{6618090D-A731-4499-822F-18CFA28D364E}"/>
              </a:ext>
            </a:extLst>
          </p:cNvPr>
          <p:cNvSpPr/>
          <p:nvPr/>
        </p:nvSpPr>
        <p:spPr>
          <a:xfrm>
            <a:off x="273500" y="4520216"/>
            <a:ext cx="2854013" cy="241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Set</a:t>
            </a:r>
          </a:p>
        </p:txBody>
      </p:sp>
      <p:sp>
        <p:nvSpPr>
          <p:cNvPr id="2" name="TextBox 1">
            <a:extLst>
              <a:ext uri="{FF2B5EF4-FFF2-40B4-BE49-F238E27FC236}">
                <a16:creationId xmlns:a16="http://schemas.microsoft.com/office/drawing/2014/main" id="{EF199315-B880-46D9-8F98-8E03269EDE2A}"/>
              </a:ext>
            </a:extLst>
          </p:cNvPr>
          <p:cNvSpPr txBox="1"/>
          <p:nvPr/>
        </p:nvSpPr>
        <p:spPr>
          <a:xfrm>
            <a:off x="3581401" y="5750299"/>
            <a:ext cx="7139608" cy="646331"/>
          </a:xfrm>
          <a:prstGeom prst="rect">
            <a:avLst/>
          </a:prstGeom>
          <a:noFill/>
        </p:spPr>
        <p:txBody>
          <a:bodyPr wrap="square" rtlCol="0">
            <a:spAutoFit/>
          </a:bodyPr>
          <a:lstStyle/>
          <a:p>
            <a:r>
              <a:rPr lang="en-GB" dirty="0"/>
              <a:t>Finally you repeat this for all the models you are considering and are finally in a position to evaluate which model you want to use</a:t>
            </a:r>
          </a:p>
        </p:txBody>
      </p:sp>
      <p:sp>
        <p:nvSpPr>
          <p:cNvPr id="30" name="TextBox 29">
            <a:extLst>
              <a:ext uri="{FF2B5EF4-FFF2-40B4-BE49-F238E27FC236}">
                <a16:creationId xmlns:a16="http://schemas.microsoft.com/office/drawing/2014/main" id="{FF914BB9-672E-43E4-A878-D4E3A1B90D5B}"/>
              </a:ext>
            </a:extLst>
          </p:cNvPr>
          <p:cNvSpPr txBox="1"/>
          <p:nvPr/>
        </p:nvSpPr>
        <p:spPr>
          <a:xfrm>
            <a:off x="5269395" y="1528019"/>
            <a:ext cx="2796209" cy="369332"/>
          </a:xfrm>
          <a:prstGeom prst="rect">
            <a:avLst/>
          </a:prstGeom>
          <a:noFill/>
        </p:spPr>
        <p:txBody>
          <a:bodyPr wrap="square" rtlCol="0">
            <a:spAutoFit/>
          </a:bodyPr>
          <a:lstStyle/>
          <a:p>
            <a:endParaRPr lang="en-GB" dirty="0"/>
          </a:p>
        </p:txBody>
      </p:sp>
      <p:sp>
        <p:nvSpPr>
          <p:cNvPr id="31" name="Oval 30">
            <a:extLst>
              <a:ext uri="{FF2B5EF4-FFF2-40B4-BE49-F238E27FC236}">
                <a16:creationId xmlns:a16="http://schemas.microsoft.com/office/drawing/2014/main" id="{1408C165-A248-4C4C-8570-3C25960C42D9}"/>
              </a:ext>
            </a:extLst>
          </p:cNvPr>
          <p:cNvSpPr/>
          <p:nvPr/>
        </p:nvSpPr>
        <p:spPr>
          <a:xfrm>
            <a:off x="5625468" y="1489688"/>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1</a:t>
            </a:r>
          </a:p>
        </p:txBody>
      </p:sp>
      <p:sp>
        <p:nvSpPr>
          <p:cNvPr id="32" name="Oval 31">
            <a:extLst>
              <a:ext uri="{FF2B5EF4-FFF2-40B4-BE49-F238E27FC236}">
                <a16:creationId xmlns:a16="http://schemas.microsoft.com/office/drawing/2014/main" id="{E6E62406-55F3-4CD0-B4FD-7307A709B9BD}"/>
              </a:ext>
            </a:extLst>
          </p:cNvPr>
          <p:cNvSpPr/>
          <p:nvPr/>
        </p:nvSpPr>
        <p:spPr>
          <a:xfrm>
            <a:off x="5625468" y="2817584"/>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2</a:t>
            </a:r>
          </a:p>
        </p:txBody>
      </p:sp>
      <p:sp>
        <p:nvSpPr>
          <p:cNvPr id="33" name="Oval 32">
            <a:extLst>
              <a:ext uri="{FF2B5EF4-FFF2-40B4-BE49-F238E27FC236}">
                <a16:creationId xmlns:a16="http://schemas.microsoft.com/office/drawing/2014/main" id="{76E5EAEA-0A45-49F4-8EE4-B368D838E00A}"/>
              </a:ext>
            </a:extLst>
          </p:cNvPr>
          <p:cNvSpPr/>
          <p:nvPr/>
        </p:nvSpPr>
        <p:spPr>
          <a:xfrm>
            <a:off x="5625468" y="4188632"/>
            <a:ext cx="1416156" cy="87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3</a:t>
            </a:r>
          </a:p>
        </p:txBody>
      </p:sp>
      <p:sp>
        <p:nvSpPr>
          <p:cNvPr id="37" name="Arrow: Right 36">
            <a:extLst>
              <a:ext uri="{FF2B5EF4-FFF2-40B4-BE49-F238E27FC236}">
                <a16:creationId xmlns:a16="http://schemas.microsoft.com/office/drawing/2014/main" id="{4E42E82F-78B3-409D-80A3-F501AA33D18B}"/>
              </a:ext>
            </a:extLst>
          </p:cNvPr>
          <p:cNvSpPr/>
          <p:nvPr/>
        </p:nvSpPr>
        <p:spPr>
          <a:xfrm>
            <a:off x="7303506" y="1729730"/>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Right 38">
            <a:extLst>
              <a:ext uri="{FF2B5EF4-FFF2-40B4-BE49-F238E27FC236}">
                <a16:creationId xmlns:a16="http://schemas.microsoft.com/office/drawing/2014/main" id="{2825E07D-A571-4104-89B1-7677C6BDB9B6}"/>
              </a:ext>
            </a:extLst>
          </p:cNvPr>
          <p:cNvSpPr/>
          <p:nvPr/>
        </p:nvSpPr>
        <p:spPr>
          <a:xfrm>
            <a:off x="7290854" y="3049104"/>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40" name="Arrow: Right 39">
            <a:extLst>
              <a:ext uri="{FF2B5EF4-FFF2-40B4-BE49-F238E27FC236}">
                <a16:creationId xmlns:a16="http://schemas.microsoft.com/office/drawing/2014/main" id="{E0ED64DA-57A4-4387-894F-8CA7967A2BB8}"/>
              </a:ext>
            </a:extLst>
          </p:cNvPr>
          <p:cNvSpPr/>
          <p:nvPr/>
        </p:nvSpPr>
        <p:spPr>
          <a:xfrm>
            <a:off x="7290855" y="4368478"/>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41" name="Arrow: Right 40">
            <a:extLst>
              <a:ext uri="{FF2B5EF4-FFF2-40B4-BE49-F238E27FC236}">
                <a16:creationId xmlns:a16="http://schemas.microsoft.com/office/drawing/2014/main" id="{61A07074-E418-407B-8EFC-7DE57B166F5D}"/>
              </a:ext>
            </a:extLst>
          </p:cNvPr>
          <p:cNvSpPr/>
          <p:nvPr/>
        </p:nvSpPr>
        <p:spPr>
          <a:xfrm>
            <a:off x="3867773" y="4440657"/>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9" name="Arrow: Right 58">
            <a:extLst>
              <a:ext uri="{FF2B5EF4-FFF2-40B4-BE49-F238E27FC236}">
                <a16:creationId xmlns:a16="http://schemas.microsoft.com/office/drawing/2014/main" id="{55D92ADF-3CEC-4EE5-A4C8-F26C3E9B25F0}"/>
              </a:ext>
            </a:extLst>
          </p:cNvPr>
          <p:cNvSpPr/>
          <p:nvPr/>
        </p:nvSpPr>
        <p:spPr>
          <a:xfrm>
            <a:off x="3867773" y="3101715"/>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0" name="Arrow: Right 59">
            <a:extLst>
              <a:ext uri="{FF2B5EF4-FFF2-40B4-BE49-F238E27FC236}">
                <a16:creationId xmlns:a16="http://schemas.microsoft.com/office/drawing/2014/main" id="{B0BA5CCF-CB15-4BE1-814C-65ED2D9AFF2B}"/>
              </a:ext>
            </a:extLst>
          </p:cNvPr>
          <p:cNvSpPr/>
          <p:nvPr/>
        </p:nvSpPr>
        <p:spPr>
          <a:xfrm>
            <a:off x="3867773" y="1788808"/>
            <a:ext cx="1276247" cy="369332"/>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1" name="Rectangle 60">
            <a:extLst>
              <a:ext uri="{FF2B5EF4-FFF2-40B4-BE49-F238E27FC236}">
                <a16:creationId xmlns:a16="http://schemas.microsoft.com/office/drawing/2014/main" id="{DFD8DE51-1ACE-4672-8CE5-5062BA86387E}"/>
              </a:ext>
            </a:extLst>
          </p:cNvPr>
          <p:cNvSpPr/>
          <p:nvPr/>
        </p:nvSpPr>
        <p:spPr>
          <a:xfrm>
            <a:off x="3625183" y="1880402"/>
            <a:ext cx="242232" cy="34967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 name="TextBox 5">
            <a:extLst>
              <a:ext uri="{FF2B5EF4-FFF2-40B4-BE49-F238E27FC236}">
                <a16:creationId xmlns:a16="http://schemas.microsoft.com/office/drawing/2014/main" id="{4B6AECAA-069D-4A4A-B030-9DCA12B8F996}"/>
              </a:ext>
            </a:extLst>
          </p:cNvPr>
          <p:cNvSpPr txBox="1"/>
          <p:nvPr/>
        </p:nvSpPr>
        <p:spPr>
          <a:xfrm>
            <a:off x="3776704" y="1480495"/>
            <a:ext cx="1276247" cy="369332"/>
          </a:xfrm>
          <a:prstGeom prst="rect">
            <a:avLst/>
          </a:prstGeom>
          <a:noFill/>
        </p:spPr>
        <p:txBody>
          <a:bodyPr wrap="square" rtlCol="0">
            <a:spAutoFit/>
          </a:bodyPr>
          <a:lstStyle/>
          <a:p>
            <a:r>
              <a:rPr lang="en-GB" dirty="0"/>
              <a:t>K validation</a:t>
            </a:r>
          </a:p>
        </p:txBody>
      </p:sp>
      <p:sp>
        <p:nvSpPr>
          <p:cNvPr id="7" name="TextBox 6">
            <a:extLst>
              <a:ext uri="{FF2B5EF4-FFF2-40B4-BE49-F238E27FC236}">
                <a16:creationId xmlns:a16="http://schemas.microsoft.com/office/drawing/2014/main" id="{758AAC48-463E-425D-AAA6-19C7768F308B}"/>
              </a:ext>
            </a:extLst>
          </p:cNvPr>
          <p:cNvSpPr txBox="1"/>
          <p:nvPr/>
        </p:nvSpPr>
        <p:spPr>
          <a:xfrm>
            <a:off x="8984974" y="1698705"/>
            <a:ext cx="2743200" cy="369332"/>
          </a:xfrm>
          <a:prstGeom prst="rect">
            <a:avLst/>
          </a:prstGeom>
          <a:noFill/>
        </p:spPr>
        <p:txBody>
          <a:bodyPr wrap="square" rtlCol="0">
            <a:spAutoFit/>
          </a:bodyPr>
          <a:lstStyle/>
          <a:p>
            <a:r>
              <a:rPr lang="en-GB" dirty="0"/>
              <a:t>Overall Accuracy = 75%</a:t>
            </a:r>
          </a:p>
        </p:txBody>
      </p:sp>
      <p:sp>
        <p:nvSpPr>
          <p:cNvPr id="62" name="TextBox 61">
            <a:extLst>
              <a:ext uri="{FF2B5EF4-FFF2-40B4-BE49-F238E27FC236}">
                <a16:creationId xmlns:a16="http://schemas.microsoft.com/office/drawing/2014/main" id="{09817144-B92E-4CD7-A565-BCF2D67748E4}"/>
              </a:ext>
            </a:extLst>
          </p:cNvPr>
          <p:cNvSpPr txBox="1"/>
          <p:nvPr/>
        </p:nvSpPr>
        <p:spPr>
          <a:xfrm>
            <a:off x="8984974" y="2997666"/>
            <a:ext cx="2743200" cy="369332"/>
          </a:xfrm>
          <a:prstGeom prst="rect">
            <a:avLst/>
          </a:prstGeom>
          <a:noFill/>
        </p:spPr>
        <p:txBody>
          <a:bodyPr wrap="square" rtlCol="0">
            <a:spAutoFit/>
          </a:bodyPr>
          <a:lstStyle/>
          <a:p>
            <a:r>
              <a:rPr lang="en-GB" dirty="0"/>
              <a:t>Overall Accuracy = 85%</a:t>
            </a:r>
          </a:p>
        </p:txBody>
      </p:sp>
      <p:sp>
        <p:nvSpPr>
          <p:cNvPr id="63" name="TextBox 62">
            <a:extLst>
              <a:ext uri="{FF2B5EF4-FFF2-40B4-BE49-F238E27FC236}">
                <a16:creationId xmlns:a16="http://schemas.microsoft.com/office/drawing/2014/main" id="{AF44BF2E-086A-4412-936C-5E1FF276F62A}"/>
              </a:ext>
            </a:extLst>
          </p:cNvPr>
          <p:cNvSpPr txBox="1"/>
          <p:nvPr/>
        </p:nvSpPr>
        <p:spPr>
          <a:xfrm>
            <a:off x="8984974" y="4430543"/>
            <a:ext cx="2743200" cy="369332"/>
          </a:xfrm>
          <a:prstGeom prst="rect">
            <a:avLst/>
          </a:prstGeom>
          <a:noFill/>
        </p:spPr>
        <p:txBody>
          <a:bodyPr wrap="square" rtlCol="0">
            <a:spAutoFit/>
          </a:bodyPr>
          <a:lstStyle/>
          <a:p>
            <a:r>
              <a:rPr lang="en-GB" dirty="0"/>
              <a:t>Overall Accuracy = 83%</a:t>
            </a:r>
          </a:p>
        </p:txBody>
      </p:sp>
    </p:spTree>
    <p:extLst>
      <p:ext uri="{BB962C8B-B14F-4D97-AF65-F5344CB8AC3E}">
        <p14:creationId xmlns:p14="http://schemas.microsoft.com/office/powerpoint/2010/main" val="3204806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 – Cross Validation</a:t>
            </a:r>
          </a:p>
        </p:txBody>
      </p:sp>
      <p:sp>
        <p:nvSpPr>
          <p:cNvPr id="3" name="TextBox 2">
            <a:extLst>
              <a:ext uri="{FF2B5EF4-FFF2-40B4-BE49-F238E27FC236}">
                <a16:creationId xmlns:a16="http://schemas.microsoft.com/office/drawing/2014/main" id="{072BACF2-F90B-4F15-AC7B-57F4578C1A4F}"/>
              </a:ext>
            </a:extLst>
          </p:cNvPr>
          <p:cNvSpPr txBox="1"/>
          <p:nvPr/>
        </p:nvSpPr>
        <p:spPr>
          <a:xfrm>
            <a:off x="291547" y="1537252"/>
            <a:ext cx="10469217" cy="4062651"/>
          </a:xfrm>
          <a:prstGeom prst="rect">
            <a:avLst/>
          </a:prstGeom>
          <a:noFill/>
        </p:spPr>
        <p:txBody>
          <a:bodyPr wrap="square" rtlCol="0">
            <a:spAutoFit/>
          </a:bodyPr>
          <a:lstStyle/>
          <a:p>
            <a:pPr fontAlgn="base"/>
            <a:r>
              <a:rPr lang="en-GB" sz="2400" dirty="0"/>
              <a:t>The general procedure is as follows:</a:t>
            </a:r>
          </a:p>
          <a:p>
            <a:pPr marL="342900" indent="-342900" fontAlgn="base">
              <a:buFont typeface="+mj-lt"/>
              <a:buAutoNum type="arabicPeriod"/>
            </a:pPr>
            <a:r>
              <a:rPr lang="en-GB" sz="2400" dirty="0"/>
              <a:t>Shuffle the dataset randomly.</a:t>
            </a:r>
          </a:p>
          <a:p>
            <a:pPr marL="342900" indent="-342900" fontAlgn="base">
              <a:buFont typeface="+mj-lt"/>
              <a:buAutoNum type="arabicPeriod"/>
            </a:pPr>
            <a:r>
              <a:rPr lang="en-GB" sz="2400" dirty="0"/>
              <a:t>Split the dataset into k groups</a:t>
            </a:r>
          </a:p>
          <a:p>
            <a:pPr marL="342900" indent="-342900" fontAlgn="base">
              <a:buFont typeface="+mj-lt"/>
              <a:buAutoNum type="arabicPeriod"/>
            </a:pPr>
            <a:r>
              <a:rPr lang="en-GB" sz="2400" dirty="0"/>
              <a:t>For each unique group:</a:t>
            </a:r>
          </a:p>
          <a:p>
            <a:pPr marL="742950" lvl="1" indent="-285750" fontAlgn="base">
              <a:buFont typeface="Arial" panose="020B0604020202020204" pitchFamily="34" charset="0"/>
              <a:buChar char="•"/>
            </a:pPr>
            <a:r>
              <a:rPr lang="en-GB" sz="2400" dirty="0"/>
              <a:t>Take the group as a hold out or validation data set</a:t>
            </a:r>
          </a:p>
          <a:p>
            <a:pPr marL="742950" lvl="1" indent="-285750" fontAlgn="base">
              <a:buFont typeface="Arial" panose="020B0604020202020204" pitchFamily="34" charset="0"/>
              <a:buChar char="•"/>
            </a:pPr>
            <a:r>
              <a:rPr lang="en-GB" sz="2400" dirty="0"/>
              <a:t>Take the remaining groups as a training data set</a:t>
            </a:r>
          </a:p>
          <a:p>
            <a:pPr marL="742950" lvl="1" indent="-285750" fontAlgn="base">
              <a:buFont typeface="Arial" panose="020B0604020202020204" pitchFamily="34" charset="0"/>
              <a:buChar char="•"/>
            </a:pPr>
            <a:r>
              <a:rPr lang="en-GB" sz="2400" dirty="0"/>
              <a:t>Fit a model on the training set and evaluate it on the validation set</a:t>
            </a:r>
          </a:p>
          <a:p>
            <a:pPr marL="742950" lvl="1" indent="-285750" fontAlgn="base">
              <a:buFont typeface="Arial" panose="020B0604020202020204" pitchFamily="34" charset="0"/>
              <a:buChar char="•"/>
            </a:pPr>
            <a:r>
              <a:rPr lang="en-GB" sz="2400" dirty="0"/>
              <a:t>Retain the evaluation score and discard the model</a:t>
            </a:r>
            <a:br>
              <a:rPr lang="en-GB" sz="2400" dirty="0"/>
            </a:br>
            <a:endParaRPr lang="en-GB" sz="2400" dirty="0"/>
          </a:p>
          <a:p>
            <a:pPr fontAlgn="base"/>
            <a:r>
              <a:rPr lang="en-GB" sz="2400" dirty="0"/>
              <a:t>4. Summarize the skill of the model using the sample of model evaluation scores</a:t>
            </a:r>
          </a:p>
          <a:p>
            <a:endParaRPr lang="en-GB" dirty="0"/>
          </a:p>
        </p:txBody>
      </p:sp>
    </p:spTree>
    <p:extLst>
      <p:ext uri="{BB962C8B-B14F-4D97-AF65-F5344CB8AC3E}">
        <p14:creationId xmlns:p14="http://schemas.microsoft.com/office/powerpoint/2010/main" val="62494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Summary </a:t>
            </a:r>
          </a:p>
        </p:txBody>
      </p:sp>
      <p:sp>
        <p:nvSpPr>
          <p:cNvPr id="2" name="TextBox 1">
            <a:extLst>
              <a:ext uri="{FF2B5EF4-FFF2-40B4-BE49-F238E27FC236}">
                <a16:creationId xmlns:a16="http://schemas.microsoft.com/office/drawing/2014/main" id="{9980282B-4148-441A-82B2-2FEB45FE9965}"/>
              </a:ext>
            </a:extLst>
          </p:cNvPr>
          <p:cNvSpPr txBox="1"/>
          <p:nvPr/>
        </p:nvSpPr>
        <p:spPr>
          <a:xfrm>
            <a:off x="530088" y="1656522"/>
            <a:ext cx="10058400" cy="4893647"/>
          </a:xfrm>
          <a:prstGeom prst="rect">
            <a:avLst/>
          </a:prstGeom>
          <a:noFill/>
        </p:spPr>
        <p:txBody>
          <a:bodyPr wrap="square" rtlCol="0">
            <a:spAutoFit/>
          </a:bodyPr>
          <a:lstStyle/>
          <a:p>
            <a:r>
              <a:rPr lang="en-GB" sz="2400" dirty="0"/>
              <a:t>So far we have looked at:</a:t>
            </a:r>
            <a:br>
              <a:rPr lang="en-GB" sz="2400" dirty="0"/>
            </a:br>
            <a:br>
              <a:rPr lang="en-GB" sz="2400" dirty="0"/>
            </a:br>
            <a:r>
              <a:rPr lang="en-GB" sz="2400" dirty="0"/>
              <a:t>-  Overall machine learning workflow.</a:t>
            </a:r>
          </a:p>
          <a:p>
            <a:endParaRPr lang="en-GB" sz="2400" dirty="0"/>
          </a:p>
          <a:p>
            <a:pPr marL="342900" indent="-342900">
              <a:buFontTx/>
              <a:buChar char="-"/>
            </a:pPr>
            <a:r>
              <a:rPr lang="en-GB" sz="2400" dirty="0"/>
              <a:t>Classification vs Regression Machine Learning problems</a:t>
            </a:r>
            <a:br>
              <a:rPr lang="en-GB" sz="2400" dirty="0"/>
            </a:br>
            <a:endParaRPr lang="en-GB" sz="2400" dirty="0"/>
          </a:p>
          <a:p>
            <a:pPr marL="342900" indent="-342900">
              <a:buFontTx/>
              <a:buChar char="-"/>
            </a:pPr>
            <a:r>
              <a:rPr lang="en-GB" sz="2400" dirty="0"/>
              <a:t>Supervised vs Unsupervised Machine learning problems (we will review this again)</a:t>
            </a:r>
            <a:br>
              <a:rPr lang="en-GB" sz="2400" dirty="0"/>
            </a:br>
            <a:br>
              <a:rPr lang="en-GB" sz="2400" dirty="0"/>
            </a:br>
            <a:r>
              <a:rPr lang="en-GB" sz="2400" dirty="0"/>
              <a:t>we are missing:</a:t>
            </a:r>
            <a:br>
              <a:rPr lang="en-GB" sz="2400" dirty="0"/>
            </a:br>
            <a:endParaRPr lang="en-GB" sz="2400" dirty="0"/>
          </a:p>
          <a:p>
            <a:pPr marL="342900" indent="-342900">
              <a:buFontTx/>
              <a:buChar char="-"/>
            </a:pPr>
            <a:r>
              <a:rPr lang="en-GB" sz="2400" dirty="0"/>
              <a:t>How do we evaluate the quality/performance of a Machine Learning Algorithm?  </a:t>
            </a:r>
          </a:p>
        </p:txBody>
      </p:sp>
    </p:spTree>
    <p:extLst>
      <p:ext uri="{BB962C8B-B14F-4D97-AF65-F5344CB8AC3E}">
        <p14:creationId xmlns:p14="http://schemas.microsoft.com/office/powerpoint/2010/main" val="335210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Evaluating Machine Learning Algorithms</a:t>
            </a:r>
          </a:p>
        </p:txBody>
      </p:sp>
      <p:sp>
        <p:nvSpPr>
          <p:cNvPr id="3" name="TextBox 2">
            <a:extLst>
              <a:ext uri="{FF2B5EF4-FFF2-40B4-BE49-F238E27FC236}">
                <a16:creationId xmlns:a16="http://schemas.microsoft.com/office/drawing/2014/main" id="{051E653B-3A5B-436E-ADA1-80A8A12A774F}"/>
              </a:ext>
            </a:extLst>
          </p:cNvPr>
          <p:cNvSpPr txBox="1"/>
          <p:nvPr/>
        </p:nvSpPr>
        <p:spPr>
          <a:xfrm>
            <a:off x="675861" y="1656522"/>
            <a:ext cx="10522226" cy="3785652"/>
          </a:xfrm>
          <a:prstGeom prst="rect">
            <a:avLst/>
          </a:prstGeom>
          <a:noFill/>
        </p:spPr>
        <p:txBody>
          <a:bodyPr wrap="square" rtlCol="0">
            <a:spAutoFit/>
          </a:bodyPr>
          <a:lstStyle/>
          <a:p>
            <a:r>
              <a:rPr lang="en-GB" sz="2000" dirty="0"/>
              <a:t>In the training phase, when we are selecting which algorithms we want, we must select the performance metric over which our algorithm will be trained. Several performance metrics exist:</a:t>
            </a:r>
          </a:p>
          <a:p>
            <a:endParaRPr lang="en-GB" sz="2000" dirty="0"/>
          </a:p>
          <a:p>
            <a:pPr marL="342900" indent="-342900">
              <a:buFont typeface="Arial" panose="020B0604020202020204" pitchFamily="34" charset="0"/>
              <a:buChar char="•"/>
            </a:pPr>
            <a:r>
              <a:rPr lang="en-GB" sz="2000" dirty="0"/>
              <a:t>Classification Accuracy</a:t>
            </a:r>
            <a:br>
              <a:rPr lang="en-GB" sz="2000" dirty="0"/>
            </a:br>
            <a:endParaRPr lang="en-GB" sz="2000" dirty="0"/>
          </a:p>
          <a:p>
            <a:pPr marL="342900" indent="-342900">
              <a:buFont typeface="Arial" panose="020B0604020202020204" pitchFamily="34" charset="0"/>
              <a:buChar char="•"/>
            </a:pPr>
            <a:r>
              <a:rPr lang="en-GB" sz="2000" dirty="0"/>
              <a:t>Confusion Matrix</a:t>
            </a:r>
            <a:br>
              <a:rPr lang="en-GB" sz="2000" dirty="0"/>
            </a:br>
            <a:endParaRPr lang="en-GB" sz="2000" dirty="0"/>
          </a:p>
          <a:p>
            <a:pPr marL="342900" indent="-342900">
              <a:buFont typeface="Arial" panose="020B0604020202020204" pitchFamily="34" charset="0"/>
              <a:buChar char="•"/>
            </a:pPr>
            <a:r>
              <a:rPr lang="en-GB" sz="2000" dirty="0"/>
              <a:t>Logarithmic Loss</a:t>
            </a:r>
            <a:br>
              <a:rPr lang="en-GB" sz="2000" dirty="0"/>
            </a:br>
            <a:endParaRPr lang="en-GB" sz="2000" dirty="0"/>
          </a:p>
          <a:p>
            <a:pPr marL="342900" indent="-342900">
              <a:buFont typeface="Arial" panose="020B0604020202020204" pitchFamily="34" charset="0"/>
              <a:buChar char="•"/>
            </a:pPr>
            <a:r>
              <a:rPr lang="en-GB" sz="2000" dirty="0"/>
              <a:t>F1 Score </a:t>
            </a:r>
            <a:br>
              <a:rPr lang="en-GB" sz="2000" dirty="0"/>
            </a:br>
            <a:endParaRPr lang="en-GB" sz="2000" dirty="0"/>
          </a:p>
          <a:p>
            <a:pPr marL="342900" indent="-342900">
              <a:buFont typeface="Arial" panose="020B0604020202020204" pitchFamily="34" charset="0"/>
              <a:buChar char="•"/>
            </a:pPr>
            <a:r>
              <a:rPr lang="en-GB" sz="2000" dirty="0"/>
              <a:t>Etc…</a:t>
            </a:r>
          </a:p>
        </p:txBody>
      </p:sp>
    </p:spTree>
    <p:extLst>
      <p:ext uri="{BB962C8B-B14F-4D97-AF65-F5344CB8AC3E}">
        <p14:creationId xmlns:p14="http://schemas.microsoft.com/office/powerpoint/2010/main" val="1600600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675861" y="1656522"/>
            <a:ext cx="10522226" cy="1015663"/>
          </a:xfrm>
          <a:prstGeom prst="rect">
            <a:avLst/>
          </a:prstGeom>
          <a:noFill/>
        </p:spPr>
        <p:txBody>
          <a:bodyPr wrap="square" rtlCol="0">
            <a:spAutoFit/>
          </a:bodyPr>
          <a:lstStyle/>
          <a:p>
            <a:r>
              <a:rPr lang="en-GB" sz="2000" dirty="0">
                <a:solidFill>
                  <a:srgbClr val="4472C4"/>
                </a:solidFill>
              </a:rPr>
              <a:t>Classification Accuracy</a:t>
            </a:r>
          </a:p>
          <a:p>
            <a:endParaRPr lang="en-GB" sz="2000" dirty="0">
              <a:solidFill>
                <a:srgbClr val="4472C4"/>
              </a:solidFill>
            </a:endParaRPr>
          </a:p>
          <a:p>
            <a:r>
              <a:rPr lang="en-GB" sz="2000" dirty="0"/>
              <a:t>Simple to calculate, use and explain: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BB448F-68A9-46A3-883D-CC801D5D6A80}"/>
                  </a:ext>
                </a:extLst>
              </p:cNvPr>
              <p:cNvSpPr txBox="1"/>
              <p:nvPr/>
            </p:nvSpPr>
            <p:spPr>
              <a:xfrm>
                <a:off x="5512904" y="2975113"/>
                <a:ext cx="4697633" cy="763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𝐴𝑐𝑐𝑢𝑟𝑎𝑐𝑦</m:t>
                      </m:r>
                      <m:r>
                        <a:rPr lang="pt-PT" sz="2400" b="0" i="1" smtClean="0">
                          <a:latin typeface="Cambria Math" panose="02040503050406030204" pitchFamily="18" charset="0"/>
                        </a:rPr>
                        <m:t>=</m:t>
                      </m:r>
                      <m:f>
                        <m:fPr>
                          <m:ctrlPr>
                            <a:rPr lang="pt-PT" sz="2400" b="0" i="1" smtClean="0">
                              <a:latin typeface="Cambria Math" panose="02040503050406030204" pitchFamily="18" charset="0"/>
                            </a:rPr>
                          </m:ctrlPr>
                        </m:fPr>
                        <m:num>
                          <m:r>
                            <a:rPr lang="pt-PT" sz="2400" i="1">
                              <a:latin typeface="Cambria Math" panose="02040503050406030204" pitchFamily="18" charset="0"/>
                            </a:rPr>
                            <m:t># </m:t>
                          </m:r>
                          <m:r>
                            <a:rPr lang="pt-PT" sz="2400" i="1">
                              <a:latin typeface="Cambria Math" panose="02040503050406030204" pitchFamily="18" charset="0"/>
                            </a:rPr>
                            <m:t>𝑐𝑜𝑟𝑟𝑒𝑐𝑡</m:t>
                          </m:r>
                          <m:r>
                            <a:rPr lang="pt-PT" sz="2400" i="1">
                              <a:latin typeface="Cambria Math" panose="02040503050406030204" pitchFamily="18" charset="0"/>
                            </a:rPr>
                            <m:t> </m:t>
                          </m:r>
                          <m:r>
                            <a:rPr lang="pt-PT" sz="2400" i="1">
                              <a:latin typeface="Cambria Math" panose="02040503050406030204" pitchFamily="18" charset="0"/>
                            </a:rPr>
                            <m:t>𝑝𝑟𝑒𝑑𝑖𝑐𝑡𝑖𝑜𝑛𝑠</m:t>
                          </m:r>
                        </m:num>
                        <m:den>
                          <m:r>
                            <a:rPr lang="pt-PT" sz="2400" b="0" i="1" smtClean="0">
                              <a:latin typeface="Cambria Math" panose="02040503050406030204" pitchFamily="18" charset="0"/>
                            </a:rPr>
                            <m:t># </m:t>
                          </m:r>
                          <m:r>
                            <a:rPr lang="pt-PT" sz="2400" b="0" i="1" smtClean="0">
                              <a:latin typeface="Cambria Math" panose="02040503050406030204" pitchFamily="18" charset="0"/>
                            </a:rPr>
                            <m:t>𝑡𝑜𝑡𝑎𝑙</m:t>
                          </m:r>
                          <m:r>
                            <a:rPr lang="pt-PT" sz="2400" b="0" i="1" smtClean="0">
                              <a:latin typeface="Cambria Math" panose="02040503050406030204" pitchFamily="18" charset="0"/>
                            </a:rPr>
                            <m:t> </m:t>
                          </m:r>
                          <m:r>
                            <a:rPr lang="pt-PT" sz="2400" b="0" i="1" smtClean="0">
                              <a:latin typeface="Cambria Math" panose="02040503050406030204" pitchFamily="18" charset="0"/>
                            </a:rPr>
                            <m:t>𝑝𝑟𝑒𝑑𝑖𝑐𝑡𝑖𝑜𝑛𝑠</m:t>
                          </m:r>
                        </m:den>
                      </m:f>
                    </m:oMath>
                  </m:oMathPara>
                </a14:m>
                <a:endParaRPr lang="en-GB" dirty="0"/>
              </a:p>
            </p:txBody>
          </p:sp>
        </mc:Choice>
        <mc:Fallback xmlns="">
          <p:sp>
            <p:nvSpPr>
              <p:cNvPr id="2" name="TextBox 1">
                <a:extLst>
                  <a:ext uri="{FF2B5EF4-FFF2-40B4-BE49-F238E27FC236}">
                    <a16:creationId xmlns:a16="http://schemas.microsoft.com/office/drawing/2014/main" id="{AFBB448F-68A9-46A3-883D-CC801D5D6A80}"/>
                  </a:ext>
                </a:extLst>
              </p:cNvPr>
              <p:cNvSpPr txBox="1">
                <a:spLocks noRot="1" noChangeAspect="1" noMove="1" noResize="1" noEditPoints="1" noAdjustHandles="1" noChangeArrowheads="1" noChangeShapeType="1" noTextEdit="1"/>
              </p:cNvSpPr>
              <p:nvPr/>
            </p:nvSpPr>
            <p:spPr>
              <a:xfrm>
                <a:off x="5512904" y="2975113"/>
                <a:ext cx="4697633" cy="763479"/>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65155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675861" y="1656522"/>
            <a:ext cx="10522226" cy="1015663"/>
          </a:xfrm>
          <a:prstGeom prst="rect">
            <a:avLst/>
          </a:prstGeom>
          <a:noFill/>
        </p:spPr>
        <p:txBody>
          <a:bodyPr wrap="square" rtlCol="0">
            <a:spAutoFit/>
          </a:bodyPr>
          <a:lstStyle/>
          <a:p>
            <a:r>
              <a:rPr lang="en-GB" sz="2000" dirty="0">
                <a:solidFill>
                  <a:srgbClr val="4472C4"/>
                </a:solidFill>
              </a:rPr>
              <a:t>Classification Accuracy</a:t>
            </a:r>
          </a:p>
          <a:p>
            <a:endParaRPr lang="en-GB" sz="2000" dirty="0">
              <a:solidFill>
                <a:srgbClr val="4472C4"/>
              </a:solidFill>
            </a:endParaRPr>
          </a:p>
          <a:p>
            <a:r>
              <a:rPr lang="en-GB" sz="2000" dirty="0"/>
              <a:t>Simple to calculate, use and explain: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BB448F-68A9-46A3-883D-CC801D5D6A80}"/>
                  </a:ext>
                </a:extLst>
              </p:cNvPr>
              <p:cNvSpPr txBox="1"/>
              <p:nvPr/>
            </p:nvSpPr>
            <p:spPr>
              <a:xfrm>
                <a:off x="5512904" y="2975113"/>
                <a:ext cx="4697633" cy="763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𝐴𝑐𝑐𝑢𝑟𝑎𝑐𝑦</m:t>
                      </m:r>
                      <m:r>
                        <a:rPr lang="pt-PT" sz="2400" b="0" i="1" smtClean="0">
                          <a:latin typeface="Cambria Math" panose="02040503050406030204" pitchFamily="18" charset="0"/>
                        </a:rPr>
                        <m:t>=</m:t>
                      </m:r>
                      <m:f>
                        <m:fPr>
                          <m:ctrlPr>
                            <a:rPr lang="pt-PT" sz="2400" b="0" i="1" smtClean="0">
                              <a:latin typeface="Cambria Math" panose="02040503050406030204" pitchFamily="18" charset="0"/>
                            </a:rPr>
                          </m:ctrlPr>
                        </m:fPr>
                        <m:num>
                          <m:r>
                            <a:rPr lang="pt-PT" sz="2400" i="1">
                              <a:latin typeface="Cambria Math" panose="02040503050406030204" pitchFamily="18" charset="0"/>
                            </a:rPr>
                            <m:t># </m:t>
                          </m:r>
                          <m:r>
                            <a:rPr lang="pt-PT" sz="2400" i="1">
                              <a:latin typeface="Cambria Math" panose="02040503050406030204" pitchFamily="18" charset="0"/>
                            </a:rPr>
                            <m:t>𝑐𝑜𝑟𝑟𝑒𝑐𝑡</m:t>
                          </m:r>
                          <m:r>
                            <a:rPr lang="pt-PT" sz="2400" i="1">
                              <a:latin typeface="Cambria Math" panose="02040503050406030204" pitchFamily="18" charset="0"/>
                            </a:rPr>
                            <m:t> </m:t>
                          </m:r>
                          <m:r>
                            <a:rPr lang="pt-PT" sz="2400" i="1">
                              <a:latin typeface="Cambria Math" panose="02040503050406030204" pitchFamily="18" charset="0"/>
                            </a:rPr>
                            <m:t>𝑝𝑟𝑒𝑑𝑖𝑐𝑡𝑖𝑜𝑛𝑠</m:t>
                          </m:r>
                        </m:num>
                        <m:den>
                          <m:r>
                            <a:rPr lang="pt-PT" sz="2400" b="0" i="1" smtClean="0">
                              <a:latin typeface="Cambria Math" panose="02040503050406030204" pitchFamily="18" charset="0"/>
                            </a:rPr>
                            <m:t># </m:t>
                          </m:r>
                          <m:r>
                            <a:rPr lang="pt-PT" sz="2400" b="0" i="1" smtClean="0">
                              <a:latin typeface="Cambria Math" panose="02040503050406030204" pitchFamily="18" charset="0"/>
                            </a:rPr>
                            <m:t>𝑡𝑜𝑡𝑎𝑙</m:t>
                          </m:r>
                          <m:r>
                            <a:rPr lang="pt-PT" sz="2400" b="0" i="1" smtClean="0">
                              <a:latin typeface="Cambria Math" panose="02040503050406030204" pitchFamily="18" charset="0"/>
                            </a:rPr>
                            <m:t> </m:t>
                          </m:r>
                          <m:r>
                            <a:rPr lang="pt-PT" sz="2400" b="0" i="1" smtClean="0">
                              <a:latin typeface="Cambria Math" panose="02040503050406030204" pitchFamily="18" charset="0"/>
                            </a:rPr>
                            <m:t>𝑝𝑟𝑒𝑑𝑖𝑐𝑡𝑖𝑜𝑛𝑠</m:t>
                          </m:r>
                        </m:den>
                      </m:f>
                    </m:oMath>
                  </m:oMathPara>
                </a14:m>
                <a:endParaRPr lang="en-GB" dirty="0"/>
              </a:p>
            </p:txBody>
          </p:sp>
        </mc:Choice>
        <mc:Fallback xmlns="">
          <p:sp>
            <p:nvSpPr>
              <p:cNvPr id="2" name="TextBox 1">
                <a:extLst>
                  <a:ext uri="{FF2B5EF4-FFF2-40B4-BE49-F238E27FC236}">
                    <a16:creationId xmlns:a16="http://schemas.microsoft.com/office/drawing/2014/main" id="{AFBB448F-68A9-46A3-883D-CC801D5D6A80}"/>
                  </a:ext>
                </a:extLst>
              </p:cNvPr>
              <p:cNvSpPr txBox="1">
                <a:spLocks noRot="1" noChangeAspect="1" noMove="1" noResize="1" noEditPoints="1" noAdjustHandles="1" noChangeArrowheads="1" noChangeShapeType="1" noTextEdit="1"/>
              </p:cNvSpPr>
              <p:nvPr/>
            </p:nvSpPr>
            <p:spPr>
              <a:xfrm>
                <a:off x="5512904" y="2975113"/>
                <a:ext cx="4697633" cy="763479"/>
              </a:xfrm>
              <a:prstGeom prst="rect">
                <a:avLst/>
              </a:prstGeom>
              <a:blipFill>
                <a:blip r:embed="rId2"/>
                <a:stretch>
                  <a:fillRect/>
                </a:stretch>
              </a:blipFill>
            </p:spPr>
            <p:txBody>
              <a:bodyPr/>
              <a:lstStyle/>
              <a:p>
                <a:r>
                  <a:rPr lang="en-GB">
                    <a:noFill/>
                  </a:rPr>
                  <a:t> </a:t>
                </a:r>
              </a:p>
            </p:txBody>
          </p:sp>
        </mc:Fallback>
      </mc:AlternateContent>
      <p:sp>
        <p:nvSpPr>
          <p:cNvPr id="5" name="Rectangle 4">
            <a:extLst>
              <a:ext uri="{FF2B5EF4-FFF2-40B4-BE49-F238E27FC236}">
                <a16:creationId xmlns:a16="http://schemas.microsoft.com/office/drawing/2014/main" id="{AAEFFB48-BE91-44C2-8DC7-D43508EB7C88}"/>
              </a:ext>
            </a:extLst>
          </p:cNvPr>
          <p:cNvSpPr/>
          <p:nvPr/>
        </p:nvSpPr>
        <p:spPr>
          <a:xfrm>
            <a:off x="1205948" y="4267200"/>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7" name="TextBox 6">
            <a:extLst>
              <a:ext uri="{FF2B5EF4-FFF2-40B4-BE49-F238E27FC236}">
                <a16:creationId xmlns:a16="http://schemas.microsoft.com/office/drawing/2014/main" id="{675F6763-6242-45D1-922A-9C3C0CEF5502}"/>
              </a:ext>
            </a:extLst>
          </p:cNvPr>
          <p:cNvSpPr txBox="1"/>
          <p:nvPr/>
        </p:nvSpPr>
        <p:spPr>
          <a:xfrm>
            <a:off x="1311965" y="3738592"/>
            <a:ext cx="2425148" cy="400110"/>
          </a:xfrm>
          <a:prstGeom prst="rect">
            <a:avLst/>
          </a:prstGeom>
          <a:noFill/>
        </p:spPr>
        <p:txBody>
          <a:bodyPr wrap="square" rtlCol="0">
            <a:spAutoFit/>
          </a:bodyPr>
          <a:lstStyle/>
          <a:p>
            <a:r>
              <a:rPr lang="en-GB" sz="2000" dirty="0"/>
              <a:t>Predicted labels</a:t>
            </a:r>
          </a:p>
        </p:txBody>
      </p:sp>
      <p:sp>
        <p:nvSpPr>
          <p:cNvPr id="8" name="TextBox 7">
            <a:extLst>
              <a:ext uri="{FF2B5EF4-FFF2-40B4-BE49-F238E27FC236}">
                <a16:creationId xmlns:a16="http://schemas.microsoft.com/office/drawing/2014/main" id="{19FB054D-9B8A-47B7-B119-AF6F8D898EAF}"/>
              </a:ext>
            </a:extLst>
          </p:cNvPr>
          <p:cNvSpPr txBox="1"/>
          <p:nvPr/>
        </p:nvSpPr>
        <p:spPr>
          <a:xfrm>
            <a:off x="1311965" y="5374621"/>
            <a:ext cx="2425148" cy="400110"/>
          </a:xfrm>
          <a:prstGeom prst="rect">
            <a:avLst/>
          </a:prstGeom>
          <a:noFill/>
        </p:spPr>
        <p:txBody>
          <a:bodyPr wrap="square" rtlCol="0">
            <a:spAutoFit/>
          </a:bodyPr>
          <a:lstStyle/>
          <a:p>
            <a:r>
              <a:rPr lang="en-GB" sz="2000" dirty="0"/>
              <a:t>Real Labels</a:t>
            </a:r>
          </a:p>
        </p:txBody>
      </p:sp>
      <p:sp>
        <p:nvSpPr>
          <p:cNvPr id="9" name="Rectangle 8">
            <a:extLst>
              <a:ext uri="{FF2B5EF4-FFF2-40B4-BE49-F238E27FC236}">
                <a16:creationId xmlns:a16="http://schemas.microsoft.com/office/drawing/2014/main" id="{16876613-DEEB-4498-AF2A-F908F9DEAFCC}"/>
              </a:ext>
            </a:extLst>
          </p:cNvPr>
          <p:cNvSpPr/>
          <p:nvPr/>
        </p:nvSpPr>
        <p:spPr>
          <a:xfrm>
            <a:off x="2266122" y="4267200"/>
            <a:ext cx="742122" cy="76347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9">
            <a:extLst>
              <a:ext uri="{FF2B5EF4-FFF2-40B4-BE49-F238E27FC236}">
                <a16:creationId xmlns:a16="http://schemas.microsoft.com/office/drawing/2014/main" id="{EA9DDF07-4CBF-4529-B557-61AEC522D2DD}"/>
              </a:ext>
            </a:extLst>
          </p:cNvPr>
          <p:cNvSpPr/>
          <p:nvPr/>
        </p:nvSpPr>
        <p:spPr>
          <a:xfrm>
            <a:off x="3326296" y="4267200"/>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11" name="Rectangle 10">
            <a:extLst>
              <a:ext uri="{FF2B5EF4-FFF2-40B4-BE49-F238E27FC236}">
                <a16:creationId xmlns:a16="http://schemas.microsoft.com/office/drawing/2014/main" id="{43424836-8B87-4EE6-BD26-464CC67DC811}"/>
              </a:ext>
            </a:extLst>
          </p:cNvPr>
          <p:cNvSpPr/>
          <p:nvPr/>
        </p:nvSpPr>
        <p:spPr>
          <a:xfrm>
            <a:off x="4386470" y="4267200"/>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12" name="Rectangle 11">
            <a:extLst>
              <a:ext uri="{FF2B5EF4-FFF2-40B4-BE49-F238E27FC236}">
                <a16:creationId xmlns:a16="http://schemas.microsoft.com/office/drawing/2014/main" id="{2464E2C2-F724-46D2-8CF1-F9474D6AFB27}"/>
              </a:ext>
            </a:extLst>
          </p:cNvPr>
          <p:cNvSpPr/>
          <p:nvPr/>
        </p:nvSpPr>
        <p:spPr>
          <a:xfrm>
            <a:off x="5446644" y="4267200"/>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13" name="Rectangle 12">
            <a:extLst>
              <a:ext uri="{FF2B5EF4-FFF2-40B4-BE49-F238E27FC236}">
                <a16:creationId xmlns:a16="http://schemas.microsoft.com/office/drawing/2014/main" id="{0D83221E-96BC-4754-BD92-64E8CBC486D2}"/>
              </a:ext>
            </a:extLst>
          </p:cNvPr>
          <p:cNvSpPr/>
          <p:nvPr/>
        </p:nvSpPr>
        <p:spPr>
          <a:xfrm>
            <a:off x="6506818" y="4267200"/>
            <a:ext cx="742122" cy="76347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14" name="Rectangle 13">
            <a:extLst>
              <a:ext uri="{FF2B5EF4-FFF2-40B4-BE49-F238E27FC236}">
                <a16:creationId xmlns:a16="http://schemas.microsoft.com/office/drawing/2014/main" id="{A5BA6A7B-D544-462A-A311-40A671DECE20}"/>
              </a:ext>
            </a:extLst>
          </p:cNvPr>
          <p:cNvSpPr/>
          <p:nvPr/>
        </p:nvSpPr>
        <p:spPr>
          <a:xfrm>
            <a:off x="7566992" y="4267200"/>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15" name="Rectangle 14">
            <a:extLst>
              <a:ext uri="{FF2B5EF4-FFF2-40B4-BE49-F238E27FC236}">
                <a16:creationId xmlns:a16="http://schemas.microsoft.com/office/drawing/2014/main" id="{DC9CC3EE-3011-417D-A6F9-3497A15594C0}"/>
              </a:ext>
            </a:extLst>
          </p:cNvPr>
          <p:cNvSpPr/>
          <p:nvPr/>
        </p:nvSpPr>
        <p:spPr>
          <a:xfrm>
            <a:off x="8746436" y="4267200"/>
            <a:ext cx="742122" cy="76347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16" name="Rectangle 15">
            <a:extLst>
              <a:ext uri="{FF2B5EF4-FFF2-40B4-BE49-F238E27FC236}">
                <a16:creationId xmlns:a16="http://schemas.microsoft.com/office/drawing/2014/main" id="{388AC71E-E02B-401A-A130-1E9B5A1FD47B}"/>
              </a:ext>
            </a:extLst>
          </p:cNvPr>
          <p:cNvSpPr/>
          <p:nvPr/>
        </p:nvSpPr>
        <p:spPr>
          <a:xfrm>
            <a:off x="9839476" y="4267200"/>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17" name="Rectangle 16">
            <a:extLst>
              <a:ext uri="{FF2B5EF4-FFF2-40B4-BE49-F238E27FC236}">
                <a16:creationId xmlns:a16="http://schemas.microsoft.com/office/drawing/2014/main" id="{3E82CFB0-4BC1-40D1-9B1D-2BFD90A4B538}"/>
              </a:ext>
            </a:extLst>
          </p:cNvPr>
          <p:cNvSpPr/>
          <p:nvPr/>
        </p:nvSpPr>
        <p:spPr>
          <a:xfrm>
            <a:off x="1205948" y="5915636"/>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19" name="Rectangle 18">
            <a:extLst>
              <a:ext uri="{FF2B5EF4-FFF2-40B4-BE49-F238E27FC236}">
                <a16:creationId xmlns:a16="http://schemas.microsoft.com/office/drawing/2014/main" id="{181DB4B6-1EB7-4D34-8C8E-D1FE7C71E8C7}"/>
              </a:ext>
            </a:extLst>
          </p:cNvPr>
          <p:cNvSpPr/>
          <p:nvPr/>
        </p:nvSpPr>
        <p:spPr>
          <a:xfrm>
            <a:off x="3326296" y="5915636"/>
            <a:ext cx="742122" cy="76347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0" name="Rectangle 19">
            <a:extLst>
              <a:ext uri="{FF2B5EF4-FFF2-40B4-BE49-F238E27FC236}">
                <a16:creationId xmlns:a16="http://schemas.microsoft.com/office/drawing/2014/main" id="{FE1A30F2-5B61-4280-8DF1-179A2A74C4D7}"/>
              </a:ext>
            </a:extLst>
          </p:cNvPr>
          <p:cNvSpPr/>
          <p:nvPr/>
        </p:nvSpPr>
        <p:spPr>
          <a:xfrm>
            <a:off x="4386470" y="5915636"/>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21" name="Rectangle 20">
            <a:extLst>
              <a:ext uri="{FF2B5EF4-FFF2-40B4-BE49-F238E27FC236}">
                <a16:creationId xmlns:a16="http://schemas.microsoft.com/office/drawing/2014/main" id="{0241593D-A7D2-4C4F-BF8E-995C5B5BE42F}"/>
              </a:ext>
            </a:extLst>
          </p:cNvPr>
          <p:cNvSpPr/>
          <p:nvPr/>
        </p:nvSpPr>
        <p:spPr>
          <a:xfrm>
            <a:off x="5446644" y="5915636"/>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22" name="Rectangle 21">
            <a:extLst>
              <a:ext uri="{FF2B5EF4-FFF2-40B4-BE49-F238E27FC236}">
                <a16:creationId xmlns:a16="http://schemas.microsoft.com/office/drawing/2014/main" id="{6083309F-AEF2-4E6F-9FC9-AB9AEF53F146}"/>
              </a:ext>
            </a:extLst>
          </p:cNvPr>
          <p:cNvSpPr/>
          <p:nvPr/>
        </p:nvSpPr>
        <p:spPr>
          <a:xfrm>
            <a:off x="6506818" y="5915636"/>
            <a:ext cx="742122" cy="76347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3" name="Rectangle 22">
            <a:extLst>
              <a:ext uri="{FF2B5EF4-FFF2-40B4-BE49-F238E27FC236}">
                <a16:creationId xmlns:a16="http://schemas.microsoft.com/office/drawing/2014/main" id="{17FBFF50-CD8E-43BE-80F2-8826EDE4B73F}"/>
              </a:ext>
            </a:extLst>
          </p:cNvPr>
          <p:cNvSpPr/>
          <p:nvPr/>
        </p:nvSpPr>
        <p:spPr>
          <a:xfrm>
            <a:off x="7566992" y="5915636"/>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24" name="Rectangle 23">
            <a:extLst>
              <a:ext uri="{FF2B5EF4-FFF2-40B4-BE49-F238E27FC236}">
                <a16:creationId xmlns:a16="http://schemas.microsoft.com/office/drawing/2014/main" id="{83416A1F-2866-4050-BDAA-AF35340FDA5B}"/>
              </a:ext>
            </a:extLst>
          </p:cNvPr>
          <p:cNvSpPr/>
          <p:nvPr/>
        </p:nvSpPr>
        <p:spPr>
          <a:xfrm>
            <a:off x="8746436" y="5915636"/>
            <a:ext cx="742122" cy="76347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5" name="Rectangle 24">
            <a:extLst>
              <a:ext uri="{FF2B5EF4-FFF2-40B4-BE49-F238E27FC236}">
                <a16:creationId xmlns:a16="http://schemas.microsoft.com/office/drawing/2014/main" id="{FE011E56-07DF-48B0-8CA3-0F452945F660}"/>
              </a:ext>
            </a:extLst>
          </p:cNvPr>
          <p:cNvSpPr/>
          <p:nvPr/>
        </p:nvSpPr>
        <p:spPr>
          <a:xfrm>
            <a:off x="9839476" y="5915636"/>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27" name="Rectangle 26">
            <a:extLst>
              <a:ext uri="{FF2B5EF4-FFF2-40B4-BE49-F238E27FC236}">
                <a16:creationId xmlns:a16="http://schemas.microsoft.com/office/drawing/2014/main" id="{54F1248E-32B7-44C7-BB68-90102BACEFB1}"/>
              </a:ext>
            </a:extLst>
          </p:cNvPr>
          <p:cNvSpPr/>
          <p:nvPr/>
        </p:nvSpPr>
        <p:spPr>
          <a:xfrm>
            <a:off x="2266122" y="5915636"/>
            <a:ext cx="742122" cy="76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Tree>
    <p:extLst>
      <p:ext uri="{BB962C8B-B14F-4D97-AF65-F5344CB8AC3E}">
        <p14:creationId xmlns:p14="http://schemas.microsoft.com/office/powerpoint/2010/main" val="398544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675861" y="1656522"/>
            <a:ext cx="10522226" cy="1015663"/>
          </a:xfrm>
          <a:prstGeom prst="rect">
            <a:avLst/>
          </a:prstGeom>
          <a:noFill/>
        </p:spPr>
        <p:txBody>
          <a:bodyPr wrap="square" rtlCol="0">
            <a:spAutoFit/>
          </a:bodyPr>
          <a:lstStyle/>
          <a:p>
            <a:r>
              <a:rPr lang="en-GB" sz="2000" dirty="0">
                <a:solidFill>
                  <a:srgbClr val="4472C4"/>
                </a:solidFill>
              </a:rPr>
              <a:t>Classification Accuracy</a:t>
            </a:r>
          </a:p>
          <a:p>
            <a:endParaRPr lang="en-GB" sz="2000" dirty="0">
              <a:solidFill>
                <a:srgbClr val="4472C4"/>
              </a:solidFill>
            </a:endParaRPr>
          </a:p>
          <a:p>
            <a:r>
              <a:rPr lang="en-GB" sz="2000" dirty="0"/>
              <a:t>Simple to calculate, use and explain: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BB448F-68A9-46A3-883D-CC801D5D6A80}"/>
                  </a:ext>
                </a:extLst>
              </p:cNvPr>
              <p:cNvSpPr txBox="1"/>
              <p:nvPr/>
            </p:nvSpPr>
            <p:spPr>
              <a:xfrm>
                <a:off x="5512904" y="2975113"/>
                <a:ext cx="4697633" cy="763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𝐴𝑐𝑐𝑢𝑟𝑎𝑐𝑦</m:t>
                      </m:r>
                      <m:r>
                        <a:rPr lang="pt-PT" sz="2400" b="0" i="1" smtClean="0">
                          <a:latin typeface="Cambria Math" panose="02040503050406030204" pitchFamily="18" charset="0"/>
                        </a:rPr>
                        <m:t>=</m:t>
                      </m:r>
                      <m:f>
                        <m:fPr>
                          <m:ctrlPr>
                            <a:rPr lang="pt-PT" sz="2400" b="0" i="1" smtClean="0">
                              <a:latin typeface="Cambria Math" panose="02040503050406030204" pitchFamily="18" charset="0"/>
                            </a:rPr>
                          </m:ctrlPr>
                        </m:fPr>
                        <m:num>
                          <m:r>
                            <a:rPr lang="pt-PT" sz="2400" i="1">
                              <a:latin typeface="Cambria Math" panose="02040503050406030204" pitchFamily="18" charset="0"/>
                            </a:rPr>
                            <m:t># </m:t>
                          </m:r>
                          <m:r>
                            <a:rPr lang="pt-PT" sz="2400" i="1">
                              <a:latin typeface="Cambria Math" panose="02040503050406030204" pitchFamily="18" charset="0"/>
                            </a:rPr>
                            <m:t>𝑐𝑜𝑟𝑟𝑒𝑐𝑡</m:t>
                          </m:r>
                          <m:r>
                            <a:rPr lang="pt-PT" sz="2400" i="1">
                              <a:latin typeface="Cambria Math" panose="02040503050406030204" pitchFamily="18" charset="0"/>
                            </a:rPr>
                            <m:t> </m:t>
                          </m:r>
                          <m:r>
                            <a:rPr lang="pt-PT" sz="2400" i="1">
                              <a:latin typeface="Cambria Math" panose="02040503050406030204" pitchFamily="18" charset="0"/>
                            </a:rPr>
                            <m:t>𝑝𝑟𝑒𝑑𝑖𝑐𝑡𝑖𝑜𝑛𝑠</m:t>
                          </m:r>
                        </m:num>
                        <m:den>
                          <m:r>
                            <a:rPr lang="pt-PT" sz="2400" b="0" i="1" smtClean="0">
                              <a:latin typeface="Cambria Math" panose="02040503050406030204" pitchFamily="18" charset="0"/>
                            </a:rPr>
                            <m:t># </m:t>
                          </m:r>
                          <m:r>
                            <a:rPr lang="pt-PT" sz="2400" b="0" i="1" smtClean="0">
                              <a:latin typeface="Cambria Math" panose="02040503050406030204" pitchFamily="18" charset="0"/>
                            </a:rPr>
                            <m:t>𝑡𝑜𝑡𝑎𝑙</m:t>
                          </m:r>
                          <m:r>
                            <a:rPr lang="pt-PT" sz="2400" b="0" i="1" smtClean="0">
                              <a:latin typeface="Cambria Math" panose="02040503050406030204" pitchFamily="18" charset="0"/>
                            </a:rPr>
                            <m:t> </m:t>
                          </m:r>
                          <m:r>
                            <a:rPr lang="pt-PT" sz="2400" b="0" i="1" smtClean="0">
                              <a:latin typeface="Cambria Math" panose="02040503050406030204" pitchFamily="18" charset="0"/>
                            </a:rPr>
                            <m:t>𝑝𝑟𝑒𝑑𝑖𝑐𝑡𝑖𝑜𝑛𝑠</m:t>
                          </m:r>
                        </m:den>
                      </m:f>
                    </m:oMath>
                  </m:oMathPara>
                </a14:m>
                <a:endParaRPr lang="en-GB" dirty="0"/>
              </a:p>
            </p:txBody>
          </p:sp>
        </mc:Choice>
        <mc:Fallback xmlns="">
          <p:sp>
            <p:nvSpPr>
              <p:cNvPr id="2" name="TextBox 1">
                <a:extLst>
                  <a:ext uri="{FF2B5EF4-FFF2-40B4-BE49-F238E27FC236}">
                    <a16:creationId xmlns:a16="http://schemas.microsoft.com/office/drawing/2014/main" id="{AFBB448F-68A9-46A3-883D-CC801D5D6A80}"/>
                  </a:ext>
                </a:extLst>
              </p:cNvPr>
              <p:cNvSpPr txBox="1">
                <a:spLocks noRot="1" noChangeAspect="1" noMove="1" noResize="1" noEditPoints="1" noAdjustHandles="1" noChangeArrowheads="1" noChangeShapeType="1" noTextEdit="1"/>
              </p:cNvSpPr>
              <p:nvPr/>
            </p:nvSpPr>
            <p:spPr>
              <a:xfrm>
                <a:off x="5512904" y="2975113"/>
                <a:ext cx="4697633" cy="763479"/>
              </a:xfrm>
              <a:prstGeom prst="rect">
                <a:avLst/>
              </a:prstGeom>
              <a:blipFill>
                <a:blip r:embed="rId2"/>
                <a:stretch>
                  <a:fillRect/>
                </a:stretch>
              </a:blipFill>
            </p:spPr>
            <p:txBody>
              <a:bodyPr/>
              <a:lstStyle/>
              <a:p>
                <a:r>
                  <a:rPr lang="en-GB">
                    <a:noFill/>
                  </a:rPr>
                  <a:t> </a:t>
                </a:r>
              </a:p>
            </p:txBody>
          </p:sp>
        </mc:Fallback>
      </mc:AlternateContent>
      <p:sp>
        <p:nvSpPr>
          <p:cNvPr id="5" name="Rectangle 4">
            <a:extLst>
              <a:ext uri="{FF2B5EF4-FFF2-40B4-BE49-F238E27FC236}">
                <a16:creationId xmlns:a16="http://schemas.microsoft.com/office/drawing/2014/main" id="{AAEFFB48-BE91-44C2-8DC7-D43508EB7C88}"/>
              </a:ext>
            </a:extLst>
          </p:cNvPr>
          <p:cNvSpPr/>
          <p:nvPr/>
        </p:nvSpPr>
        <p:spPr>
          <a:xfrm>
            <a:off x="1205948"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7" name="TextBox 6">
            <a:extLst>
              <a:ext uri="{FF2B5EF4-FFF2-40B4-BE49-F238E27FC236}">
                <a16:creationId xmlns:a16="http://schemas.microsoft.com/office/drawing/2014/main" id="{675F6763-6242-45D1-922A-9C3C0CEF5502}"/>
              </a:ext>
            </a:extLst>
          </p:cNvPr>
          <p:cNvSpPr txBox="1"/>
          <p:nvPr/>
        </p:nvSpPr>
        <p:spPr>
          <a:xfrm>
            <a:off x="1311965" y="3738592"/>
            <a:ext cx="2425148" cy="400110"/>
          </a:xfrm>
          <a:prstGeom prst="rect">
            <a:avLst/>
          </a:prstGeom>
          <a:noFill/>
        </p:spPr>
        <p:txBody>
          <a:bodyPr wrap="square" rtlCol="0">
            <a:spAutoFit/>
          </a:bodyPr>
          <a:lstStyle/>
          <a:p>
            <a:r>
              <a:rPr lang="en-GB" sz="2000" dirty="0"/>
              <a:t>Predicted labels</a:t>
            </a:r>
          </a:p>
        </p:txBody>
      </p:sp>
      <p:sp>
        <p:nvSpPr>
          <p:cNvPr id="8" name="TextBox 7">
            <a:extLst>
              <a:ext uri="{FF2B5EF4-FFF2-40B4-BE49-F238E27FC236}">
                <a16:creationId xmlns:a16="http://schemas.microsoft.com/office/drawing/2014/main" id="{19FB054D-9B8A-47B7-B119-AF6F8D898EAF}"/>
              </a:ext>
            </a:extLst>
          </p:cNvPr>
          <p:cNvSpPr txBox="1"/>
          <p:nvPr/>
        </p:nvSpPr>
        <p:spPr>
          <a:xfrm>
            <a:off x="1311965" y="5374621"/>
            <a:ext cx="2425148" cy="400110"/>
          </a:xfrm>
          <a:prstGeom prst="rect">
            <a:avLst/>
          </a:prstGeom>
          <a:noFill/>
        </p:spPr>
        <p:txBody>
          <a:bodyPr wrap="square" rtlCol="0">
            <a:spAutoFit/>
          </a:bodyPr>
          <a:lstStyle/>
          <a:p>
            <a:r>
              <a:rPr lang="en-GB" sz="2000" dirty="0"/>
              <a:t>Real Labels</a:t>
            </a:r>
          </a:p>
        </p:txBody>
      </p:sp>
      <p:sp>
        <p:nvSpPr>
          <p:cNvPr id="9" name="Rectangle 8">
            <a:extLst>
              <a:ext uri="{FF2B5EF4-FFF2-40B4-BE49-F238E27FC236}">
                <a16:creationId xmlns:a16="http://schemas.microsoft.com/office/drawing/2014/main" id="{16876613-DEEB-4498-AF2A-F908F9DEAFCC}"/>
              </a:ext>
            </a:extLst>
          </p:cNvPr>
          <p:cNvSpPr/>
          <p:nvPr/>
        </p:nvSpPr>
        <p:spPr>
          <a:xfrm>
            <a:off x="2266122" y="4267200"/>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9">
            <a:extLst>
              <a:ext uri="{FF2B5EF4-FFF2-40B4-BE49-F238E27FC236}">
                <a16:creationId xmlns:a16="http://schemas.microsoft.com/office/drawing/2014/main" id="{EA9DDF07-4CBF-4529-B557-61AEC522D2DD}"/>
              </a:ext>
            </a:extLst>
          </p:cNvPr>
          <p:cNvSpPr/>
          <p:nvPr/>
        </p:nvSpPr>
        <p:spPr>
          <a:xfrm>
            <a:off x="3326296" y="4267200"/>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1" name="Rectangle 10">
            <a:extLst>
              <a:ext uri="{FF2B5EF4-FFF2-40B4-BE49-F238E27FC236}">
                <a16:creationId xmlns:a16="http://schemas.microsoft.com/office/drawing/2014/main" id="{43424836-8B87-4EE6-BD26-464CC67DC811}"/>
              </a:ext>
            </a:extLst>
          </p:cNvPr>
          <p:cNvSpPr/>
          <p:nvPr/>
        </p:nvSpPr>
        <p:spPr>
          <a:xfrm>
            <a:off x="4386470"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2" name="Rectangle 11">
            <a:extLst>
              <a:ext uri="{FF2B5EF4-FFF2-40B4-BE49-F238E27FC236}">
                <a16:creationId xmlns:a16="http://schemas.microsoft.com/office/drawing/2014/main" id="{2464E2C2-F724-46D2-8CF1-F9474D6AFB27}"/>
              </a:ext>
            </a:extLst>
          </p:cNvPr>
          <p:cNvSpPr/>
          <p:nvPr/>
        </p:nvSpPr>
        <p:spPr>
          <a:xfrm>
            <a:off x="5446644"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3" name="Rectangle 12">
            <a:extLst>
              <a:ext uri="{FF2B5EF4-FFF2-40B4-BE49-F238E27FC236}">
                <a16:creationId xmlns:a16="http://schemas.microsoft.com/office/drawing/2014/main" id="{0D83221E-96BC-4754-BD92-64E8CBC486D2}"/>
              </a:ext>
            </a:extLst>
          </p:cNvPr>
          <p:cNvSpPr/>
          <p:nvPr/>
        </p:nvSpPr>
        <p:spPr>
          <a:xfrm>
            <a:off x="6506818"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14" name="Rectangle 13">
            <a:extLst>
              <a:ext uri="{FF2B5EF4-FFF2-40B4-BE49-F238E27FC236}">
                <a16:creationId xmlns:a16="http://schemas.microsoft.com/office/drawing/2014/main" id="{A5BA6A7B-D544-462A-A311-40A671DECE20}"/>
              </a:ext>
            </a:extLst>
          </p:cNvPr>
          <p:cNvSpPr/>
          <p:nvPr/>
        </p:nvSpPr>
        <p:spPr>
          <a:xfrm>
            <a:off x="7566992"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5" name="Rectangle 14">
            <a:extLst>
              <a:ext uri="{FF2B5EF4-FFF2-40B4-BE49-F238E27FC236}">
                <a16:creationId xmlns:a16="http://schemas.microsoft.com/office/drawing/2014/main" id="{DC9CC3EE-3011-417D-A6F9-3497A15594C0}"/>
              </a:ext>
            </a:extLst>
          </p:cNvPr>
          <p:cNvSpPr/>
          <p:nvPr/>
        </p:nvSpPr>
        <p:spPr>
          <a:xfrm>
            <a:off x="8746436"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16" name="Rectangle 15">
            <a:extLst>
              <a:ext uri="{FF2B5EF4-FFF2-40B4-BE49-F238E27FC236}">
                <a16:creationId xmlns:a16="http://schemas.microsoft.com/office/drawing/2014/main" id="{388AC71E-E02B-401A-A130-1E9B5A1FD47B}"/>
              </a:ext>
            </a:extLst>
          </p:cNvPr>
          <p:cNvSpPr/>
          <p:nvPr/>
        </p:nvSpPr>
        <p:spPr>
          <a:xfrm>
            <a:off x="9839476" y="4267200"/>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7" name="Rectangle 16">
            <a:extLst>
              <a:ext uri="{FF2B5EF4-FFF2-40B4-BE49-F238E27FC236}">
                <a16:creationId xmlns:a16="http://schemas.microsoft.com/office/drawing/2014/main" id="{3E82CFB0-4BC1-40D1-9B1D-2BFD90A4B538}"/>
              </a:ext>
            </a:extLst>
          </p:cNvPr>
          <p:cNvSpPr/>
          <p:nvPr/>
        </p:nvSpPr>
        <p:spPr>
          <a:xfrm>
            <a:off x="1205948"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9" name="Rectangle 18">
            <a:extLst>
              <a:ext uri="{FF2B5EF4-FFF2-40B4-BE49-F238E27FC236}">
                <a16:creationId xmlns:a16="http://schemas.microsoft.com/office/drawing/2014/main" id="{181DB4B6-1EB7-4D34-8C8E-D1FE7C71E8C7}"/>
              </a:ext>
            </a:extLst>
          </p:cNvPr>
          <p:cNvSpPr/>
          <p:nvPr/>
        </p:nvSpPr>
        <p:spPr>
          <a:xfrm>
            <a:off x="3326296" y="5915636"/>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0" name="Rectangle 19">
            <a:extLst>
              <a:ext uri="{FF2B5EF4-FFF2-40B4-BE49-F238E27FC236}">
                <a16:creationId xmlns:a16="http://schemas.microsoft.com/office/drawing/2014/main" id="{FE1A30F2-5B61-4280-8DF1-179A2A74C4D7}"/>
              </a:ext>
            </a:extLst>
          </p:cNvPr>
          <p:cNvSpPr/>
          <p:nvPr/>
        </p:nvSpPr>
        <p:spPr>
          <a:xfrm>
            <a:off x="4386470"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21" name="Rectangle 20">
            <a:extLst>
              <a:ext uri="{FF2B5EF4-FFF2-40B4-BE49-F238E27FC236}">
                <a16:creationId xmlns:a16="http://schemas.microsoft.com/office/drawing/2014/main" id="{0241593D-A7D2-4C4F-BF8E-995C5B5BE42F}"/>
              </a:ext>
            </a:extLst>
          </p:cNvPr>
          <p:cNvSpPr/>
          <p:nvPr/>
        </p:nvSpPr>
        <p:spPr>
          <a:xfrm>
            <a:off x="5446644"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22" name="Rectangle 21">
            <a:extLst>
              <a:ext uri="{FF2B5EF4-FFF2-40B4-BE49-F238E27FC236}">
                <a16:creationId xmlns:a16="http://schemas.microsoft.com/office/drawing/2014/main" id="{6083309F-AEF2-4E6F-9FC9-AB9AEF53F146}"/>
              </a:ext>
            </a:extLst>
          </p:cNvPr>
          <p:cNvSpPr/>
          <p:nvPr/>
        </p:nvSpPr>
        <p:spPr>
          <a:xfrm>
            <a:off x="6506818"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3" name="Rectangle 22">
            <a:extLst>
              <a:ext uri="{FF2B5EF4-FFF2-40B4-BE49-F238E27FC236}">
                <a16:creationId xmlns:a16="http://schemas.microsoft.com/office/drawing/2014/main" id="{17FBFF50-CD8E-43BE-80F2-8826EDE4B73F}"/>
              </a:ext>
            </a:extLst>
          </p:cNvPr>
          <p:cNvSpPr/>
          <p:nvPr/>
        </p:nvSpPr>
        <p:spPr>
          <a:xfrm>
            <a:off x="7566992"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24" name="Rectangle 23">
            <a:extLst>
              <a:ext uri="{FF2B5EF4-FFF2-40B4-BE49-F238E27FC236}">
                <a16:creationId xmlns:a16="http://schemas.microsoft.com/office/drawing/2014/main" id="{83416A1F-2866-4050-BDAA-AF35340FDA5B}"/>
              </a:ext>
            </a:extLst>
          </p:cNvPr>
          <p:cNvSpPr/>
          <p:nvPr/>
        </p:nvSpPr>
        <p:spPr>
          <a:xfrm>
            <a:off x="8746436"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7" name="Rectangle 26">
            <a:extLst>
              <a:ext uri="{FF2B5EF4-FFF2-40B4-BE49-F238E27FC236}">
                <a16:creationId xmlns:a16="http://schemas.microsoft.com/office/drawing/2014/main" id="{54F1248E-32B7-44C7-BB68-90102BACEFB1}"/>
              </a:ext>
            </a:extLst>
          </p:cNvPr>
          <p:cNvSpPr/>
          <p:nvPr/>
        </p:nvSpPr>
        <p:spPr>
          <a:xfrm>
            <a:off x="2266122" y="5915636"/>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26" name="Rectangle 25">
            <a:extLst>
              <a:ext uri="{FF2B5EF4-FFF2-40B4-BE49-F238E27FC236}">
                <a16:creationId xmlns:a16="http://schemas.microsoft.com/office/drawing/2014/main" id="{8E565BD2-94A2-4D00-A593-069494262F30}"/>
              </a:ext>
            </a:extLst>
          </p:cNvPr>
          <p:cNvSpPr/>
          <p:nvPr/>
        </p:nvSpPr>
        <p:spPr>
          <a:xfrm>
            <a:off x="9852728" y="5915636"/>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Tree>
    <p:extLst>
      <p:ext uri="{BB962C8B-B14F-4D97-AF65-F5344CB8AC3E}">
        <p14:creationId xmlns:p14="http://schemas.microsoft.com/office/powerpoint/2010/main" val="44915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What is Machine Learning?</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3</a:t>
            </a:fld>
            <a:endParaRPr lang="en-GB"/>
          </a:p>
        </p:txBody>
      </p:sp>
      <p:sp>
        <p:nvSpPr>
          <p:cNvPr id="7" name="TextBox 6">
            <a:extLst>
              <a:ext uri="{FF2B5EF4-FFF2-40B4-BE49-F238E27FC236}">
                <a16:creationId xmlns:a16="http://schemas.microsoft.com/office/drawing/2014/main" id="{54681AC6-5E7D-4714-B0F1-D8085550AD4B}"/>
              </a:ext>
            </a:extLst>
          </p:cNvPr>
          <p:cNvSpPr txBox="1"/>
          <p:nvPr/>
        </p:nvSpPr>
        <p:spPr>
          <a:xfrm>
            <a:off x="805070" y="2040835"/>
            <a:ext cx="9850230" cy="1569660"/>
          </a:xfrm>
          <a:prstGeom prst="rect">
            <a:avLst/>
          </a:prstGeom>
          <a:noFill/>
        </p:spPr>
        <p:txBody>
          <a:bodyPr wrap="square" rtlCol="0">
            <a:spAutoFit/>
          </a:bodyPr>
          <a:lstStyle/>
          <a:p>
            <a:r>
              <a:rPr lang="en-GB" sz="2400" dirty="0"/>
              <a:t>In Machine Learning, we do not know up front what the function f(x) is!</a:t>
            </a:r>
            <a:br>
              <a:rPr lang="en-GB" sz="2400" dirty="0"/>
            </a:br>
            <a:br>
              <a:rPr lang="en-GB" sz="2400" dirty="0"/>
            </a:br>
            <a:r>
              <a:rPr lang="en-GB" sz="2400" dirty="0"/>
              <a:t>Therefore we need to give the </a:t>
            </a:r>
            <a:r>
              <a:rPr lang="en-GB" sz="2400" i="1" dirty="0">
                <a:solidFill>
                  <a:schemeClr val="accent1"/>
                </a:solidFill>
              </a:rPr>
              <a:t>Machine</a:t>
            </a:r>
            <a:r>
              <a:rPr lang="en-GB" sz="2400" dirty="0"/>
              <a:t> enough examples to figure out what is the best function. This is the component of </a:t>
            </a:r>
            <a:r>
              <a:rPr lang="en-GB" sz="2400" i="1" dirty="0">
                <a:solidFill>
                  <a:schemeClr val="accent1"/>
                </a:solidFill>
              </a:rPr>
              <a:t>Learning</a:t>
            </a:r>
          </a:p>
        </p:txBody>
      </p:sp>
    </p:spTree>
    <p:extLst>
      <p:ext uri="{BB962C8B-B14F-4D97-AF65-F5344CB8AC3E}">
        <p14:creationId xmlns:p14="http://schemas.microsoft.com/office/powerpoint/2010/main" val="1975323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675861" y="1656522"/>
            <a:ext cx="10522226" cy="1015663"/>
          </a:xfrm>
          <a:prstGeom prst="rect">
            <a:avLst/>
          </a:prstGeom>
          <a:noFill/>
        </p:spPr>
        <p:txBody>
          <a:bodyPr wrap="square" rtlCol="0">
            <a:spAutoFit/>
          </a:bodyPr>
          <a:lstStyle/>
          <a:p>
            <a:r>
              <a:rPr lang="en-GB" sz="2000" dirty="0">
                <a:solidFill>
                  <a:srgbClr val="4472C4"/>
                </a:solidFill>
              </a:rPr>
              <a:t>Classification Accuracy</a:t>
            </a:r>
          </a:p>
          <a:p>
            <a:endParaRPr lang="en-GB" sz="2000" dirty="0">
              <a:solidFill>
                <a:srgbClr val="4472C4"/>
              </a:solidFill>
            </a:endParaRPr>
          </a:p>
          <a:p>
            <a:r>
              <a:rPr lang="en-GB" sz="2000" dirty="0"/>
              <a:t>Simple to calculate, use and explain: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FBB448F-68A9-46A3-883D-CC801D5D6A80}"/>
                  </a:ext>
                </a:extLst>
              </p:cNvPr>
              <p:cNvSpPr txBox="1"/>
              <p:nvPr/>
            </p:nvSpPr>
            <p:spPr>
              <a:xfrm>
                <a:off x="5512904" y="2975113"/>
                <a:ext cx="6152582" cy="763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𝐴𝑐𝑐𝑢𝑟𝑎𝑐𝑦</m:t>
                      </m:r>
                      <m:r>
                        <a:rPr lang="pt-PT" sz="2400" b="0" i="1" smtClean="0">
                          <a:latin typeface="Cambria Math" panose="02040503050406030204" pitchFamily="18" charset="0"/>
                        </a:rPr>
                        <m:t>=</m:t>
                      </m:r>
                      <m:f>
                        <m:fPr>
                          <m:ctrlPr>
                            <a:rPr lang="pt-PT" sz="2400" b="0" i="1" smtClean="0">
                              <a:latin typeface="Cambria Math" panose="02040503050406030204" pitchFamily="18" charset="0"/>
                            </a:rPr>
                          </m:ctrlPr>
                        </m:fPr>
                        <m:num>
                          <m:r>
                            <a:rPr lang="pt-PT" sz="2400" i="1">
                              <a:latin typeface="Cambria Math" panose="02040503050406030204" pitchFamily="18" charset="0"/>
                            </a:rPr>
                            <m:t># </m:t>
                          </m:r>
                          <m:r>
                            <a:rPr lang="pt-PT" sz="2400" i="1">
                              <a:latin typeface="Cambria Math" panose="02040503050406030204" pitchFamily="18" charset="0"/>
                            </a:rPr>
                            <m:t>𝑐𝑜𝑟𝑟𝑒𝑐𝑡</m:t>
                          </m:r>
                          <m:r>
                            <a:rPr lang="pt-PT" sz="2400" i="1">
                              <a:latin typeface="Cambria Math" panose="02040503050406030204" pitchFamily="18" charset="0"/>
                            </a:rPr>
                            <m:t> </m:t>
                          </m:r>
                          <m:r>
                            <a:rPr lang="pt-PT" sz="2400" i="1">
                              <a:latin typeface="Cambria Math" panose="02040503050406030204" pitchFamily="18" charset="0"/>
                            </a:rPr>
                            <m:t>𝑝𝑟𝑒𝑑𝑖𝑐𝑡𝑖𝑜𝑛𝑠</m:t>
                          </m:r>
                        </m:num>
                        <m:den>
                          <m:r>
                            <a:rPr lang="pt-PT" sz="2400" b="0" i="1" smtClean="0">
                              <a:latin typeface="Cambria Math" panose="02040503050406030204" pitchFamily="18" charset="0"/>
                            </a:rPr>
                            <m:t># </m:t>
                          </m:r>
                          <m:r>
                            <a:rPr lang="pt-PT" sz="2400" b="0" i="1" smtClean="0">
                              <a:latin typeface="Cambria Math" panose="02040503050406030204" pitchFamily="18" charset="0"/>
                            </a:rPr>
                            <m:t>𝑡𝑜𝑡𝑎𝑙</m:t>
                          </m:r>
                          <m:r>
                            <a:rPr lang="pt-PT" sz="2400" b="0" i="1" smtClean="0">
                              <a:latin typeface="Cambria Math" panose="02040503050406030204" pitchFamily="18" charset="0"/>
                            </a:rPr>
                            <m:t> </m:t>
                          </m:r>
                          <m:r>
                            <a:rPr lang="pt-PT" sz="2400" b="0" i="1" smtClean="0">
                              <a:latin typeface="Cambria Math" panose="02040503050406030204" pitchFamily="18" charset="0"/>
                            </a:rPr>
                            <m:t>𝑝𝑟𝑒𝑑𝑖𝑐𝑡𝑖𝑜𝑛𝑠</m:t>
                          </m:r>
                        </m:den>
                      </m:f>
                      <m:r>
                        <a:rPr lang="pt-PT" sz="2400" b="0" i="1" smtClean="0">
                          <a:latin typeface="Cambria Math" panose="02040503050406030204" pitchFamily="18" charset="0"/>
                          <a:ea typeface="Cambria Math" panose="02040503050406030204" pitchFamily="18" charset="0"/>
                        </a:rPr>
                        <m:t>=</m:t>
                      </m:r>
                      <m:f>
                        <m:fPr>
                          <m:ctrlPr>
                            <a:rPr lang="pt-PT" sz="2400" b="0" i="1" smtClean="0">
                              <a:latin typeface="Cambria Math" panose="02040503050406030204" pitchFamily="18" charset="0"/>
                              <a:ea typeface="Cambria Math" panose="02040503050406030204" pitchFamily="18" charset="0"/>
                            </a:rPr>
                          </m:ctrlPr>
                        </m:fPr>
                        <m:num>
                          <m:r>
                            <a:rPr lang="pt-PT" sz="2400" b="0" i="1" smtClean="0">
                              <a:latin typeface="Cambria Math" panose="02040503050406030204" pitchFamily="18" charset="0"/>
                              <a:ea typeface="Cambria Math" panose="02040503050406030204" pitchFamily="18" charset="0"/>
                            </a:rPr>
                            <m:t>6</m:t>
                          </m:r>
                        </m:num>
                        <m:den>
                          <m:r>
                            <a:rPr lang="pt-PT" sz="2400" b="0" i="1" smtClean="0">
                              <a:latin typeface="Cambria Math" panose="02040503050406030204" pitchFamily="18" charset="0"/>
                              <a:ea typeface="Cambria Math" panose="02040503050406030204" pitchFamily="18" charset="0"/>
                            </a:rPr>
                            <m:t>9</m:t>
                          </m:r>
                        </m:den>
                      </m:f>
                      <m:r>
                        <a:rPr lang="pt-PT" sz="2400" b="0" i="1" smtClean="0">
                          <a:latin typeface="Cambria Math" panose="02040503050406030204" pitchFamily="18" charset="0"/>
                          <a:ea typeface="Cambria Math" panose="02040503050406030204" pitchFamily="18" charset="0"/>
                        </a:rPr>
                        <m:t>~66%</m:t>
                      </m:r>
                    </m:oMath>
                  </m:oMathPara>
                </a14:m>
                <a:endParaRPr lang="en-GB" dirty="0"/>
              </a:p>
            </p:txBody>
          </p:sp>
        </mc:Choice>
        <mc:Fallback xmlns="">
          <p:sp>
            <p:nvSpPr>
              <p:cNvPr id="2" name="TextBox 1">
                <a:extLst>
                  <a:ext uri="{FF2B5EF4-FFF2-40B4-BE49-F238E27FC236}">
                    <a16:creationId xmlns:a16="http://schemas.microsoft.com/office/drawing/2014/main" id="{AFBB448F-68A9-46A3-883D-CC801D5D6A80}"/>
                  </a:ext>
                </a:extLst>
              </p:cNvPr>
              <p:cNvSpPr txBox="1">
                <a:spLocks noRot="1" noChangeAspect="1" noMove="1" noResize="1" noEditPoints="1" noAdjustHandles="1" noChangeArrowheads="1" noChangeShapeType="1" noTextEdit="1"/>
              </p:cNvSpPr>
              <p:nvPr/>
            </p:nvSpPr>
            <p:spPr>
              <a:xfrm>
                <a:off x="5512904" y="2975113"/>
                <a:ext cx="6152582" cy="763479"/>
              </a:xfrm>
              <a:prstGeom prst="rect">
                <a:avLst/>
              </a:prstGeom>
              <a:blipFill>
                <a:blip r:embed="rId2"/>
                <a:stretch>
                  <a:fillRect/>
                </a:stretch>
              </a:blipFill>
            </p:spPr>
            <p:txBody>
              <a:bodyPr/>
              <a:lstStyle/>
              <a:p>
                <a:r>
                  <a:rPr lang="en-GB">
                    <a:noFill/>
                  </a:rPr>
                  <a:t> </a:t>
                </a:r>
              </a:p>
            </p:txBody>
          </p:sp>
        </mc:Fallback>
      </mc:AlternateContent>
      <p:sp>
        <p:nvSpPr>
          <p:cNvPr id="5" name="Rectangle 4">
            <a:extLst>
              <a:ext uri="{FF2B5EF4-FFF2-40B4-BE49-F238E27FC236}">
                <a16:creationId xmlns:a16="http://schemas.microsoft.com/office/drawing/2014/main" id="{AAEFFB48-BE91-44C2-8DC7-D43508EB7C88}"/>
              </a:ext>
            </a:extLst>
          </p:cNvPr>
          <p:cNvSpPr/>
          <p:nvPr/>
        </p:nvSpPr>
        <p:spPr>
          <a:xfrm>
            <a:off x="1205948"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Yes</a:t>
            </a:r>
          </a:p>
        </p:txBody>
      </p:sp>
      <p:sp>
        <p:nvSpPr>
          <p:cNvPr id="7" name="TextBox 6">
            <a:extLst>
              <a:ext uri="{FF2B5EF4-FFF2-40B4-BE49-F238E27FC236}">
                <a16:creationId xmlns:a16="http://schemas.microsoft.com/office/drawing/2014/main" id="{675F6763-6242-45D1-922A-9C3C0CEF5502}"/>
              </a:ext>
            </a:extLst>
          </p:cNvPr>
          <p:cNvSpPr txBox="1"/>
          <p:nvPr/>
        </p:nvSpPr>
        <p:spPr>
          <a:xfrm>
            <a:off x="1311965" y="3738592"/>
            <a:ext cx="2425148" cy="400110"/>
          </a:xfrm>
          <a:prstGeom prst="rect">
            <a:avLst/>
          </a:prstGeom>
          <a:noFill/>
        </p:spPr>
        <p:txBody>
          <a:bodyPr wrap="square" rtlCol="0">
            <a:spAutoFit/>
          </a:bodyPr>
          <a:lstStyle/>
          <a:p>
            <a:r>
              <a:rPr lang="en-GB" sz="2000" dirty="0"/>
              <a:t>Predicted labels</a:t>
            </a:r>
          </a:p>
        </p:txBody>
      </p:sp>
      <p:sp>
        <p:nvSpPr>
          <p:cNvPr id="8" name="TextBox 7">
            <a:extLst>
              <a:ext uri="{FF2B5EF4-FFF2-40B4-BE49-F238E27FC236}">
                <a16:creationId xmlns:a16="http://schemas.microsoft.com/office/drawing/2014/main" id="{19FB054D-9B8A-47B7-B119-AF6F8D898EAF}"/>
              </a:ext>
            </a:extLst>
          </p:cNvPr>
          <p:cNvSpPr txBox="1"/>
          <p:nvPr/>
        </p:nvSpPr>
        <p:spPr>
          <a:xfrm>
            <a:off x="1311965" y="5374621"/>
            <a:ext cx="2425148" cy="400110"/>
          </a:xfrm>
          <a:prstGeom prst="rect">
            <a:avLst/>
          </a:prstGeom>
          <a:noFill/>
        </p:spPr>
        <p:txBody>
          <a:bodyPr wrap="square" rtlCol="0">
            <a:spAutoFit/>
          </a:bodyPr>
          <a:lstStyle/>
          <a:p>
            <a:r>
              <a:rPr lang="en-GB" sz="2000" dirty="0"/>
              <a:t>Real Labels</a:t>
            </a:r>
          </a:p>
        </p:txBody>
      </p:sp>
      <p:sp>
        <p:nvSpPr>
          <p:cNvPr id="9" name="Rectangle 8">
            <a:extLst>
              <a:ext uri="{FF2B5EF4-FFF2-40B4-BE49-F238E27FC236}">
                <a16:creationId xmlns:a16="http://schemas.microsoft.com/office/drawing/2014/main" id="{16876613-DEEB-4498-AF2A-F908F9DEAFCC}"/>
              </a:ext>
            </a:extLst>
          </p:cNvPr>
          <p:cNvSpPr/>
          <p:nvPr/>
        </p:nvSpPr>
        <p:spPr>
          <a:xfrm>
            <a:off x="2266122" y="4267200"/>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9">
            <a:extLst>
              <a:ext uri="{FF2B5EF4-FFF2-40B4-BE49-F238E27FC236}">
                <a16:creationId xmlns:a16="http://schemas.microsoft.com/office/drawing/2014/main" id="{EA9DDF07-4CBF-4529-B557-61AEC522D2DD}"/>
              </a:ext>
            </a:extLst>
          </p:cNvPr>
          <p:cNvSpPr/>
          <p:nvPr/>
        </p:nvSpPr>
        <p:spPr>
          <a:xfrm>
            <a:off x="3326296" y="4267200"/>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1" name="Rectangle 10">
            <a:extLst>
              <a:ext uri="{FF2B5EF4-FFF2-40B4-BE49-F238E27FC236}">
                <a16:creationId xmlns:a16="http://schemas.microsoft.com/office/drawing/2014/main" id="{43424836-8B87-4EE6-BD26-464CC67DC811}"/>
              </a:ext>
            </a:extLst>
          </p:cNvPr>
          <p:cNvSpPr/>
          <p:nvPr/>
        </p:nvSpPr>
        <p:spPr>
          <a:xfrm>
            <a:off x="4386470"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2" name="Rectangle 11">
            <a:extLst>
              <a:ext uri="{FF2B5EF4-FFF2-40B4-BE49-F238E27FC236}">
                <a16:creationId xmlns:a16="http://schemas.microsoft.com/office/drawing/2014/main" id="{2464E2C2-F724-46D2-8CF1-F9474D6AFB27}"/>
              </a:ext>
            </a:extLst>
          </p:cNvPr>
          <p:cNvSpPr/>
          <p:nvPr/>
        </p:nvSpPr>
        <p:spPr>
          <a:xfrm>
            <a:off x="5446644"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3" name="Rectangle 12">
            <a:extLst>
              <a:ext uri="{FF2B5EF4-FFF2-40B4-BE49-F238E27FC236}">
                <a16:creationId xmlns:a16="http://schemas.microsoft.com/office/drawing/2014/main" id="{0D83221E-96BC-4754-BD92-64E8CBC486D2}"/>
              </a:ext>
            </a:extLst>
          </p:cNvPr>
          <p:cNvSpPr/>
          <p:nvPr/>
        </p:nvSpPr>
        <p:spPr>
          <a:xfrm>
            <a:off x="6506818"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14" name="Rectangle 13">
            <a:extLst>
              <a:ext uri="{FF2B5EF4-FFF2-40B4-BE49-F238E27FC236}">
                <a16:creationId xmlns:a16="http://schemas.microsoft.com/office/drawing/2014/main" id="{A5BA6A7B-D544-462A-A311-40A671DECE20}"/>
              </a:ext>
            </a:extLst>
          </p:cNvPr>
          <p:cNvSpPr/>
          <p:nvPr/>
        </p:nvSpPr>
        <p:spPr>
          <a:xfrm>
            <a:off x="7566992"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5" name="Rectangle 14">
            <a:extLst>
              <a:ext uri="{FF2B5EF4-FFF2-40B4-BE49-F238E27FC236}">
                <a16:creationId xmlns:a16="http://schemas.microsoft.com/office/drawing/2014/main" id="{DC9CC3EE-3011-417D-A6F9-3497A15594C0}"/>
              </a:ext>
            </a:extLst>
          </p:cNvPr>
          <p:cNvSpPr/>
          <p:nvPr/>
        </p:nvSpPr>
        <p:spPr>
          <a:xfrm>
            <a:off x="8746436" y="4267200"/>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16" name="Rectangle 15">
            <a:extLst>
              <a:ext uri="{FF2B5EF4-FFF2-40B4-BE49-F238E27FC236}">
                <a16:creationId xmlns:a16="http://schemas.microsoft.com/office/drawing/2014/main" id="{388AC71E-E02B-401A-A130-1E9B5A1FD47B}"/>
              </a:ext>
            </a:extLst>
          </p:cNvPr>
          <p:cNvSpPr/>
          <p:nvPr/>
        </p:nvSpPr>
        <p:spPr>
          <a:xfrm>
            <a:off x="9839476" y="4267200"/>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7" name="Rectangle 16">
            <a:extLst>
              <a:ext uri="{FF2B5EF4-FFF2-40B4-BE49-F238E27FC236}">
                <a16:creationId xmlns:a16="http://schemas.microsoft.com/office/drawing/2014/main" id="{3E82CFB0-4BC1-40D1-9B1D-2BFD90A4B538}"/>
              </a:ext>
            </a:extLst>
          </p:cNvPr>
          <p:cNvSpPr/>
          <p:nvPr/>
        </p:nvSpPr>
        <p:spPr>
          <a:xfrm>
            <a:off x="1205948"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19" name="Rectangle 18">
            <a:extLst>
              <a:ext uri="{FF2B5EF4-FFF2-40B4-BE49-F238E27FC236}">
                <a16:creationId xmlns:a16="http://schemas.microsoft.com/office/drawing/2014/main" id="{181DB4B6-1EB7-4D34-8C8E-D1FE7C71E8C7}"/>
              </a:ext>
            </a:extLst>
          </p:cNvPr>
          <p:cNvSpPr/>
          <p:nvPr/>
        </p:nvSpPr>
        <p:spPr>
          <a:xfrm>
            <a:off x="3326296" y="5915636"/>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0" name="Rectangle 19">
            <a:extLst>
              <a:ext uri="{FF2B5EF4-FFF2-40B4-BE49-F238E27FC236}">
                <a16:creationId xmlns:a16="http://schemas.microsoft.com/office/drawing/2014/main" id="{FE1A30F2-5B61-4280-8DF1-179A2A74C4D7}"/>
              </a:ext>
            </a:extLst>
          </p:cNvPr>
          <p:cNvSpPr/>
          <p:nvPr/>
        </p:nvSpPr>
        <p:spPr>
          <a:xfrm>
            <a:off x="4386470"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21" name="Rectangle 20">
            <a:extLst>
              <a:ext uri="{FF2B5EF4-FFF2-40B4-BE49-F238E27FC236}">
                <a16:creationId xmlns:a16="http://schemas.microsoft.com/office/drawing/2014/main" id="{0241593D-A7D2-4C4F-BF8E-995C5B5BE42F}"/>
              </a:ext>
            </a:extLst>
          </p:cNvPr>
          <p:cNvSpPr/>
          <p:nvPr/>
        </p:nvSpPr>
        <p:spPr>
          <a:xfrm>
            <a:off x="5446644"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22" name="Rectangle 21">
            <a:extLst>
              <a:ext uri="{FF2B5EF4-FFF2-40B4-BE49-F238E27FC236}">
                <a16:creationId xmlns:a16="http://schemas.microsoft.com/office/drawing/2014/main" id="{6083309F-AEF2-4E6F-9FC9-AB9AEF53F146}"/>
              </a:ext>
            </a:extLst>
          </p:cNvPr>
          <p:cNvSpPr/>
          <p:nvPr/>
        </p:nvSpPr>
        <p:spPr>
          <a:xfrm>
            <a:off x="6506818"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3" name="Rectangle 22">
            <a:extLst>
              <a:ext uri="{FF2B5EF4-FFF2-40B4-BE49-F238E27FC236}">
                <a16:creationId xmlns:a16="http://schemas.microsoft.com/office/drawing/2014/main" id="{17FBFF50-CD8E-43BE-80F2-8826EDE4B73F}"/>
              </a:ext>
            </a:extLst>
          </p:cNvPr>
          <p:cNvSpPr/>
          <p:nvPr/>
        </p:nvSpPr>
        <p:spPr>
          <a:xfrm>
            <a:off x="7566992"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24" name="Rectangle 23">
            <a:extLst>
              <a:ext uri="{FF2B5EF4-FFF2-40B4-BE49-F238E27FC236}">
                <a16:creationId xmlns:a16="http://schemas.microsoft.com/office/drawing/2014/main" id="{83416A1F-2866-4050-BDAA-AF35340FDA5B}"/>
              </a:ext>
            </a:extLst>
          </p:cNvPr>
          <p:cNvSpPr/>
          <p:nvPr/>
        </p:nvSpPr>
        <p:spPr>
          <a:xfrm>
            <a:off x="8746436" y="5915636"/>
            <a:ext cx="742122" cy="7634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
        <p:nvSpPr>
          <p:cNvPr id="27" name="Rectangle 26">
            <a:extLst>
              <a:ext uri="{FF2B5EF4-FFF2-40B4-BE49-F238E27FC236}">
                <a16:creationId xmlns:a16="http://schemas.microsoft.com/office/drawing/2014/main" id="{54F1248E-32B7-44C7-BB68-90102BACEFB1}"/>
              </a:ext>
            </a:extLst>
          </p:cNvPr>
          <p:cNvSpPr/>
          <p:nvPr/>
        </p:nvSpPr>
        <p:spPr>
          <a:xfrm>
            <a:off x="2266122" y="5915636"/>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Yes</a:t>
            </a:r>
          </a:p>
        </p:txBody>
      </p:sp>
      <p:sp>
        <p:nvSpPr>
          <p:cNvPr id="26" name="Rectangle 25">
            <a:extLst>
              <a:ext uri="{FF2B5EF4-FFF2-40B4-BE49-F238E27FC236}">
                <a16:creationId xmlns:a16="http://schemas.microsoft.com/office/drawing/2014/main" id="{8E565BD2-94A2-4D00-A593-069494262F30}"/>
              </a:ext>
            </a:extLst>
          </p:cNvPr>
          <p:cNvSpPr/>
          <p:nvPr/>
        </p:nvSpPr>
        <p:spPr>
          <a:xfrm>
            <a:off x="9852728" y="5915636"/>
            <a:ext cx="742122" cy="763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No</a:t>
            </a:r>
          </a:p>
        </p:txBody>
      </p:sp>
    </p:spTree>
    <p:extLst>
      <p:ext uri="{BB962C8B-B14F-4D97-AF65-F5344CB8AC3E}">
        <p14:creationId xmlns:p14="http://schemas.microsoft.com/office/powerpoint/2010/main" val="2136470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1323439"/>
          </a:xfrm>
          <a:prstGeom prst="rect">
            <a:avLst/>
          </a:prstGeom>
          <a:noFill/>
        </p:spPr>
        <p:txBody>
          <a:bodyPr wrap="square" rtlCol="0">
            <a:spAutoFit/>
          </a:bodyPr>
          <a:lstStyle/>
          <a:p>
            <a:r>
              <a:rPr lang="en-GB" sz="2000" dirty="0">
                <a:solidFill>
                  <a:srgbClr val="4472C4"/>
                </a:solidFill>
              </a:rPr>
              <a:t>Confusion Matrix</a:t>
            </a:r>
            <a:br>
              <a:rPr lang="en-GB" sz="2000" dirty="0">
                <a:solidFill>
                  <a:srgbClr val="4472C4"/>
                </a:solidFill>
              </a:rPr>
            </a:br>
            <a:br>
              <a:rPr lang="en-GB" sz="2000" dirty="0">
                <a:solidFill>
                  <a:srgbClr val="4472C4"/>
                </a:solidFill>
              </a:rPr>
            </a:br>
            <a:r>
              <a:rPr lang="en-GB" sz="2000" dirty="0"/>
              <a:t>Useful in Classification problems of two or more target classes. This method is the basis for many other evaluation metrics.</a:t>
            </a:r>
          </a:p>
        </p:txBody>
      </p:sp>
      <p:graphicFrame>
        <p:nvGraphicFramePr>
          <p:cNvPr id="6" name="Table 5">
            <a:extLst>
              <a:ext uri="{FF2B5EF4-FFF2-40B4-BE49-F238E27FC236}">
                <a16:creationId xmlns:a16="http://schemas.microsoft.com/office/drawing/2014/main" id="{6B5DE6E2-18B9-401A-BC11-93D7E364F8C7}"/>
              </a:ext>
            </a:extLst>
          </p:cNvPr>
          <p:cNvGraphicFramePr>
            <a:graphicFrameLocks noGrp="1"/>
          </p:cNvGraphicFramePr>
          <p:nvPr>
            <p:extLst>
              <p:ext uri="{D42A27DB-BD31-4B8C-83A1-F6EECF244321}">
                <p14:modId xmlns:p14="http://schemas.microsoft.com/office/powerpoint/2010/main" val="763285002"/>
              </p:ext>
            </p:extLst>
          </p:nvPr>
        </p:nvGraphicFramePr>
        <p:xfrm>
          <a:off x="1541672" y="3586933"/>
          <a:ext cx="8128000" cy="207264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3689612126"/>
                    </a:ext>
                  </a:extLst>
                </a:gridCol>
                <a:gridCol w="2032000">
                  <a:extLst>
                    <a:ext uri="{9D8B030D-6E8A-4147-A177-3AD203B41FA5}">
                      <a16:colId xmlns:a16="http://schemas.microsoft.com/office/drawing/2014/main" val="2001764678"/>
                    </a:ext>
                  </a:extLst>
                </a:gridCol>
                <a:gridCol w="2032000">
                  <a:extLst>
                    <a:ext uri="{9D8B030D-6E8A-4147-A177-3AD203B41FA5}">
                      <a16:colId xmlns:a16="http://schemas.microsoft.com/office/drawing/2014/main" val="3567758065"/>
                    </a:ext>
                  </a:extLst>
                </a:gridCol>
                <a:gridCol w="2032000">
                  <a:extLst>
                    <a:ext uri="{9D8B030D-6E8A-4147-A177-3AD203B41FA5}">
                      <a16:colId xmlns:a16="http://schemas.microsoft.com/office/drawing/2014/main" val="2301427821"/>
                    </a:ext>
                  </a:extLst>
                </a:gridCol>
              </a:tblGrid>
              <a:tr h="370840">
                <a:tc>
                  <a:txBody>
                    <a:bodyPr/>
                    <a:lstStyle/>
                    <a:p>
                      <a:pPr algn="ctr"/>
                      <a:endParaRPr lang="en-GB" sz="2800" dirty="0"/>
                    </a:p>
                  </a:txBody>
                  <a:tcPr/>
                </a:tc>
                <a:tc>
                  <a:txBody>
                    <a:bodyPr/>
                    <a:lstStyle/>
                    <a:p>
                      <a:pPr algn="ctr"/>
                      <a:r>
                        <a:rPr lang="en-GB" sz="2800" dirty="0"/>
                        <a:t>A</a:t>
                      </a:r>
                    </a:p>
                  </a:txBody>
                  <a:tcPr/>
                </a:tc>
                <a:tc>
                  <a:txBody>
                    <a:bodyPr/>
                    <a:lstStyle/>
                    <a:p>
                      <a:pPr algn="ctr"/>
                      <a:r>
                        <a:rPr lang="en-GB" sz="2800" dirty="0"/>
                        <a:t>B</a:t>
                      </a:r>
                    </a:p>
                  </a:txBody>
                  <a:tcPr/>
                </a:tc>
                <a:tc>
                  <a:txBody>
                    <a:bodyPr/>
                    <a:lstStyle/>
                    <a:p>
                      <a:pPr algn="ctr"/>
                      <a:r>
                        <a:rPr lang="en-GB" sz="2800" dirty="0"/>
                        <a:t>C</a:t>
                      </a:r>
                    </a:p>
                  </a:txBody>
                  <a:tcPr/>
                </a:tc>
                <a:extLst>
                  <a:ext uri="{0D108BD9-81ED-4DB2-BD59-A6C34878D82A}">
                    <a16:rowId xmlns:a16="http://schemas.microsoft.com/office/drawing/2014/main" val="4158493790"/>
                  </a:ext>
                </a:extLst>
              </a:tr>
              <a:tr h="370840">
                <a:tc>
                  <a:txBody>
                    <a:bodyPr/>
                    <a:lstStyle/>
                    <a:p>
                      <a:pPr algn="ctr"/>
                      <a:r>
                        <a:rPr lang="en-GB" sz="2800"/>
                        <a:t>a</a:t>
                      </a:r>
                      <a:endParaRPr lang="en-GB" sz="2800" dirty="0"/>
                    </a:p>
                  </a:txBody>
                  <a:tcPr/>
                </a:tc>
                <a:tc>
                  <a:txBody>
                    <a:bodyPr/>
                    <a:lstStyle/>
                    <a:p>
                      <a:pPr algn="ctr"/>
                      <a:endParaRPr lang="en-GB" sz="2800" dirty="0"/>
                    </a:p>
                  </a:txBody>
                  <a:tcPr/>
                </a:tc>
                <a:tc>
                  <a:txBody>
                    <a:bodyPr/>
                    <a:lstStyle/>
                    <a:p>
                      <a:pPr algn="ctr"/>
                      <a:endParaRPr lang="en-GB" sz="2800"/>
                    </a:p>
                  </a:txBody>
                  <a:tcPr/>
                </a:tc>
                <a:tc>
                  <a:txBody>
                    <a:bodyPr/>
                    <a:lstStyle/>
                    <a:p>
                      <a:pPr algn="ctr"/>
                      <a:endParaRPr lang="en-GB" sz="2800"/>
                    </a:p>
                  </a:txBody>
                  <a:tcPr/>
                </a:tc>
                <a:extLst>
                  <a:ext uri="{0D108BD9-81ED-4DB2-BD59-A6C34878D82A}">
                    <a16:rowId xmlns:a16="http://schemas.microsoft.com/office/drawing/2014/main" val="3629710562"/>
                  </a:ext>
                </a:extLst>
              </a:tr>
              <a:tr h="370840">
                <a:tc>
                  <a:txBody>
                    <a:bodyPr/>
                    <a:lstStyle/>
                    <a:p>
                      <a:pPr algn="ctr"/>
                      <a:r>
                        <a:rPr lang="en-GB" sz="2800" dirty="0"/>
                        <a:t>b</a:t>
                      </a:r>
                    </a:p>
                  </a:txBody>
                  <a:tcPr/>
                </a:tc>
                <a:tc>
                  <a:txBody>
                    <a:bodyPr/>
                    <a:lstStyle/>
                    <a:p>
                      <a:pPr algn="ctr"/>
                      <a:endParaRPr lang="en-GB" sz="2800" dirty="0"/>
                    </a:p>
                  </a:txBody>
                  <a:tcPr/>
                </a:tc>
                <a:tc>
                  <a:txBody>
                    <a:bodyPr/>
                    <a:lstStyle/>
                    <a:p>
                      <a:pPr algn="ctr"/>
                      <a:endParaRPr lang="en-GB" sz="2800"/>
                    </a:p>
                  </a:txBody>
                  <a:tcPr/>
                </a:tc>
                <a:tc>
                  <a:txBody>
                    <a:bodyPr/>
                    <a:lstStyle/>
                    <a:p>
                      <a:pPr algn="ctr"/>
                      <a:endParaRPr lang="en-GB" sz="2800"/>
                    </a:p>
                  </a:txBody>
                  <a:tcPr/>
                </a:tc>
                <a:extLst>
                  <a:ext uri="{0D108BD9-81ED-4DB2-BD59-A6C34878D82A}">
                    <a16:rowId xmlns:a16="http://schemas.microsoft.com/office/drawing/2014/main" val="2697836852"/>
                  </a:ext>
                </a:extLst>
              </a:tr>
              <a:tr h="370840">
                <a:tc>
                  <a:txBody>
                    <a:bodyPr/>
                    <a:lstStyle/>
                    <a:p>
                      <a:pPr algn="ctr"/>
                      <a:r>
                        <a:rPr lang="en-GB" sz="2800" dirty="0"/>
                        <a:t>c</a:t>
                      </a:r>
                    </a:p>
                  </a:txBody>
                  <a:tcPr/>
                </a:tc>
                <a:tc>
                  <a:txBody>
                    <a:bodyPr/>
                    <a:lstStyle/>
                    <a:p>
                      <a:pPr algn="ctr"/>
                      <a:endParaRPr lang="en-GB" sz="2800" dirty="0"/>
                    </a:p>
                  </a:txBody>
                  <a:tcPr/>
                </a:tc>
                <a:tc>
                  <a:txBody>
                    <a:bodyPr/>
                    <a:lstStyle/>
                    <a:p>
                      <a:pPr algn="ctr"/>
                      <a:endParaRPr lang="en-GB" sz="2800"/>
                    </a:p>
                  </a:txBody>
                  <a:tcPr/>
                </a:tc>
                <a:tc>
                  <a:txBody>
                    <a:bodyPr/>
                    <a:lstStyle/>
                    <a:p>
                      <a:pPr algn="ctr"/>
                      <a:endParaRPr lang="en-GB" sz="2800" dirty="0"/>
                    </a:p>
                  </a:txBody>
                  <a:tcPr/>
                </a:tc>
                <a:extLst>
                  <a:ext uri="{0D108BD9-81ED-4DB2-BD59-A6C34878D82A}">
                    <a16:rowId xmlns:a16="http://schemas.microsoft.com/office/drawing/2014/main" val="1230172231"/>
                  </a:ext>
                </a:extLst>
              </a:tr>
            </a:tbl>
          </a:graphicData>
        </a:graphic>
      </p:graphicFrame>
      <p:sp>
        <p:nvSpPr>
          <p:cNvPr id="18" name="Arrow: Right 17">
            <a:extLst>
              <a:ext uri="{FF2B5EF4-FFF2-40B4-BE49-F238E27FC236}">
                <a16:creationId xmlns:a16="http://schemas.microsoft.com/office/drawing/2014/main" id="{6439EF88-3368-42EF-AF44-3C78056E8B98}"/>
              </a:ext>
            </a:extLst>
          </p:cNvPr>
          <p:cNvSpPr/>
          <p:nvPr/>
        </p:nvSpPr>
        <p:spPr>
          <a:xfrm>
            <a:off x="1709533" y="2957878"/>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28" name="Arrow: Right 27">
            <a:extLst>
              <a:ext uri="{FF2B5EF4-FFF2-40B4-BE49-F238E27FC236}">
                <a16:creationId xmlns:a16="http://schemas.microsoft.com/office/drawing/2014/main" id="{267E37B8-000C-449E-A3C1-504B283BFECD}"/>
              </a:ext>
            </a:extLst>
          </p:cNvPr>
          <p:cNvSpPr/>
          <p:nvPr/>
        </p:nvSpPr>
        <p:spPr>
          <a:xfrm rot="5400000">
            <a:off x="366975" y="4384106"/>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True Class</a:t>
            </a:r>
          </a:p>
        </p:txBody>
      </p:sp>
    </p:spTree>
    <p:extLst>
      <p:ext uri="{BB962C8B-B14F-4D97-AF65-F5344CB8AC3E}">
        <p14:creationId xmlns:p14="http://schemas.microsoft.com/office/powerpoint/2010/main" val="1850728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1323439"/>
          </a:xfrm>
          <a:prstGeom prst="rect">
            <a:avLst/>
          </a:prstGeom>
          <a:noFill/>
        </p:spPr>
        <p:txBody>
          <a:bodyPr wrap="square" rtlCol="0">
            <a:spAutoFit/>
          </a:bodyPr>
          <a:lstStyle/>
          <a:p>
            <a:r>
              <a:rPr lang="en-GB" sz="2000" dirty="0">
                <a:solidFill>
                  <a:srgbClr val="4472C4"/>
                </a:solidFill>
              </a:rPr>
              <a:t>Confusion Matrix</a:t>
            </a:r>
            <a:br>
              <a:rPr lang="en-GB" sz="2000" dirty="0">
                <a:solidFill>
                  <a:srgbClr val="4472C4"/>
                </a:solidFill>
              </a:rPr>
            </a:br>
            <a:br>
              <a:rPr lang="en-GB" sz="2000" dirty="0">
                <a:solidFill>
                  <a:srgbClr val="4472C4"/>
                </a:solidFill>
              </a:rPr>
            </a:br>
            <a:r>
              <a:rPr lang="en-GB" sz="2000" dirty="0"/>
              <a:t>Useful in Classification problems of two or more target classes. This method is the basis for many other evaluation metrics.</a:t>
            </a:r>
          </a:p>
        </p:txBody>
      </p:sp>
      <p:graphicFrame>
        <p:nvGraphicFramePr>
          <p:cNvPr id="6" name="Table 5">
            <a:extLst>
              <a:ext uri="{FF2B5EF4-FFF2-40B4-BE49-F238E27FC236}">
                <a16:creationId xmlns:a16="http://schemas.microsoft.com/office/drawing/2014/main" id="{6B5DE6E2-18B9-401A-BC11-93D7E364F8C7}"/>
              </a:ext>
            </a:extLst>
          </p:cNvPr>
          <p:cNvGraphicFramePr>
            <a:graphicFrameLocks noGrp="1"/>
          </p:cNvGraphicFramePr>
          <p:nvPr>
            <p:extLst>
              <p:ext uri="{D42A27DB-BD31-4B8C-83A1-F6EECF244321}">
                <p14:modId xmlns:p14="http://schemas.microsoft.com/office/powerpoint/2010/main" val="2309402718"/>
              </p:ext>
            </p:extLst>
          </p:nvPr>
        </p:nvGraphicFramePr>
        <p:xfrm>
          <a:off x="1541672" y="3586933"/>
          <a:ext cx="9126330" cy="2590800"/>
        </p:xfrm>
        <a:graphic>
          <a:graphicData uri="http://schemas.openxmlformats.org/drawingml/2006/table">
            <a:tbl>
              <a:tblPr bandRow="1">
                <a:tableStyleId>{5C22544A-7EE6-4342-B048-85BDC9FD1C3A}</a:tableStyleId>
              </a:tblPr>
              <a:tblGrid>
                <a:gridCol w="1825266">
                  <a:extLst>
                    <a:ext uri="{9D8B030D-6E8A-4147-A177-3AD203B41FA5}">
                      <a16:colId xmlns:a16="http://schemas.microsoft.com/office/drawing/2014/main" val="3689612126"/>
                    </a:ext>
                  </a:extLst>
                </a:gridCol>
                <a:gridCol w="1825266">
                  <a:extLst>
                    <a:ext uri="{9D8B030D-6E8A-4147-A177-3AD203B41FA5}">
                      <a16:colId xmlns:a16="http://schemas.microsoft.com/office/drawing/2014/main" val="2001764678"/>
                    </a:ext>
                  </a:extLst>
                </a:gridCol>
                <a:gridCol w="1825266">
                  <a:extLst>
                    <a:ext uri="{9D8B030D-6E8A-4147-A177-3AD203B41FA5}">
                      <a16:colId xmlns:a16="http://schemas.microsoft.com/office/drawing/2014/main" val="3567758065"/>
                    </a:ext>
                  </a:extLst>
                </a:gridCol>
                <a:gridCol w="1825266">
                  <a:extLst>
                    <a:ext uri="{9D8B030D-6E8A-4147-A177-3AD203B41FA5}">
                      <a16:colId xmlns:a16="http://schemas.microsoft.com/office/drawing/2014/main" val="2301427821"/>
                    </a:ext>
                  </a:extLst>
                </a:gridCol>
                <a:gridCol w="1825266">
                  <a:extLst>
                    <a:ext uri="{9D8B030D-6E8A-4147-A177-3AD203B41FA5}">
                      <a16:colId xmlns:a16="http://schemas.microsoft.com/office/drawing/2014/main" val="4023974530"/>
                    </a:ext>
                  </a:extLst>
                </a:gridCol>
              </a:tblGrid>
              <a:tr h="370840">
                <a:tc>
                  <a:txBody>
                    <a:bodyPr/>
                    <a:lstStyle/>
                    <a:p>
                      <a:pPr algn="ctr"/>
                      <a:endParaRPr lang="en-GB" sz="2800" dirty="0"/>
                    </a:p>
                  </a:txBody>
                  <a:tcPr/>
                </a:tc>
                <a:tc>
                  <a:txBody>
                    <a:bodyPr/>
                    <a:lstStyle/>
                    <a:p>
                      <a:pPr algn="ctr"/>
                      <a:r>
                        <a:rPr lang="en-GB" sz="2800" dirty="0"/>
                        <a:t>A</a:t>
                      </a:r>
                    </a:p>
                  </a:txBody>
                  <a:tcPr/>
                </a:tc>
                <a:tc>
                  <a:txBody>
                    <a:bodyPr/>
                    <a:lstStyle/>
                    <a:p>
                      <a:pPr algn="ctr"/>
                      <a:r>
                        <a:rPr lang="en-GB" sz="2800" dirty="0"/>
                        <a:t>B</a:t>
                      </a:r>
                    </a:p>
                  </a:txBody>
                  <a:tcPr/>
                </a:tc>
                <a:tc>
                  <a:txBody>
                    <a:bodyPr/>
                    <a:lstStyle/>
                    <a:p>
                      <a:pPr algn="ctr"/>
                      <a:r>
                        <a:rPr lang="en-GB" sz="2800" dirty="0"/>
                        <a:t>C</a:t>
                      </a:r>
                    </a:p>
                  </a:txBody>
                  <a:tcPr/>
                </a:tc>
                <a:tc>
                  <a:txBody>
                    <a:bodyPr/>
                    <a:lstStyle/>
                    <a:p>
                      <a:pPr algn="ctr"/>
                      <a:r>
                        <a:rPr lang="en-GB" sz="2000" dirty="0"/>
                        <a:t>Row Totals</a:t>
                      </a:r>
                      <a:endParaRPr lang="en-GB" sz="2800" dirty="0"/>
                    </a:p>
                  </a:txBody>
                  <a:tcPr/>
                </a:tc>
                <a:extLst>
                  <a:ext uri="{0D108BD9-81ED-4DB2-BD59-A6C34878D82A}">
                    <a16:rowId xmlns:a16="http://schemas.microsoft.com/office/drawing/2014/main" val="4158493790"/>
                  </a:ext>
                </a:extLst>
              </a:tr>
              <a:tr h="370840">
                <a:tc>
                  <a:txBody>
                    <a:bodyPr/>
                    <a:lstStyle/>
                    <a:p>
                      <a:pPr algn="ctr"/>
                      <a:r>
                        <a:rPr lang="en-GB" sz="2800"/>
                        <a:t>a</a:t>
                      </a:r>
                      <a:endParaRPr lang="en-GB" sz="2800" dirty="0"/>
                    </a:p>
                  </a:txBody>
                  <a:tcPr/>
                </a:tc>
                <a:tc>
                  <a:txBody>
                    <a:bodyPr/>
                    <a:lstStyle/>
                    <a:p>
                      <a:pPr algn="ctr"/>
                      <a:endParaRPr lang="en-GB" sz="2800" dirty="0"/>
                    </a:p>
                  </a:txBody>
                  <a:tcPr/>
                </a:tc>
                <a:tc>
                  <a:txBody>
                    <a:bodyPr/>
                    <a:lstStyle/>
                    <a:p>
                      <a:pPr algn="ctr"/>
                      <a:endParaRPr lang="en-GB" sz="2800"/>
                    </a:p>
                  </a:txBody>
                  <a:tcPr/>
                </a:tc>
                <a:tc>
                  <a:txBody>
                    <a:bodyPr/>
                    <a:lstStyle/>
                    <a:p>
                      <a:pPr algn="ctr"/>
                      <a:endParaRPr lang="en-GB" sz="2800"/>
                    </a:p>
                  </a:txBody>
                  <a:tcPr/>
                </a:tc>
                <a:tc>
                  <a:txBody>
                    <a:bodyPr/>
                    <a:lstStyle/>
                    <a:p>
                      <a:pPr algn="ctr"/>
                      <a:endParaRPr lang="en-GB" sz="2800"/>
                    </a:p>
                  </a:txBody>
                  <a:tcPr/>
                </a:tc>
                <a:extLst>
                  <a:ext uri="{0D108BD9-81ED-4DB2-BD59-A6C34878D82A}">
                    <a16:rowId xmlns:a16="http://schemas.microsoft.com/office/drawing/2014/main" val="3629710562"/>
                  </a:ext>
                </a:extLst>
              </a:tr>
              <a:tr h="370840">
                <a:tc>
                  <a:txBody>
                    <a:bodyPr/>
                    <a:lstStyle/>
                    <a:p>
                      <a:pPr algn="ctr"/>
                      <a:r>
                        <a:rPr lang="en-GB" sz="2800" dirty="0"/>
                        <a:t>b</a:t>
                      </a:r>
                    </a:p>
                  </a:txBody>
                  <a:tcPr/>
                </a:tc>
                <a:tc>
                  <a:txBody>
                    <a:bodyPr/>
                    <a:lstStyle/>
                    <a:p>
                      <a:pPr algn="ctr"/>
                      <a:endParaRPr lang="en-GB" sz="2800" dirty="0"/>
                    </a:p>
                  </a:txBody>
                  <a:tcPr/>
                </a:tc>
                <a:tc>
                  <a:txBody>
                    <a:bodyPr/>
                    <a:lstStyle/>
                    <a:p>
                      <a:pPr algn="ctr"/>
                      <a:endParaRPr lang="en-GB" sz="2800"/>
                    </a:p>
                  </a:txBody>
                  <a:tcPr/>
                </a:tc>
                <a:tc>
                  <a:txBody>
                    <a:bodyPr/>
                    <a:lstStyle/>
                    <a:p>
                      <a:pPr algn="ctr"/>
                      <a:endParaRPr lang="en-GB" sz="2800"/>
                    </a:p>
                  </a:txBody>
                  <a:tcPr/>
                </a:tc>
                <a:tc>
                  <a:txBody>
                    <a:bodyPr/>
                    <a:lstStyle/>
                    <a:p>
                      <a:pPr algn="ctr"/>
                      <a:endParaRPr lang="en-GB" sz="2800"/>
                    </a:p>
                  </a:txBody>
                  <a:tcPr/>
                </a:tc>
                <a:extLst>
                  <a:ext uri="{0D108BD9-81ED-4DB2-BD59-A6C34878D82A}">
                    <a16:rowId xmlns:a16="http://schemas.microsoft.com/office/drawing/2014/main" val="2697836852"/>
                  </a:ext>
                </a:extLst>
              </a:tr>
              <a:tr h="370840">
                <a:tc>
                  <a:txBody>
                    <a:bodyPr/>
                    <a:lstStyle/>
                    <a:p>
                      <a:pPr algn="ctr"/>
                      <a:r>
                        <a:rPr lang="en-GB" sz="2800" dirty="0"/>
                        <a:t>c</a:t>
                      </a:r>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extLst>
                  <a:ext uri="{0D108BD9-81ED-4DB2-BD59-A6C34878D82A}">
                    <a16:rowId xmlns:a16="http://schemas.microsoft.com/office/drawing/2014/main" val="1230172231"/>
                  </a:ext>
                </a:extLst>
              </a:tr>
              <a:tr h="370840">
                <a:tc>
                  <a:txBody>
                    <a:bodyPr/>
                    <a:lstStyle/>
                    <a:p>
                      <a:pPr algn="ctr"/>
                      <a:r>
                        <a:rPr lang="en-GB" sz="2000" dirty="0"/>
                        <a:t>Column Totals</a:t>
                      </a:r>
                      <a:endParaRPr lang="en-GB" sz="2800" dirty="0"/>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extLst>
                  <a:ext uri="{0D108BD9-81ED-4DB2-BD59-A6C34878D82A}">
                    <a16:rowId xmlns:a16="http://schemas.microsoft.com/office/drawing/2014/main" val="1745529001"/>
                  </a:ext>
                </a:extLst>
              </a:tr>
            </a:tbl>
          </a:graphicData>
        </a:graphic>
      </p:graphicFrame>
      <p:sp>
        <p:nvSpPr>
          <p:cNvPr id="18" name="Arrow: Right 17">
            <a:extLst>
              <a:ext uri="{FF2B5EF4-FFF2-40B4-BE49-F238E27FC236}">
                <a16:creationId xmlns:a16="http://schemas.microsoft.com/office/drawing/2014/main" id="{6439EF88-3368-42EF-AF44-3C78056E8B98}"/>
              </a:ext>
            </a:extLst>
          </p:cNvPr>
          <p:cNvSpPr/>
          <p:nvPr/>
        </p:nvSpPr>
        <p:spPr>
          <a:xfrm>
            <a:off x="1709533" y="2957878"/>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28" name="Arrow: Right 27">
            <a:extLst>
              <a:ext uri="{FF2B5EF4-FFF2-40B4-BE49-F238E27FC236}">
                <a16:creationId xmlns:a16="http://schemas.microsoft.com/office/drawing/2014/main" id="{267E37B8-000C-449E-A3C1-504B283BFECD}"/>
              </a:ext>
            </a:extLst>
          </p:cNvPr>
          <p:cNvSpPr/>
          <p:nvPr/>
        </p:nvSpPr>
        <p:spPr>
          <a:xfrm rot="5400000">
            <a:off x="366975" y="4384106"/>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True Class</a:t>
            </a:r>
          </a:p>
        </p:txBody>
      </p:sp>
    </p:spTree>
    <p:extLst>
      <p:ext uri="{BB962C8B-B14F-4D97-AF65-F5344CB8AC3E}">
        <p14:creationId xmlns:p14="http://schemas.microsoft.com/office/powerpoint/2010/main" val="3204692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400110"/>
          </a:xfrm>
          <a:prstGeom prst="rect">
            <a:avLst/>
          </a:prstGeom>
          <a:noFill/>
        </p:spPr>
        <p:txBody>
          <a:bodyPr wrap="square" rtlCol="0">
            <a:spAutoFit/>
          </a:bodyPr>
          <a:lstStyle/>
          <a:p>
            <a:r>
              <a:rPr lang="en-GB" sz="2000" dirty="0">
                <a:solidFill>
                  <a:srgbClr val="4472C4"/>
                </a:solidFill>
              </a:rPr>
              <a:t>Confusion Matrix</a:t>
            </a:r>
            <a:endParaRPr lang="en-GB" sz="2000" dirty="0"/>
          </a:p>
        </p:txBody>
      </p:sp>
      <p:graphicFrame>
        <p:nvGraphicFramePr>
          <p:cNvPr id="6" name="Table 5">
            <a:extLst>
              <a:ext uri="{FF2B5EF4-FFF2-40B4-BE49-F238E27FC236}">
                <a16:creationId xmlns:a16="http://schemas.microsoft.com/office/drawing/2014/main" id="{6B5DE6E2-18B9-401A-BC11-93D7E364F8C7}"/>
              </a:ext>
            </a:extLst>
          </p:cNvPr>
          <p:cNvGraphicFramePr>
            <a:graphicFrameLocks noGrp="1"/>
          </p:cNvGraphicFramePr>
          <p:nvPr>
            <p:extLst>
              <p:ext uri="{D42A27DB-BD31-4B8C-83A1-F6EECF244321}">
                <p14:modId xmlns:p14="http://schemas.microsoft.com/office/powerpoint/2010/main" val="1298104056"/>
              </p:ext>
            </p:extLst>
          </p:nvPr>
        </p:nvGraphicFramePr>
        <p:xfrm>
          <a:off x="1077846" y="3586933"/>
          <a:ext cx="9126330" cy="2590800"/>
        </p:xfrm>
        <a:graphic>
          <a:graphicData uri="http://schemas.openxmlformats.org/drawingml/2006/table">
            <a:tbl>
              <a:tblPr bandRow="1">
                <a:tableStyleId>{5C22544A-7EE6-4342-B048-85BDC9FD1C3A}</a:tableStyleId>
              </a:tblPr>
              <a:tblGrid>
                <a:gridCol w="1825266">
                  <a:extLst>
                    <a:ext uri="{9D8B030D-6E8A-4147-A177-3AD203B41FA5}">
                      <a16:colId xmlns:a16="http://schemas.microsoft.com/office/drawing/2014/main" val="3689612126"/>
                    </a:ext>
                  </a:extLst>
                </a:gridCol>
                <a:gridCol w="1825266">
                  <a:extLst>
                    <a:ext uri="{9D8B030D-6E8A-4147-A177-3AD203B41FA5}">
                      <a16:colId xmlns:a16="http://schemas.microsoft.com/office/drawing/2014/main" val="2001764678"/>
                    </a:ext>
                  </a:extLst>
                </a:gridCol>
                <a:gridCol w="1825266">
                  <a:extLst>
                    <a:ext uri="{9D8B030D-6E8A-4147-A177-3AD203B41FA5}">
                      <a16:colId xmlns:a16="http://schemas.microsoft.com/office/drawing/2014/main" val="3567758065"/>
                    </a:ext>
                  </a:extLst>
                </a:gridCol>
                <a:gridCol w="1825266">
                  <a:extLst>
                    <a:ext uri="{9D8B030D-6E8A-4147-A177-3AD203B41FA5}">
                      <a16:colId xmlns:a16="http://schemas.microsoft.com/office/drawing/2014/main" val="2301427821"/>
                    </a:ext>
                  </a:extLst>
                </a:gridCol>
                <a:gridCol w="1825266">
                  <a:extLst>
                    <a:ext uri="{9D8B030D-6E8A-4147-A177-3AD203B41FA5}">
                      <a16:colId xmlns:a16="http://schemas.microsoft.com/office/drawing/2014/main" val="4023974530"/>
                    </a:ext>
                  </a:extLst>
                </a:gridCol>
              </a:tblGrid>
              <a:tr h="370840">
                <a:tc>
                  <a:txBody>
                    <a:bodyPr/>
                    <a:lstStyle/>
                    <a:p>
                      <a:pPr algn="ctr"/>
                      <a:endParaRPr lang="en-GB" sz="2800" dirty="0"/>
                    </a:p>
                  </a:txBody>
                  <a:tcPr/>
                </a:tc>
                <a:tc>
                  <a:txBody>
                    <a:bodyPr/>
                    <a:lstStyle/>
                    <a:p>
                      <a:pPr algn="ctr"/>
                      <a:r>
                        <a:rPr lang="en-GB" sz="2800" dirty="0"/>
                        <a:t>A</a:t>
                      </a:r>
                    </a:p>
                  </a:txBody>
                  <a:tcPr/>
                </a:tc>
                <a:tc>
                  <a:txBody>
                    <a:bodyPr/>
                    <a:lstStyle/>
                    <a:p>
                      <a:pPr algn="ctr"/>
                      <a:r>
                        <a:rPr lang="en-GB" sz="2800" dirty="0"/>
                        <a:t>B</a:t>
                      </a:r>
                    </a:p>
                  </a:txBody>
                  <a:tcPr/>
                </a:tc>
                <a:tc>
                  <a:txBody>
                    <a:bodyPr/>
                    <a:lstStyle/>
                    <a:p>
                      <a:pPr algn="ctr"/>
                      <a:r>
                        <a:rPr lang="en-GB" sz="2800" dirty="0"/>
                        <a:t>C</a:t>
                      </a:r>
                    </a:p>
                  </a:txBody>
                  <a:tcPr/>
                </a:tc>
                <a:tc>
                  <a:txBody>
                    <a:bodyPr/>
                    <a:lstStyle/>
                    <a:p>
                      <a:pPr algn="ctr"/>
                      <a:r>
                        <a:rPr lang="en-GB" sz="2000" dirty="0"/>
                        <a:t>Row Totals</a:t>
                      </a:r>
                      <a:endParaRPr lang="en-GB" sz="2800" dirty="0"/>
                    </a:p>
                  </a:txBody>
                  <a:tcPr/>
                </a:tc>
                <a:extLst>
                  <a:ext uri="{0D108BD9-81ED-4DB2-BD59-A6C34878D82A}">
                    <a16:rowId xmlns:a16="http://schemas.microsoft.com/office/drawing/2014/main" val="4158493790"/>
                  </a:ext>
                </a:extLst>
              </a:tr>
              <a:tr h="370840">
                <a:tc>
                  <a:txBody>
                    <a:bodyPr/>
                    <a:lstStyle/>
                    <a:p>
                      <a:pPr algn="ctr"/>
                      <a:r>
                        <a:rPr lang="en-GB" sz="2800"/>
                        <a:t>a</a:t>
                      </a:r>
                      <a:endParaRPr lang="en-GB" sz="2800" dirty="0"/>
                    </a:p>
                  </a:txBody>
                  <a:tcPr/>
                </a:tc>
                <a:tc>
                  <a:txBody>
                    <a:bodyPr/>
                    <a:lstStyle/>
                    <a:p>
                      <a:pPr algn="ctr"/>
                      <a:r>
                        <a:rPr lang="en-GB" sz="2800" dirty="0"/>
                        <a:t>33</a:t>
                      </a:r>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extLst>
                  <a:ext uri="{0D108BD9-81ED-4DB2-BD59-A6C34878D82A}">
                    <a16:rowId xmlns:a16="http://schemas.microsoft.com/office/drawing/2014/main" val="3629710562"/>
                  </a:ext>
                </a:extLst>
              </a:tr>
              <a:tr h="370840">
                <a:tc>
                  <a:txBody>
                    <a:bodyPr/>
                    <a:lstStyle/>
                    <a:p>
                      <a:pPr algn="ctr"/>
                      <a:r>
                        <a:rPr lang="en-GB" sz="2800" dirty="0"/>
                        <a:t>b</a:t>
                      </a:r>
                    </a:p>
                  </a:txBody>
                  <a:tcPr/>
                </a:tc>
                <a:tc>
                  <a:txBody>
                    <a:bodyPr/>
                    <a:lstStyle/>
                    <a:p>
                      <a:pPr algn="ctr"/>
                      <a:endParaRPr lang="en-GB" sz="2800" dirty="0"/>
                    </a:p>
                  </a:txBody>
                  <a:tcPr/>
                </a:tc>
                <a:tc>
                  <a:txBody>
                    <a:bodyPr/>
                    <a:lstStyle/>
                    <a:p>
                      <a:pPr algn="ctr"/>
                      <a:r>
                        <a:rPr lang="en-GB" sz="2800" dirty="0"/>
                        <a:t>22</a:t>
                      </a:r>
                    </a:p>
                  </a:txBody>
                  <a:tcPr/>
                </a:tc>
                <a:tc>
                  <a:txBody>
                    <a:bodyPr/>
                    <a:lstStyle/>
                    <a:p>
                      <a:pPr algn="ctr"/>
                      <a:endParaRPr lang="en-GB" sz="2800" dirty="0"/>
                    </a:p>
                  </a:txBody>
                  <a:tcPr/>
                </a:tc>
                <a:tc>
                  <a:txBody>
                    <a:bodyPr/>
                    <a:lstStyle/>
                    <a:p>
                      <a:pPr algn="ctr"/>
                      <a:endParaRPr lang="en-GB" sz="2800" dirty="0"/>
                    </a:p>
                  </a:txBody>
                  <a:tcPr/>
                </a:tc>
                <a:extLst>
                  <a:ext uri="{0D108BD9-81ED-4DB2-BD59-A6C34878D82A}">
                    <a16:rowId xmlns:a16="http://schemas.microsoft.com/office/drawing/2014/main" val="2697836852"/>
                  </a:ext>
                </a:extLst>
              </a:tr>
              <a:tr h="370840">
                <a:tc>
                  <a:txBody>
                    <a:bodyPr/>
                    <a:lstStyle/>
                    <a:p>
                      <a:pPr algn="ctr"/>
                      <a:r>
                        <a:rPr lang="en-GB" sz="2800" dirty="0"/>
                        <a:t>c</a:t>
                      </a:r>
                    </a:p>
                  </a:txBody>
                  <a:tcPr/>
                </a:tc>
                <a:tc>
                  <a:txBody>
                    <a:bodyPr/>
                    <a:lstStyle/>
                    <a:p>
                      <a:pPr algn="ctr"/>
                      <a:endParaRPr lang="en-GB" sz="2800" dirty="0"/>
                    </a:p>
                  </a:txBody>
                  <a:tcPr/>
                </a:tc>
                <a:tc>
                  <a:txBody>
                    <a:bodyPr/>
                    <a:lstStyle/>
                    <a:p>
                      <a:pPr algn="ctr"/>
                      <a:endParaRPr lang="en-GB" sz="2800" dirty="0"/>
                    </a:p>
                  </a:txBody>
                  <a:tcPr/>
                </a:tc>
                <a:tc>
                  <a:txBody>
                    <a:bodyPr/>
                    <a:lstStyle/>
                    <a:p>
                      <a:pPr algn="ctr"/>
                      <a:r>
                        <a:rPr lang="en-GB" sz="2800" dirty="0"/>
                        <a:t>11</a:t>
                      </a:r>
                    </a:p>
                  </a:txBody>
                  <a:tcPr/>
                </a:tc>
                <a:tc>
                  <a:txBody>
                    <a:bodyPr/>
                    <a:lstStyle/>
                    <a:p>
                      <a:pPr algn="ctr"/>
                      <a:endParaRPr lang="en-GB" sz="2800" dirty="0"/>
                    </a:p>
                  </a:txBody>
                  <a:tcPr/>
                </a:tc>
                <a:extLst>
                  <a:ext uri="{0D108BD9-81ED-4DB2-BD59-A6C34878D82A}">
                    <a16:rowId xmlns:a16="http://schemas.microsoft.com/office/drawing/2014/main" val="1230172231"/>
                  </a:ext>
                </a:extLst>
              </a:tr>
              <a:tr h="370840">
                <a:tc>
                  <a:txBody>
                    <a:bodyPr/>
                    <a:lstStyle/>
                    <a:p>
                      <a:pPr algn="ctr"/>
                      <a:r>
                        <a:rPr lang="en-GB" sz="2000" dirty="0"/>
                        <a:t>Column Totals</a:t>
                      </a:r>
                      <a:endParaRPr lang="en-GB" sz="2800" dirty="0"/>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extLst>
                  <a:ext uri="{0D108BD9-81ED-4DB2-BD59-A6C34878D82A}">
                    <a16:rowId xmlns:a16="http://schemas.microsoft.com/office/drawing/2014/main" val="1745529001"/>
                  </a:ext>
                </a:extLst>
              </a:tr>
            </a:tbl>
          </a:graphicData>
        </a:graphic>
      </p:graphicFrame>
      <p:sp>
        <p:nvSpPr>
          <p:cNvPr id="18" name="Arrow: Right 17">
            <a:extLst>
              <a:ext uri="{FF2B5EF4-FFF2-40B4-BE49-F238E27FC236}">
                <a16:creationId xmlns:a16="http://schemas.microsoft.com/office/drawing/2014/main" id="{6439EF88-3368-42EF-AF44-3C78056E8B98}"/>
              </a:ext>
            </a:extLst>
          </p:cNvPr>
          <p:cNvSpPr/>
          <p:nvPr/>
        </p:nvSpPr>
        <p:spPr>
          <a:xfrm>
            <a:off x="1245707" y="2957878"/>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28" name="Arrow: Right 27">
            <a:extLst>
              <a:ext uri="{FF2B5EF4-FFF2-40B4-BE49-F238E27FC236}">
                <a16:creationId xmlns:a16="http://schemas.microsoft.com/office/drawing/2014/main" id="{267E37B8-000C-449E-A3C1-504B283BFECD}"/>
              </a:ext>
            </a:extLst>
          </p:cNvPr>
          <p:cNvSpPr/>
          <p:nvPr/>
        </p:nvSpPr>
        <p:spPr>
          <a:xfrm rot="5400000">
            <a:off x="-96851" y="4384106"/>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True Class</a:t>
            </a:r>
          </a:p>
        </p:txBody>
      </p:sp>
      <p:sp>
        <p:nvSpPr>
          <p:cNvPr id="2" name="TextBox 1">
            <a:extLst>
              <a:ext uri="{FF2B5EF4-FFF2-40B4-BE49-F238E27FC236}">
                <a16:creationId xmlns:a16="http://schemas.microsoft.com/office/drawing/2014/main" id="{BB98204C-F0A6-4AE9-BECD-39AB667A8138}"/>
              </a:ext>
            </a:extLst>
          </p:cNvPr>
          <p:cNvSpPr txBox="1"/>
          <p:nvPr/>
        </p:nvSpPr>
        <p:spPr>
          <a:xfrm>
            <a:off x="408775" y="2002953"/>
            <a:ext cx="6164303" cy="646331"/>
          </a:xfrm>
          <a:prstGeom prst="rect">
            <a:avLst/>
          </a:prstGeom>
          <a:noFill/>
        </p:spPr>
        <p:txBody>
          <a:bodyPr wrap="square" rtlCol="0">
            <a:spAutoFit/>
          </a:bodyPr>
          <a:lstStyle/>
          <a:p>
            <a:r>
              <a:rPr lang="en-GB" dirty="0"/>
              <a:t>We start off by filling in the </a:t>
            </a:r>
            <a:r>
              <a:rPr lang="en-GB" b="1" dirty="0">
                <a:solidFill>
                  <a:schemeClr val="accent1"/>
                </a:solidFill>
              </a:rPr>
              <a:t>True Positive Values</a:t>
            </a:r>
          </a:p>
          <a:p>
            <a:r>
              <a:rPr lang="en-GB" dirty="0"/>
              <a:t>These are the values whose class was correctly predicted</a:t>
            </a:r>
          </a:p>
        </p:txBody>
      </p:sp>
    </p:spTree>
    <p:extLst>
      <p:ext uri="{BB962C8B-B14F-4D97-AF65-F5344CB8AC3E}">
        <p14:creationId xmlns:p14="http://schemas.microsoft.com/office/powerpoint/2010/main" val="2806523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400110"/>
          </a:xfrm>
          <a:prstGeom prst="rect">
            <a:avLst/>
          </a:prstGeom>
          <a:noFill/>
        </p:spPr>
        <p:txBody>
          <a:bodyPr wrap="square" rtlCol="0">
            <a:spAutoFit/>
          </a:bodyPr>
          <a:lstStyle/>
          <a:p>
            <a:r>
              <a:rPr lang="en-GB" sz="2000" dirty="0">
                <a:solidFill>
                  <a:srgbClr val="4472C4"/>
                </a:solidFill>
              </a:rPr>
              <a:t>Confusion Matrix</a:t>
            </a:r>
            <a:endParaRPr lang="en-GB" sz="2000" dirty="0"/>
          </a:p>
        </p:txBody>
      </p:sp>
      <p:graphicFrame>
        <p:nvGraphicFramePr>
          <p:cNvPr id="6" name="Table 5">
            <a:extLst>
              <a:ext uri="{FF2B5EF4-FFF2-40B4-BE49-F238E27FC236}">
                <a16:creationId xmlns:a16="http://schemas.microsoft.com/office/drawing/2014/main" id="{6B5DE6E2-18B9-401A-BC11-93D7E364F8C7}"/>
              </a:ext>
            </a:extLst>
          </p:cNvPr>
          <p:cNvGraphicFramePr>
            <a:graphicFrameLocks noGrp="1"/>
          </p:cNvGraphicFramePr>
          <p:nvPr>
            <p:extLst>
              <p:ext uri="{D42A27DB-BD31-4B8C-83A1-F6EECF244321}">
                <p14:modId xmlns:p14="http://schemas.microsoft.com/office/powerpoint/2010/main" val="2730864875"/>
              </p:ext>
            </p:extLst>
          </p:nvPr>
        </p:nvGraphicFramePr>
        <p:xfrm>
          <a:off x="1077846" y="3586933"/>
          <a:ext cx="9126330" cy="2590800"/>
        </p:xfrm>
        <a:graphic>
          <a:graphicData uri="http://schemas.openxmlformats.org/drawingml/2006/table">
            <a:tbl>
              <a:tblPr bandRow="1">
                <a:tableStyleId>{5C22544A-7EE6-4342-B048-85BDC9FD1C3A}</a:tableStyleId>
              </a:tblPr>
              <a:tblGrid>
                <a:gridCol w="1825266">
                  <a:extLst>
                    <a:ext uri="{9D8B030D-6E8A-4147-A177-3AD203B41FA5}">
                      <a16:colId xmlns:a16="http://schemas.microsoft.com/office/drawing/2014/main" val="3689612126"/>
                    </a:ext>
                  </a:extLst>
                </a:gridCol>
                <a:gridCol w="1825266">
                  <a:extLst>
                    <a:ext uri="{9D8B030D-6E8A-4147-A177-3AD203B41FA5}">
                      <a16:colId xmlns:a16="http://schemas.microsoft.com/office/drawing/2014/main" val="2001764678"/>
                    </a:ext>
                  </a:extLst>
                </a:gridCol>
                <a:gridCol w="1825266">
                  <a:extLst>
                    <a:ext uri="{9D8B030D-6E8A-4147-A177-3AD203B41FA5}">
                      <a16:colId xmlns:a16="http://schemas.microsoft.com/office/drawing/2014/main" val="3567758065"/>
                    </a:ext>
                  </a:extLst>
                </a:gridCol>
                <a:gridCol w="1825266">
                  <a:extLst>
                    <a:ext uri="{9D8B030D-6E8A-4147-A177-3AD203B41FA5}">
                      <a16:colId xmlns:a16="http://schemas.microsoft.com/office/drawing/2014/main" val="2301427821"/>
                    </a:ext>
                  </a:extLst>
                </a:gridCol>
                <a:gridCol w="1825266">
                  <a:extLst>
                    <a:ext uri="{9D8B030D-6E8A-4147-A177-3AD203B41FA5}">
                      <a16:colId xmlns:a16="http://schemas.microsoft.com/office/drawing/2014/main" val="4023974530"/>
                    </a:ext>
                  </a:extLst>
                </a:gridCol>
              </a:tblGrid>
              <a:tr h="370840">
                <a:tc>
                  <a:txBody>
                    <a:bodyPr/>
                    <a:lstStyle/>
                    <a:p>
                      <a:pPr algn="ctr"/>
                      <a:endParaRPr lang="en-GB" sz="2800" dirty="0"/>
                    </a:p>
                  </a:txBody>
                  <a:tcPr/>
                </a:tc>
                <a:tc>
                  <a:txBody>
                    <a:bodyPr/>
                    <a:lstStyle/>
                    <a:p>
                      <a:pPr algn="ctr"/>
                      <a:r>
                        <a:rPr lang="en-GB" sz="2800" dirty="0"/>
                        <a:t>A</a:t>
                      </a:r>
                    </a:p>
                  </a:txBody>
                  <a:tcPr/>
                </a:tc>
                <a:tc>
                  <a:txBody>
                    <a:bodyPr/>
                    <a:lstStyle/>
                    <a:p>
                      <a:pPr algn="ctr"/>
                      <a:r>
                        <a:rPr lang="en-GB" sz="2800" dirty="0"/>
                        <a:t>B</a:t>
                      </a:r>
                    </a:p>
                  </a:txBody>
                  <a:tcPr/>
                </a:tc>
                <a:tc>
                  <a:txBody>
                    <a:bodyPr/>
                    <a:lstStyle/>
                    <a:p>
                      <a:pPr algn="ctr"/>
                      <a:r>
                        <a:rPr lang="en-GB" sz="2800" dirty="0"/>
                        <a:t>C</a:t>
                      </a:r>
                    </a:p>
                  </a:txBody>
                  <a:tcPr/>
                </a:tc>
                <a:tc>
                  <a:txBody>
                    <a:bodyPr/>
                    <a:lstStyle/>
                    <a:p>
                      <a:pPr algn="ctr"/>
                      <a:r>
                        <a:rPr lang="en-GB" sz="2000" dirty="0"/>
                        <a:t>Row Totals</a:t>
                      </a:r>
                      <a:endParaRPr lang="en-GB" sz="2800" dirty="0"/>
                    </a:p>
                  </a:txBody>
                  <a:tcPr/>
                </a:tc>
                <a:extLst>
                  <a:ext uri="{0D108BD9-81ED-4DB2-BD59-A6C34878D82A}">
                    <a16:rowId xmlns:a16="http://schemas.microsoft.com/office/drawing/2014/main" val="4158493790"/>
                  </a:ext>
                </a:extLst>
              </a:tr>
              <a:tr h="370840">
                <a:tc>
                  <a:txBody>
                    <a:bodyPr/>
                    <a:lstStyle/>
                    <a:p>
                      <a:pPr algn="ctr"/>
                      <a:r>
                        <a:rPr lang="en-GB" sz="2800"/>
                        <a:t>a</a:t>
                      </a:r>
                      <a:endParaRPr lang="en-GB" sz="2800" dirty="0"/>
                    </a:p>
                  </a:txBody>
                  <a:tcPr/>
                </a:tc>
                <a:tc>
                  <a:txBody>
                    <a:bodyPr/>
                    <a:lstStyle/>
                    <a:p>
                      <a:pPr algn="ctr"/>
                      <a:r>
                        <a:rPr lang="en-GB" sz="2800" dirty="0"/>
                        <a:t>33</a:t>
                      </a:r>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extLst>
                  <a:ext uri="{0D108BD9-81ED-4DB2-BD59-A6C34878D82A}">
                    <a16:rowId xmlns:a16="http://schemas.microsoft.com/office/drawing/2014/main" val="3629710562"/>
                  </a:ext>
                </a:extLst>
              </a:tr>
              <a:tr h="370840">
                <a:tc>
                  <a:txBody>
                    <a:bodyPr/>
                    <a:lstStyle/>
                    <a:p>
                      <a:pPr algn="ctr"/>
                      <a:r>
                        <a:rPr lang="en-GB" sz="2800" dirty="0"/>
                        <a:t>b</a:t>
                      </a:r>
                    </a:p>
                  </a:txBody>
                  <a:tcPr/>
                </a:tc>
                <a:tc>
                  <a:txBody>
                    <a:bodyPr/>
                    <a:lstStyle/>
                    <a:p>
                      <a:pPr algn="ctr"/>
                      <a:r>
                        <a:rPr lang="en-GB" sz="2800" dirty="0"/>
                        <a:t>3</a:t>
                      </a:r>
                    </a:p>
                  </a:txBody>
                  <a:tcPr/>
                </a:tc>
                <a:tc>
                  <a:txBody>
                    <a:bodyPr/>
                    <a:lstStyle/>
                    <a:p>
                      <a:pPr algn="ctr"/>
                      <a:r>
                        <a:rPr lang="en-GB" sz="2800" dirty="0"/>
                        <a:t>22</a:t>
                      </a:r>
                    </a:p>
                  </a:txBody>
                  <a:tcPr/>
                </a:tc>
                <a:tc>
                  <a:txBody>
                    <a:bodyPr/>
                    <a:lstStyle/>
                    <a:p>
                      <a:pPr algn="ctr"/>
                      <a:endParaRPr lang="en-GB" sz="2800" dirty="0"/>
                    </a:p>
                  </a:txBody>
                  <a:tcPr/>
                </a:tc>
                <a:tc>
                  <a:txBody>
                    <a:bodyPr/>
                    <a:lstStyle/>
                    <a:p>
                      <a:pPr algn="ctr"/>
                      <a:endParaRPr lang="en-GB" sz="2800" dirty="0"/>
                    </a:p>
                  </a:txBody>
                  <a:tcPr/>
                </a:tc>
                <a:extLst>
                  <a:ext uri="{0D108BD9-81ED-4DB2-BD59-A6C34878D82A}">
                    <a16:rowId xmlns:a16="http://schemas.microsoft.com/office/drawing/2014/main" val="2697836852"/>
                  </a:ext>
                </a:extLst>
              </a:tr>
              <a:tr h="370840">
                <a:tc>
                  <a:txBody>
                    <a:bodyPr/>
                    <a:lstStyle/>
                    <a:p>
                      <a:pPr algn="ctr"/>
                      <a:r>
                        <a:rPr lang="en-GB" sz="2800" dirty="0"/>
                        <a:t>c</a:t>
                      </a:r>
                    </a:p>
                  </a:txBody>
                  <a:tcPr/>
                </a:tc>
                <a:tc>
                  <a:txBody>
                    <a:bodyPr/>
                    <a:lstStyle/>
                    <a:p>
                      <a:pPr algn="ctr"/>
                      <a:r>
                        <a:rPr lang="en-GB" sz="2800" dirty="0"/>
                        <a:t>7</a:t>
                      </a:r>
                    </a:p>
                  </a:txBody>
                  <a:tcPr/>
                </a:tc>
                <a:tc>
                  <a:txBody>
                    <a:bodyPr/>
                    <a:lstStyle/>
                    <a:p>
                      <a:pPr algn="ctr"/>
                      <a:endParaRPr lang="en-GB" sz="2800" dirty="0"/>
                    </a:p>
                  </a:txBody>
                  <a:tcPr/>
                </a:tc>
                <a:tc>
                  <a:txBody>
                    <a:bodyPr/>
                    <a:lstStyle/>
                    <a:p>
                      <a:pPr algn="ctr"/>
                      <a:r>
                        <a:rPr lang="en-GB" sz="2800" dirty="0"/>
                        <a:t>11</a:t>
                      </a:r>
                    </a:p>
                  </a:txBody>
                  <a:tcPr/>
                </a:tc>
                <a:tc>
                  <a:txBody>
                    <a:bodyPr/>
                    <a:lstStyle/>
                    <a:p>
                      <a:pPr algn="ctr"/>
                      <a:endParaRPr lang="en-GB" sz="2800" dirty="0"/>
                    </a:p>
                  </a:txBody>
                  <a:tcPr/>
                </a:tc>
                <a:extLst>
                  <a:ext uri="{0D108BD9-81ED-4DB2-BD59-A6C34878D82A}">
                    <a16:rowId xmlns:a16="http://schemas.microsoft.com/office/drawing/2014/main" val="1230172231"/>
                  </a:ext>
                </a:extLst>
              </a:tr>
              <a:tr h="370840">
                <a:tc>
                  <a:txBody>
                    <a:bodyPr/>
                    <a:lstStyle/>
                    <a:p>
                      <a:pPr algn="ctr"/>
                      <a:r>
                        <a:rPr lang="en-GB" sz="2000" dirty="0"/>
                        <a:t>Column Totals</a:t>
                      </a:r>
                      <a:endParaRPr lang="en-GB" sz="2800" dirty="0"/>
                    </a:p>
                  </a:txBody>
                  <a:tcPr/>
                </a:tc>
                <a:tc>
                  <a:txBody>
                    <a:bodyPr/>
                    <a:lstStyle/>
                    <a:p>
                      <a:pPr algn="ctr"/>
                      <a:r>
                        <a:rPr lang="en-GB" sz="2800" dirty="0"/>
                        <a:t>43</a:t>
                      </a:r>
                    </a:p>
                  </a:txBody>
                  <a:tcPr/>
                </a:tc>
                <a:tc>
                  <a:txBody>
                    <a:bodyPr/>
                    <a:lstStyle/>
                    <a:p>
                      <a:pPr algn="ctr"/>
                      <a:endParaRPr lang="en-GB" sz="2800" dirty="0"/>
                    </a:p>
                  </a:txBody>
                  <a:tcPr/>
                </a:tc>
                <a:tc>
                  <a:txBody>
                    <a:bodyPr/>
                    <a:lstStyle/>
                    <a:p>
                      <a:pPr algn="ctr"/>
                      <a:endParaRPr lang="en-GB" sz="2800" dirty="0"/>
                    </a:p>
                  </a:txBody>
                  <a:tcPr/>
                </a:tc>
                <a:tc>
                  <a:txBody>
                    <a:bodyPr/>
                    <a:lstStyle/>
                    <a:p>
                      <a:pPr algn="ctr"/>
                      <a:endParaRPr lang="en-GB" sz="2800" dirty="0"/>
                    </a:p>
                  </a:txBody>
                  <a:tcPr/>
                </a:tc>
                <a:extLst>
                  <a:ext uri="{0D108BD9-81ED-4DB2-BD59-A6C34878D82A}">
                    <a16:rowId xmlns:a16="http://schemas.microsoft.com/office/drawing/2014/main" val="1745529001"/>
                  </a:ext>
                </a:extLst>
              </a:tr>
            </a:tbl>
          </a:graphicData>
        </a:graphic>
      </p:graphicFrame>
      <p:sp>
        <p:nvSpPr>
          <p:cNvPr id="18" name="Arrow: Right 17">
            <a:extLst>
              <a:ext uri="{FF2B5EF4-FFF2-40B4-BE49-F238E27FC236}">
                <a16:creationId xmlns:a16="http://schemas.microsoft.com/office/drawing/2014/main" id="{6439EF88-3368-42EF-AF44-3C78056E8B98}"/>
              </a:ext>
            </a:extLst>
          </p:cNvPr>
          <p:cNvSpPr/>
          <p:nvPr/>
        </p:nvSpPr>
        <p:spPr>
          <a:xfrm>
            <a:off x="1245707" y="2957878"/>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28" name="Arrow: Right 27">
            <a:extLst>
              <a:ext uri="{FF2B5EF4-FFF2-40B4-BE49-F238E27FC236}">
                <a16:creationId xmlns:a16="http://schemas.microsoft.com/office/drawing/2014/main" id="{267E37B8-000C-449E-A3C1-504B283BFECD}"/>
              </a:ext>
            </a:extLst>
          </p:cNvPr>
          <p:cNvSpPr/>
          <p:nvPr/>
        </p:nvSpPr>
        <p:spPr>
          <a:xfrm rot="5400000">
            <a:off x="-96851" y="4384106"/>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True Class</a:t>
            </a:r>
          </a:p>
        </p:txBody>
      </p:sp>
      <p:sp>
        <p:nvSpPr>
          <p:cNvPr id="2" name="TextBox 1">
            <a:extLst>
              <a:ext uri="{FF2B5EF4-FFF2-40B4-BE49-F238E27FC236}">
                <a16:creationId xmlns:a16="http://schemas.microsoft.com/office/drawing/2014/main" id="{BB98204C-F0A6-4AE9-BECD-39AB667A8138}"/>
              </a:ext>
            </a:extLst>
          </p:cNvPr>
          <p:cNvSpPr txBox="1"/>
          <p:nvPr/>
        </p:nvSpPr>
        <p:spPr>
          <a:xfrm>
            <a:off x="408775" y="2002953"/>
            <a:ext cx="6164303" cy="646331"/>
          </a:xfrm>
          <a:prstGeom prst="rect">
            <a:avLst/>
          </a:prstGeom>
          <a:noFill/>
        </p:spPr>
        <p:txBody>
          <a:bodyPr wrap="square" rtlCol="0">
            <a:spAutoFit/>
          </a:bodyPr>
          <a:lstStyle/>
          <a:p>
            <a:r>
              <a:rPr lang="en-GB" dirty="0"/>
              <a:t>We then include the values that were incorrectly predicted as class A</a:t>
            </a:r>
          </a:p>
        </p:txBody>
      </p:sp>
    </p:spTree>
    <p:extLst>
      <p:ext uri="{BB962C8B-B14F-4D97-AF65-F5344CB8AC3E}">
        <p14:creationId xmlns:p14="http://schemas.microsoft.com/office/powerpoint/2010/main" val="2133866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400110"/>
          </a:xfrm>
          <a:prstGeom prst="rect">
            <a:avLst/>
          </a:prstGeom>
          <a:noFill/>
        </p:spPr>
        <p:txBody>
          <a:bodyPr wrap="square" rtlCol="0">
            <a:spAutoFit/>
          </a:bodyPr>
          <a:lstStyle/>
          <a:p>
            <a:r>
              <a:rPr lang="en-GB" sz="2000" dirty="0">
                <a:solidFill>
                  <a:srgbClr val="4472C4"/>
                </a:solidFill>
              </a:rPr>
              <a:t>Confusion Matrix</a:t>
            </a:r>
            <a:endParaRPr lang="en-GB" sz="2000" dirty="0"/>
          </a:p>
        </p:txBody>
      </p:sp>
      <p:graphicFrame>
        <p:nvGraphicFramePr>
          <p:cNvPr id="6" name="Table 5">
            <a:extLst>
              <a:ext uri="{FF2B5EF4-FFF2-40B4-BE49-F238E27FC236}">
                <a16:creationId xmlns:a16="http://schemas.microsoft.com/office/drawing/2014/main" id="{6B5DE6E2-18B9-401A-BC11-93D7E364F8C7}"/>
              </a:ext>
            </a:extLst>
          </p:cNvPr>
          <p:cNvGraphicFramePr>
            <a:graphicFrameLocks noGrp="1"/>
          </p:cNvGraphicFramePr>
          <p:nvPr>
            <p:extLst>
              <p:ext uri="{D42A27DB-BD31-4B8C-83A1-F6EECF244321}">
                <p14:modId xmlns:p14="http://schemas.microsoft.com/office/powerpoint/2010/main" val="1975933449"/>
              </p:ext>
            </p:extLst>
          </p:nvPr>
        </p:nvGraphicFramePr>
        <p:xfrm>
          <a:off x="1077846" y="3586933"/>
          <a:ext cx="9126330" cy="2590800"/>
        </p:xfrm>
        <a:graphic>
          <a:graphicData uri="http://schemas.openxmlformats.org/drawingml/2006/table">
            <a:tbl>
              <a:tblPr bandRow="1">
                <a:tableStyleId>{5C22544A-7EE6-4342-B048-85BDC9FD1C3A}</a:tableStyleId>
              </a:tblPr>
              <a:tblGrid>
                <a:gridCol w="1825266">
                  <a:extLst>
                    <a:ext uri="{9D8B030D-6E8A-4147-A177-3AD203B41FA5}">
                      <a16:colId xmlns:a16="http://schemas.microsoft.com/office/drawing/2014/main" val="3689612126"/>
                    </a:ext>
                  </a:extLst>
                </a:gridCol>
                <a:gridCol w="1825266">
                  <a:extLst>
                    <a:ext uri="{9D8B030D-6E8A-4147-A177-3AD203B41FA5}">
                      <a16:colId xmlns:a16="http://schemas.microsoft.com/office/drawing/2014/main" val="2001764678"/>
                    </a:ext>
                  </a:extLst>
                </a:gridCol>
                <a:gridCol w="1825266">
                  <a:extLst>
                    <a:ext uri="{9D8B030D-6E8A-4147-A177-3AD203B41FA5}">
                      <a16:colId xmlns:a16="http://schemas.microsoft.com/office/drawing/2014/main" val="3567758065"/>
                    </a:ext>
                  </a:extLst>
                </a:gridCol>
                <a:gridCol w="1825266">
                  <a:extLst>
                    <a:ext uri="{9D8B030D-6E8A-4147-A177-3AD203B41FA5}">
                      <a16:colId xmlns:a16="http://schemas.microsoft.com/office/drawing/2014/main" val="2301427821"/>
                    </a:ext>
                  </a:extLst>
                </a:gridCol>
                <a:gridCol w="1825266">
                  <a:extLst>
                    <a:ext uri="{9D8B030D-6E8A-4147-A177-3AD203B41FA5}">
                      <a16:colId xmlns:a16="http://schemas.microsoft.com/office/drawing/2014/main" val="4023974530"/>
                    </a:ext>
                  </a:extLst>
                </a:gridCol>
              </a:tblGrid>
              <a:tr h="370840">
                <a:tc>
                  <a:txBody>
                    <a:bodyPr/>
                    <a:lstStyle/>
                    <a:p>
                      <a:pPr algn="ctr"/>
                      <a:endParaRPr lang="en-GB" sz="2800" dirty="0"/>
                    </a:p>
                  </a:txBody>
                  <a:tcPr/>
                </a:tc>
                <a:tc>
                  <a:txBody>
                    <a:bodyPr/>
                    <a:lstStyle/>
                    <a:p>
                      <a:pPr algn="ctr"/>
                      <a:r>
                        <a:rPr lang="en-GB" sz="2800" dirty="0"/>
                        <a:t>A</a:t>
                      </a:r>
                    </a:p>
                  </a:txBody>
                  <a:tcPr/>
                </a:tc>
                <a:tc>
                  <a:txBody>
                    <a:bodyPr/>
                    <a:lstStyle/>
                    <a:p>
                      <a:pPr algn="ctr"/>
                      <a:r>
                        <a:rPr lang="en-GB" sz="2800" dirty="0"/>
                        <a:t>B</a:t>
                      </a:r>
                    </a:p>
                  </a:txBody>
                  <a:tcPr/>
                </a:tc>
                <a:tc>
                  <a:txBody>
                    <a:bodyPr/>
                    <a:lstStyle/>
                    <a:p>
                      <a:pPr algn="ctr"/>
                      <a:r>
                        <a:rPr lang="en-GB" sz="2800" dirty="0"/>
                        <a:t>C</a:t>
                      </a:r>
                    </a:p>
                  </a:txBody>
                  <a:tcPr/>
                </a:tc>
                <a:tc>
                  <a:txBody>
                    <a:bodyPr/>
                    <a:lstStyle/>
                    <a:p>
                      <a:pPr algn="ctr"/>
                      <a:r>
                        <a:rPr lang="en-GB" sz="2000" dirty="0"/>
                        <a:t>Row Totals</a:t>
                      </a:r>
                      <a:endParaRPr lang="en-GB" sz="2800" dirty="0"/>
                    </a:p>
                  </a:txBody>
                  <a:tcPr/>
                </a:tc>
                <a:extLst>
                  <a:ext uri="{0D108BD9-81ED-4DB2-BD59-A6C34878D82A}">
                    <a16:rowId xmlns:a16="http://schemas.microsoft.com/office/drawing/2014/main" val="4158493790"/>
                  </a:ext>
                </a:extLst>
              </a:tr>
              <a:tr h="370840">
                <a:tc>
                  <a:txBody>
                    <a:bodyPr/>
                    <a:lstStyle/>
                    <a:p>
                      <a:pPr algn="ctr"/>
                      <a:r>
                        <a:rPr lang="en-GB" sz="2800"/>
                        <a:t>a</a:t>
                      </a:r>
                      <a:endParaRPr lang="en-GB" sz="2800" dirty="0"/>
                    </a:p>
                  </a:txBody>
                  <a:tcPr/>
                </a:tc>
                <a:tc>
                  <a:txBody>
                    <a:bodyPr/>
                    <a:lstStyle/>
                    <a:p>
                      <a:pPr algn="ctr"/>
                      <a:r>
                        <a:rPr lang="en-GB" sz="2800" dirty="0"/>
                        <a:t>33</a:t>
                      </a:r>
                    </a:p>
                  </a:txBody>
                  <a:tcPr/>
                </a:tc>
                <a:tc>
                  <a:txBody>
                    <a:bodyPr/>
                    <a:lstStyle/>
                    <a:p>
                      <a:pPr algn="ctr"/>
                      <a:r>
                        <a:rPr lang="en-GB" sz="2800" dirty="0"/>
                        <a:t>12</a:t>
                      </a:r>
                    </a:p>
                  </a:txBody>
                  <a:tcPr/>
                </a:tc>
                <a:tc>
                  <a:txBody>
                    <a:bodyPr/>
                    <a:lstStyle/>
                    <a:p>
                      <a:pPr algn="ctr"/>
                      <a:r>
                        <a:rPr lang="en-GB" sz="2800" dirty="0"/>
                        <a:t>4</a:t>
                      </a:r>
                    </a:p>
                  </a:txBody>
                  <a:tcPr/>
                </a:tc>
                <a:tc>
                  <a:txBody>
                    <a:bodyPr/>
                    <a:lstStyle/>
                    <a:p>
                      <a:pPr algn="ctr"/>
                      <a:r>
                        <a:rPr lang="en-GB" sz="2800" dirty="0"/>
                        <a:t>49</a:t>
                      </a:r>
                    </a:p>
                  </a:txBody>
                  <a:tcPr/>
                </a:tc>
                <a:extLst>
                  <a:ext uri="{0D108BD9-81ED-4DB2-BD59-A6C34878D82A}">
                    <a16:rowId xmlns:a16="http://schemas.microsoft.com/office/drawing/2014/main" val="3629710562"/>
                  </a:ext>
                </a:extLst>
              </a:tr>
              <a:tr h="370840">
                <a:tc>
                  <a:txBody>
                    <a:bodyPr/>
                    <a:lstStyle/>
                    <a:p>
                      <a:pPr algn="ctr"/>
                      <a:r>
                        <a:rPr lang="en-GB" sz="2800" dirty="0"/>
                        <a:t>b</a:t>
                      </a:r>
                    </a:p>
                  </a:txBody>
                  <a:tcPr/>
                </a:tc>
                <a:tc>
                  <a:txBody>
                    <a:bodyPr/>
                    <a:lstStyle/>
                    <a:p>
                      <a:pPr algn="ctr"/>
                      <a:r>
                        <a:rPr lang="en-GB" sz="2800" dirty="0"/>
                        <a:t>3</a:t>
                      </a:r>
                    </a:p>
                  </a:txBody>
                  <a:tcPr/>
                </a:tc>
                <a:tc>
                  <a:txBody>
                    <a:bodyPr/>
                    <a:lstStyle/>
                    <a:p>
                      <a:pPr algn="ctr"/>
                      <a:r>
                        <a:rPr lang="en-GB" sz="2800" dirty="0"/>
                        <a:t>22</a:t>
                      </a:r>
                    </a:p>
                  </a:txBody>
                  <a:tcPr/>
                </a:tc>
                <a:tc>
                  <a:txBody>
                    <a:bodyPr/>
                    <a:lstStyle/>
                    <a:p>
                      <a:pPr algn="ctr"/>
                      <a:r>
                        <a:rPr lang="en-GB" sz="2800" dirty="0"/>
                        <a:t>5</a:t>
                      </a:r>
                    </a:p>
                  </a:txBody>
                  <a:tcPr/>
                </a:tc>
                <a:tc>
                  <a:txBody>
                    <a:bodyPr/>
                    <a:lstStyle/>
                    <a:p>
                      <a:pPr algn="ctr"/>
                      <a:r>
                        <a:rPr lang="en-GB" sz="2800" dirty="0"/>
                        <a:t>30</a:t>
                      </a:r>
                    </a:p>
                  </a:txBody>
                  <a:tcPr/>
                </a:tc>
                <a:extLst>
                  <a:ext uri="{0D108BD9-81ED-4DB2-BD59-A6C34878D82A}">
                    <a16:rowId xmlns:a16="http://schemas.microsoft.com/office/drawing/2014/main" val="2697836852"/>
                  </a:ext>
                </a:extLst>
              </a:tr>
              <a:tr h="370840">
                <a:tc>
                  <a:txBody>
                    <a:bodyPr/>
                    <a:lstStyle/>
                    <a:p>
                      <a:pPr algn="ctr"/>
                      <a:r>
                        <a:rPr lang="en-GB" sz="2800" dirty="0"/>
                        <a:t>c</a:t>
                      </a:r>
                    </a:p>
                  </a:txBody>
                  <a:tcPr/>
                </a:tc>
                <a:tc>
                  <a:txBody>
                    <a:bodyPr/>
                    <a:lstStyle/>
                    <a:p>
                      <a:pPr algn="ctr"/>
                      <a:r>
                        <a:rPr lang="en-GB" sz="2800" dirty="0"/>
                        <a:t>7</a:t>
                      </a:r>
                    </a:p>
                  </a:txBody>
                  <a:tcPr/>
                </a:tc>
                <a:tc>
                  <a:txBody>
                    <a:bodyPr/>
                    <a:lstStyle/>
                    <a:p>
                      <a:pPr algn="ctr"/>
                      <a:r>
                        <a:rPr lang="en-GB" sz="2800" dirty="0"/>
                        <a:t>3</a:t>
                      </a:r>
                    </a:p>
                  </a:txBody>
                  <a:tcPr/>
                </a:tc>
                <a:tc>
                  <a:txBody>
                    <a:bodyPr/>
                    <a:lstStyle/>
                    <a:p>
                      <a:pPr algn="ctr"/>
                      <a:r>
                        <a:rPr lang="en-GB" sz="2800" dirty="0"/>
                        <a:t>11</a:t>
                      </a:r>
                    </a:p>
                  </a:txBody>
                  <a:tcPr/>
                </a:tc>
                <a:tc>
                  <a:txBody>
                    <a:bodyPr/>
                    <a:lstStyle/>
                    <a:p>
                      <a:pPr algn="ctr"/>
                      <a:r>
                        <a:rPr lang="en-GB" sz="2800" dirty="0"/>
                        <a:t>21</a:t>
                      </a:r>
                    </a:p>
                  </a:txBody>
                  <a:tcPr/>
                </a:tc>
                <a:extLst>
                  <a:ext uri="{0D108BD9-81ED-4DB2-BD59-A6C34878D82A}">
                    <a16:rowId xmlns:a16="http://schemas.microsoft.com/office/drawing/2014/main" val="1230172231"/>
                  </a:ext>
                </a:extLst>
              </a:tr>
              <a:tr h="370840">
                <a:tc>
                  <a:txBody>
                    <a:bodyPr/>
                    <a:lstStyle/>
                    <a:p>
                      <a:pPr algn="ctr"/>
                      <a:r>
                        <a:rPr lang="en-GB" sz="2000" dirty="0"/>
                        <a:t>Column Totals</a:t>
                      </a:r>
                      <a:endParaRPr lang="en-GB" sz="2800" dirty="0"/>
                    </a:p>
                  </a:txBody>
                  <a:tcPr/>
                </a:tc>
                <a:tc>
                  <a:txBody>
                    <a:bodyPr/>
                    <a:lstStyle/>
                    <a:p>
                      <a:pPr algn="ctr"/>
                      <a:r>
                        <a:rPr lang="en-GB" sz="2800" dirty="0"/>
                        <a:t>43</a:t>
                      </a:r>
                    </a:p>
                  </a:txBody>
                  <a:tcPr/>
                </a:tc>
                <a:tc>
                  <a:txBody>
                    <a:bodyPr/>
                    <a:lstStyle/>
                    <a:p>
                      <a:pPr algn="ctr"/>
                      <a:r>
                        <a:rPr lang="en-GB" sz="2800" dirty="0"/>
                        <a:t>37</a:t>
                      </a:r>
                    </a:p>
                  </a:txBody>
                  <a:tcPr/>
                </a:tc>
                <a:tc>
                  <a:txBody>
                    <a:bodyPr/>
                    <a:lstStyle/>
                    <a:p>
                      <a:pPr algn="ctr"/>
                      <a:r>
                        <a:rPr lang="en-GB" sz="2800" dirty="0"/>
                        <a:t>20</a:t>
                      </a:r>
                    </a:p>
                  </a:txBody>
                  <a:tcPr/>
                </a:tc>
                <a:tc>
                  <a:txBody>
                    <a:bodyPr/>
                    <a:lstStyle/>
                    <a:p>
                      <a:pPr algn="ctr"/>
                      <a:r>
                        <a:rPr lang="en-GB" sz="2800" dirty="0"/>
                        <a:t>100</a:t>
                      </a:r>
                    </a:p>
                  </a:txBody>
                  <a:tcPr/>
                </a:tc>
                <a:extLst>
                  <a:ext uri="{0D108BD9-81ED-4DB2-BD59-A6C34878D82A}">
                    <a16:rowId xmlns:a16="http://schemas.microsoft.com/office/drawing/2014/main" val="1745529001"/>
                  </a:ext>
                </a:extLst>
              </a:tr>
            </a:tbl>
          </a:graphicData>
        </a:graphic>
      </p:graphicFrame>
      <p:sp>
        <p:nvSpPr>
          <p:cNvPr id="18" name="Arrow: Right 17">
            <a:extLst>
              <a:ext uri="{FF2B5EF4-FFF2-40B4-BE49-F238E27FC236}">
                <a16:creationId xmlns:a16="http://schemas.microsoft.com/office/drawing/2014/main" id="{6439EF88-3368-42EF-AF44-3C78056E8B98}"/>
              </a:ext>
            </a:extLst>
          </p:cNvPr>
          <p:cNvSpPr/>
          <p:nvPr/>
        </p:nvSpPr>
        <p:spPr>
          <a:xfrm>
            <a:off x="1245707" y="2957878"/>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28" name="Arrow: Right 27">
            <a:extLst>
              <a:ext uri="{FF2B5EF4-FFF2-40B4-BE49-F238E27FC236}">
                <a16:creationId xmlns:a16="http://schemas.microsoft.com/office/drawing/2014/main" id="{267E37B8-000C-449E-A3C1-504B283BFECD}"/>
              </a:ext>
            </a:extLst>
          </p:cNvPr>
          <p:cNvSpPr/>
          <p:nvPr/>
        </p:nvSpPr>
        <p:spPr>
          <a:xfrm rot="5400000">
            <a:off x="-96851" y="4384106"/>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True Class</a:t>
            </a:r>
          </a:p>
        </p:txBody>
      </p:sp>
      <p:sp>
        <p:nvSpPr>
          <p:cNvPr id="2" name="TextBox 1">
            <a:extLst>
              <a:ext uri="{FF2B5EF4-FFF2-40B4-BE49-F238E27FC236}">
                <a16:creationId xmlns:a16="http://schemas.microsoft.com/office/drawing/2014/main" id="{BB98204C-F0A6-4AE9-BECD-39AB667A8138}"/>
              </a:ext>
            </a:extLst>
          </p:cNvPr>
          <p:cNvSpPr txBox="1"/>
          <p:nvPr/>
        </p:nvSpPr>
        <p:spPr>
          <a:xfrm>
            <a:off x="408775" y="2002953"/>
            <a:ext cx="6164303" cy="369332"/>
          </a:xfrm>
          <a:prstGeom prst="rect">
            <a:avLst/>
          </a:prstGeom>
          <a:noFill/>
        </p:spPr>
        <p:txBody>
          <a:bodyPr wrap="square" rtlCol="0">
            <a:spAutoFit/>
          </a:bodyPr>
          <a:lstStyle/>
          <a:p>
            <a:r>
              <a:rPr lang="en-GB" dirty="0"/>
              <a:t>And so on…</a:t>
            </a:r>
          </a:p>
        </p:txBody>
      </p:sp>
    </p:spTree>
    <p:extLst>
      <p:ext uri="{BB962C8B-B14F-4D97-AF65-F5344CB8AC3E}">
        <p14:creationId xmlns:p14="http://schemas.microsoft.com/office/powerpoint/2010/main" val="2473866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1015663"/>
          </a:xfrm>
          <a:prstGeom prst="rect">
            <a:avLst/>
          </a:prstGeom>
          <a:noFill/>
        </p:spPr>
        <p:txBody>
          <a:bodyPr wrap="square" rtlCol="0">
            <a:spAutoFit/>
          </a:bodyPr>
          <a:lstStyle/>
          <a:p>
            <a:r>
              <a:rPr lang="en-GB" sz="2000" dirty="0">
                <a:solidFill>
                  <a:srgbClr val="4472C4"/>
                </a:solidFill>
              </a:rPr>
              <a:t>Confusion Matrix</a:t>
            </a:r>
            <a:br>
              <a:rPr lang="en-GB" sz="2000" dirty="0">
                <a:solidFill>
                  <a:srgbClr val="4472C4"/>
                </a:solidFill>
              </a:rPr>
            </a:br>
            <a:endParaRPr lang="en-GB" sz="2000" dirty="0">
              <a:solidFill>
                <a:srgbClr val="4472C4"/>
              </a:solidFill>
            </a:endParaRPr>
          </a:p>
          <a:p>
            <a:r>
              <a:rPr lang="en-GB" sz="2000" dirty="0"/>
              <a:t>Based on the matrix below we can now define two new metrics: precision &amp; recall</a:t>
            </a:r>
          </a:p>
        </p:txBody>
      </p:sp>
      <p:graphicFrame>
        <p:nvGraphicFramePr>
          <p:cNvPr id="6" name="Table 5">
            <a:extLst>
              <a:ext uri="{FF2B5EF4-FFF2-40B4-BE49-F238E27FC236}">
                <a16:creationId xmlns:a16="http://schemas.microsoft.com/office/drawing/2014/main" id="{6B5DE6E2-18B9-401A-BC11-93D7E364F8C7}"/>
              </a:ext>
            </a:extLst>
          </p:cNvPr>
          <p:cNvGraphicFramePr>
            <a:graphicFrameLocks noGrp="1"/>
          </p:cNvGraphicFramePr>
          <p:nvPr>
            <p:extLst>
              <p:ext uri="{D42A27DB-BD31-4B8C-83A1-F6EECF244321}">
                <p14:modId xmlns:p14="http://schemas.microsoft.com/office/powerpoint/2010/main" val="4027398035"/>
              </p:ext>
            </p:extLst>
          </p:nvPr>
        </p:nvGraphicFramePr>
        <p:xfrm>
          <a:off x="1541672" y="3586933"/>
          <a:ext cx="9126330" cy="2590800"/>
        </p:xfrm>
        <a:graphic>
          <a:graphicData uri="http://schemas.openxmlformats.org/drawingml/2006/table">
            <a:tbl>
              <a:tblPr bandRow="1">
                <a:tableStyleId>{5C22544A-7EE6-4342-B048-85BDC9FD1C3A}</a:tableStyleId>
              </a:tblPr>
              <a:tblGrid>
                <a:gridCol w="1825266">
                  <a:extLst>
                    <a:ext uri="{9D8B030D-6E8A-4147-A177-3AD203B41FA5}">
                      <a16:colId xmlns:a16="http://schemas.microsoft.com/office/drawing/2014/main" val="3689612126"/>
                    </a:ext>
                  </a:extLst>
                </a:gridCol>
                <a:gridCol w="1825266">
                  <a:extLst>
                    <a:ext uri="{9D8B030D-6E8A-4147-A177-3AD203B41FA5}">
                      <a16:colId xmlns:a16="http://schemas.microsoft.com/office/drawing/2014/main" val="2001764678"/>
                    </a:ext>
                  </a:extLst>
                </a:gridCol>
                <a:gridCol w="1825266">
                  <a:extLst>
                    <a:ext uri="{9D8B030D-6E8A-4147-A177-3AD203B41FA5}">
                      <a16:colId xmlns:a16="http://schemas.microsoft.com/office/drawing/2014/main" val="3567758065"/>
                    </a:ext>
                  </a:extLst>
                </a:gridCol>
                <a:gridCol w="1825266">
                  <a:extLst>
                    <a:ext uri="{9D8B030D-6E8A-4147-A177-3AD203B41FA5}">
                      <a16:colId xmlns:a16="http://schemas.microsoft.com/office/drawing/2014/main" val="2301427821"/>
                    </a:ext>
                  </a:extLst>
                </a:gridCol>
                <a:gridCol w="1825266">
                  <a:extLst>
                    <a:ext uri="{9D8B030D-6E8A-4147-A177-3AD203B41FA5}">
                      <a16:colId xmlns:a16="http://schemas.microsoft.com/office/drawing/2014/main" val="4023974530"/>
                    </a:ext>
                  </a:extLst>
                </a:gridCol>
              </a:tblGrid>
              <a:tr h="370840">
                <a:tc>
                  <a:txBody>
                    <a:bodyPr/>
                    <a:lstStyle/>
                    <a:p>
                      <a:pPr algn="ctr"/>
                      <a:endParaRPr lang="en-GB" sz="2800" dirty="0"/>
                    </a:p>
                  </a:txBody>
                  <a:tcPr/>
                </a:tc>
                <a:tc>
                  <a:txBody>
                    <a:bodyPr/>
                    <a:lstStyle/>
                    <a:p>
                      <a:pPr algn="ctr"/>
                      <a:r>
                        <a:rPr lang="en-GB" sz="2800" dirty="0"/>
                        <a:t>A</a:t>
                      </a:r>
                    </a:p>
                  </a:txBody>
                  <a:tcPr/>
                </a:tc>
                <a:tc>
                  <a:txBody>
                    <a:bodyPr/>
                    <a:lstStyle/>
                    <a:p>
                      <a:pPr algn="ctr"/>
                      <a:r>
                        <a:rPr lang="en-GB" sz="2800" dirty="0"/>
                        <a:t>B</a:t>
                      </a:r>
                    </a:p>
                  </a:txBody>
                  <a:tcPr/>
                </a:tc>
                <a:tc>
                  <a:txBody>
                    <a:bodyPr/>
                    <a:lstStyle/>
                    <a:p>
                      <a:pPr algn="ctr"/>
                      <a:r>
                        <a:rPr lang="en-GB" sz="2800" dirty="0"/>
                        <a:t>C</a:t>
                      </a:r>
                    </a:p>
                  </a:txBody>
                  <a:tcPr/>
                </a:tc>
                <a:tc>
                  <a:txBody>
                    <a:bodyPr/>
                    <a:lstStyle/>
                    <a:p>
                      <a:pPr algn="ctr"/>
                      <a:r>
                        <a:rPr lang="en-GB" sz="2000" dirty="0"/>
                        <a:t>Row Totals</a:t>
                      </a:r>
                      <a:endParaRPr lang="en-GB" sz="2800" dirty="0"/>
                    </a:p>
                  </a:txBody>
                  <a:tcPr/>
                </a:tc>
                <a:extLst>
                  <a:ext uri="{0D108BD9-81ED-4DB2-BD59-A6C34878D82A}">
                    <a16:rowId xmlns:a16="http://schemas.microsoft.com/office/drawing/2014/main" val="4158493790"/>
                  </a:ext>
                </a:extLst>
              </a:tr>
              <a:tr h="370840">
                <a:tc>
                  <a:txBody>
                    <a:bodyPr/>
                    <a:lstStyle/>
                    <a:p>
                      <a:pPr algn="ctr"/>
                      <a:r>
                        <a:rPr lang="en-GB" sz="2800"/>
                        <a:t>a</a:t>
                      </a:r>
                      <a:endParaRPr lang="en-GB" sz="2800" dirty="0"/>
                    </a:p>
                  </a:txBody>
                  <a:tcPr/>
                </a:tc>
                <a:tc>
                  <a:txBody>
                    <a:bodyPr/>
                    <a:lstStyle/>
                    <a:p>
                      <a:pPr algn="ctr"/>
                      <a:r>
                        <a:rPr lang="en-GB" sz="2800" dirty="0"/>
                        <a:t>33</a:t>
                      </a:r>
                    </a:p>
                  </a:txBody>
                  <a:tcPr/>
                </a:tc>
                <a:tc>
                  <a:txBody>
                    <a:bodyPr/>
                    <a:lstStyle/>
                    <a:p>
                      <a:pPr algn="ctr"/>
                      <a:r>
                        <a:rPr lang="en-GB" sz="2800" dirty="0"/>
                        <a:t>12</a:t>
                      </a:r>
                    </a:p>
                  </a:txBody>
                  <a:tcPr/>
                </a:tc>
                <a:tc>
                  <a:txBody>
                    <a:bodyPr/>
                    <a:lstStyle/>
                    <a:p>
                      <a:pPr algn="ctr"/>
                      <a:r>
                        <a:rPr lang="en-GB" sz="2800" dirty="0"/>
                        <a:t>4</a:t>
                      </a:r>
                    </a:p>
                  </a:txBody>
                  <a:tcPr/>
                </a:tc>
                <a:tc>
                  <a:txBody>
                    <a:bodyPr/>
                    <a:lstStyle/>
                    <a:p>
                      <a:pPr algn="ctr"/>
                      <a:r>
                        <a:rPr lang="en-GB" sz="2800" dirty="0"/>
                        <a:t>49</a:t>
                      </a:r>
                    </a:p>
                  </a:txBody>
                  <a:tcPr/>
                </a:tc>
                <a:extLst>
                  <a:ext uri="{0D108BD9-81ED-4DB2-BD59-A6C34878D82A}">
                    <a16:rowId xmlns:a16="http://schemas.microsoft.com/office/drawing/2014/main" val="3629710562"/>
                  </a:ext>
                </a:extLst>
              </a:tr>
              <a:tr h="370840">
                <a:tc>
                  <a:txBody>
                    <a:bodyPr/>
                    <a:lstStyle/>
                    <a:p>
                      <a:pPr algn="ctr"/>
                      <a:r>
                        <a:rPr lang="en-GB" sz="2800" dirty="0"/>
                        <a:t>b</a:t>
                      </a:r>
                    </a:p>
                  </a:txBody>
                  <a:tcPr/>
                </a:tc>
                <a:tc>
                  <a:txBody>
                    <a:bodyPr/>
                    <a:lstStyle/>
                    <a:p>
                      <a:pPr algn="ctr"/>
                      <a:r>
                        <a:rPr lang="en-GB" sz="2800" dirty="0"/>
                        <a:t>3</a:t>
                      </a:r>
                    </a:p>
                  </a:txBody>
                  <a:tcPr/>
                </a:tc>
                <a:tc>
                  <a:txBody>
                    <a:bodyPr/>
                    <a:lstStyle/>
                    <a:p>
                      <a:pPr algn="ctr"/>
                      <a:r>
                        <a:rPr lang="en-GB" sz="2800" dirty="0"/>
                        <a:t>22</a:t>
                      </a:r>
                    </a:p>
                  </a:txBody>
                  <a:tcPr/>
                </a:tc>
                <a:tc>
                  <a:txBody>
                    <a:bodyPr/>
                    <a:lstStyle/>
                    <a:p>
                      <a:pPr algn="ctr"/>
                      <a:r>
                        <a:rPr lang="en-GB" sz="2800" dirty="0"/>
                        <a:t>5</a:t>
                      </a:r>
                    </a:p>
                  </a:txBody>
                  <a:tcPr/>
                </a:tc>
                <a:tc>
                  <a:txBody>
                    <a:bodyPr/>
                    <a:lstStyle/>
                    <a:p>
                      <a:pPr algn="ctr"/>
                      <a:r>
                        <a:rPr lang="en-GB" sz="2800" dirty="0"/>
                        <a:t>30</a:t>
                      </a:r>
                    </a:p>
                  </a:txBody>
                  <a:tcPr/>
                </a:tc>
                <a:extLst>
                  <a:ext uri="{0D108BD9-81ED-4DB2-BD59-A6C34878D82A}">
                    <a16:rowId xmlns:a16="http://schemas.microsoft.com/office/drawing/2014/main" val="2697836852"/>
                  </a:ext>
                </a:extLst>
              </a:tr>
              <a:tr h="370840">
                <a:tc>
                  <a:txBody>
                    <a:bodyPr/>
                    <a:lstStyle/>
                    <a:p>
                      <a:pPr algn="ctr"/>
                      <a:r>
                        <a:rPr lang="en-GB" sz="2800" dirty="0"/>
                        <a:t>c</a:t>
                      </a:r>
                    </a:p>
                  </a:txBody>
                  <a:tcPr/>
                </a:tc>
                <a:tc>
                  <a:txBody>
                    <a:bodyPr/>
                    <a:lstStyle/>
                    <a:p>
                      <a:pPr algn="ctr"/>
                      <a:r>
                        <a:rPr lang="en-GB" sz="2800" dirty="0"/>
                        <a:t>7</a:t>
                      </a:r>
                    </a:p>
                  </a:txBody>
                  <a:tcPr/>
                </a:tc>
                <a:tc>
                  <a:txBody>
                    <a:bodyPr/>
                    <a:lstStyle/>
                    <a:p>
                      <a:pPr algn="ctr"/>
                      <a:r>
                        <a:rPr lang="en-GB" sz="2800" dirty="0"/>
                        <a:t>3</a:t>
                      </a:r>
                    </a:p>
                  </a:txBody>
                  <a:tcPr/>
                </a:tc>
                <a:tc>
                  <a:txBody>
                    <a:bodyPr/>
                    <a:lstStyle/>
                    <a:p>
                      <a:pPr algn="ctr"/>
                      <a:r>
                        <a:rPr lang="en-GB" sz="2800" dirty="0"/>
                        <a:t>11</a:t>
                      </a:r>
                    </a:p>
                  </a:txBody>
                  <a:tcPr/>
                </a:tc>
                <a:tc>
                  <a:txBody>
                    <a:bodyPr/>
                    <a:lstStyle/>
                    <a:p>
                      <a:pPr algn="ctr"/>
                      <a:r>
                        <a:rPr lang="en-GB" sz="2800" dirty="0"/>
                        <a:t>21</a:t>
                      </a:r>
                    </a:p>
                  </a:txBody>
                  <a:tcPr/>
                </a:tc>
                <a:extLst>
                  <a:ext uri="{0D108BD9-81ED-4DB2-BD59-A6C34878D82A}">
                    <a16:rowId xmlns:a16="http://schemas.microsoft.com/office/drawing/2014/main" val="1230172231"/>
                  </a:ext>
                </a:extLst>
              </a:tr>
              <a:tr h="370840">
                <a:tc>
                  <a:txBody>
                    <a:bodyPr/>
                    <a:lstStyle/>
                    <a:p>
                      <a:pPr algn="ctr"/>
                      <a:r>
                        <a:rPr lang="en-GB" sz="2000" dirty="0"/>
                        <a:t>Column Totals</a:t>
                      </a:r>
                      <a:endParaRPr lang="en-GB" sz="2800" dirty="0"/>
                    </a:p>
                  </a:txBody>
                  <a:tcPr/>
                </a:tc>
                <a:tc>
                  <a:txBody>
                    <a:bodyPr/>
                    <a:lstStyle/>
                    <a:p>
                      <a:pPr algn="ctr"/>
                      <a:r>
                        <a:rPr lang="en-GB" sz="2800" dirty="0"/>
                        <a:t>43</a:t>
                      </a:r>
                    </a:p>
                  </a:txBody>
                  <a:tcPr/>
                </a:tc>
                <a:tc>
                  <a:txBody>
                    <a:bodyPr/>
                    <a:lstStyle/>
                    <a:p>
                      <a:pPr algn="ctr"/>
                      <a:r>
                        <a:rPr lang="en-GB" sz="2800" dirty="0"/>
                        <a:t>37</a:t>
                      </a:r>
                    </a:p>
                  </a:txBody>
                  <a:tcPr/>
                </a:tc>
                <a:tc>
                  <a:txBody>
                    <a:bodyPr/>
                    <a:lstStyle/>
                    <a:p>
                      <a:pPr algn="ctr"/>
                      <a:r>
                        <a:rPr lang="en-GB" sz="2800" dirty="0"/>
                        <a:t>20</a:t>
                      </a:r>
                    </a:p>
                  </a:txBody>
                  <a:tcPr/>
                </a:tc>
                <a:tc>
                  <a:txBody>
                    <a:bodyPr/>
                    <a:lstStyle/>
                    <a:p>
                      <a:pPr algn="ctr"/>
                      <a:r>
                        <a:rPr lang="en-GB" sz="2800" dirty="0"/>
                        <a:t>100</a:t>
                      </a:r>
                    </a:p>
                  </a:txBody>
                  <a:tcPr/>
                </a:tc>
                <a:extLst>
                  <a:ext uri="{0D108BD9-81ED-4DB2-BD59-A6C34878D82A}">
                    <a16:rowId xmlns:a16="http://schemas.microsoft.com/office/drawing/2014/main" val="1745529001"/>
                  </a:ext>
                </a:extLst>
              </a:tr>
            </a:tbl>
          </a:graphicData>
        </a:graphic>
      </p:graphicFrame>
      <p:sp>
        <p:nvSpPr>
          <p:cNvPr id="18" name="Arrow: Right 17">
            <a:extLst>
              <a:ext uri="{FF2B5EF4-FFF2-40B4-BE49-F238E27FC236}">
                <a16:creationId xmlns:a16="http://schemas.microsoft.com/office/drawing/2014/main" id="{6439EF88-3368-42EF-AF44-3C78056E8B98}"/>
              </a:ext>
            </a:extLst>
          </p:cNvPr>
          <p:cNvSpPr/>
          <p:nvPr/>
        </p:nvSpPr>
        <p:spPr>
          <a:xfrm>
            <a:off x="1709533" y="2957878"/>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28" name="Arrow: Right 27">
            <a:extLst>
              <a:ext uri="{FF2B5EF4-FFF2-40B4-BE49-F238E27FC236}">
                <a16:creationId xmlns:a16="http://schemas.microsoft.com/office/drawing/2014/main" id="{267E37B8-000C-449E-A3C1-504B283BFECD}"/>
              </a:ext>
            </a:extLst>
          </p:cNvPr>
          <p:cNvSpPr/>
          <p:nvPr/>
        </p:nvSpPr>
        <p:spPr>
          <a:xfrm rot="5400000">
            <a:off x="366975" y="4384106"/>
            <a:ext cx="1524000"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True Class</a:t>
            </a:r>
          </a:p>
        </p:txBody>
      </p:sp>
    </p:spTree>
    <p:extLst>
      <p:ext uri="{BB962C8B-B14F-4D97-AF65-F5344CB8AC3E}">
        <p14:creationId xmlns:p14="http://schemas.microsoft.com/office/powerpoint/2010/main" val="2355857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1015663"/>
          </a:xfrm>
          <a:prstGeom prst="rect">
            <a:avLst/>
          </a:prstGeom>
          <a:noFill/>
        </p:spPr>
        <p:txBody>
          <a:bodyPr wrap="square" rtlCol="0">
            <a:spAutoFit/>
          </a:bodyPr>
          <a:lstStyle/>
          <a:p>
            <a:r>
              <a:rPr lang="en-GB" sz="2000" dirty="0">
                <a:solidFill>
                  <a:srgbClr val="4472C4"/>
                </a:solidFill>
              </a:rPr>
              <a:t>Confusion Matrix</a:t>
            </a:r>
            <a:br>
              <a:rPr lang="en-GB" sz="2000" dirty="0">
                <a:solidFill>
                  <a:srgbClr val="4472C4"/>
                </a:solidFill>
              </a:rPr>
            </a:br>
            <a:endParaRPr lang="en-GB" sz="2000" dirty="0">
              <a:solidFill>
                <a:srgbClr val="4472C4"/>
              </a:solidFill>
            </a:endParaRPr>
          </a:p>
          <a:p>
            <a:r>
              <a:rPr lang="en-GB" sz="2000" dirty="0"/>
              <a:t>Based on the matrix below we can now define two new metrics: precision &amp; recall</a:t>
            </a:r>
          </a:p>
        </p:txBody>
      </p:sp>
      <p:graphicFrame>
        <p:nvGraphicFramePr>
          <p:cNvPr id="6" name="Table 5">
            <a:extLst>
              <a:ext uri="{FF2B5EF4-FFF2-40B4-BE49-F238E27FC236}">
                <a16:creationId xmlns:a16="http://schemas.microsoft.com/office/drawing/2014/main" id="{6B5DE6E2-18B9-401A-BC11-93D7E364F8C7}"/>
              </a:ext>
            </a:extLst>
          </p:cNvPr>
          <p:cNvGraphicFramePr>
            <a:graphicFrameLocks noGrp="1"/>
          </p:cNvGraphicFramePr>
          <p:nvPr>
            <p:extLst>
              <p:ext uri="{D42A27DB-BD31-4B8C-83A1-F6EECF244321}">
                <p14:modId xmlns:p14="http://schemas.microsoft.com/office/powerpoint/2010/main" val="478517200"/>
              </p:ext>
            </p:extLst>
          </p:nvPr>
        </p:nvGraphicFramePr>
        <p:xfrm>
          <a:off x="971829" y="3237533"/>
          <a:ext cx="6899965" cy="2773680"/>
        </p:xfrm>
        <a:graphic>
          <a:graphicData uri="http://schemas.openxmlformats.org/drawingml/2006/table">
            <a:tbl>
              <a:tblPr bandRow="1">
                <a:tableStyleId>{5C22544A-7EE6-4342-B048-85BDC9FD1C3A}</a:tableStyleId>
              </a:tblPr>
              <a:tblGrid>
                <a:gridCol w="1379993">
                  <a:extLst>
                    <a:ext uri="{9D8B030D-6E8A-4147-A177-3AD203B41FA5}">
                      <a16:colId xmlns:a16="http://schemas.microsoft.com/office/drawing/2014/main" val="3689612126"/>
                    </a:ext>
                  </a:extLst>
                </a:gridCol>
                <a:gridCol w="1379993">
                  <a:extLst>
                    <a:ext uri="{9D8B030D-6E8A-4147-A177-3AD203B41FA5}">
                      <a16:colId xmlns:a16="http://schemas.microsoft.com/office/drawing/2014/main" val="2001764678"/>
                    </a:ext>
                  </a:extLst>
                </a:gridCol>
                <a:gridCol w="1379993">
                  <a:extLst>
                    <a:ext uri="{9D8B030D-6E8A-4147-A177-3AD203B41FA5}">
                      <a16:colId xmlns:a16="http://schemas.microsoft.com/office/drawing/2014/main" val="3567758065"/>
                    </a:ext>
                  </a:extLst>
                </a:gridCol>
                <a:gridCol w="1379993">
                  <a:extLst>
                    <a:ext uri="{9D8B030D-6E8A-4147-A177-3AD203B41FA5}">
                      <a16:colId xmlns:a16="http://schemas.microsoft.com/office/drawing/2014/main" val="2301427821"/>
                    </a:ext>
                  </a:extLst>
                </a:gridCol>
                <a:gridCol w="1379993">
                  <a:extLst>
                    <a:ext uri="{9D8B030D-6E8A-4147-A177-3AD203B41FA5}">
                      <a16:colId xmlns:a16="http://schemas.microsoft.com/office/drawing/2014/main" val="4023974530"/>
                    </a:ext>
                  </a:extLst>
                </a:gridCol>
              </a:tblGrid>
              <a:tr h="370840">
                <a:tc>
                  <a:txBody>
                    <a:bodyPr/>
                    <a:lstStyle/>
                    <a:p>
                      <a:pPr algn="ctr"/>
                      <a:endParaRPr lang="en-GB" sz="2800" dirty="0"/>
                    </a:p>
                  </a:txBody>
                  <a:tcPr/>
                </a:tc>
                <a:tc>
                  <a:txBody>
                    <a:bodyPr/>
                    <a:lstStyle/>
                    <a:p>
                      <a:pPr algn="ctr"/>
                      <a:r>
                        <a:rPr lang="en-GB" sz="2800" dirty="0"/>
                        <a:t>A</a:t>
                      </a:r>
                    </a:p>
                  </a:txBody>
                  <a:tcPr/>
                </a:tc>
                <a:tc>
                  <a:txBody>
                    <a:bodyPr/>
                    <a:lstStyle/>
                    <a:p>
                      <a:pPr algn="ctr"/>
                      <a:r>
                        <a:rPr lang="en-GB" sz="2800" dirty="0"/>
                        <a:t>B</a:t>
                      </a:r>
                    </a:p>
                  </a:txBody>
                  <a:tcPr/>
                </a:tc>
                <a:tc>
                  <a:txBody>
                    <a:bodyPr/>
                    <a:lstStyle/>
                    <a:p>
                      <a:pPr algn="ctr"/>
                      <a:r>
                        <a:rPr lang="en-GB" sz="2800" dirty="0"/>
                        <a:t>C</a:t>
                      </a:r>
                    </a:p>
                  </a:txBody>
                  <a:tcPr/>
                </a:tc>
                <a:tc>
                  <a:txBody>
                    <a:bodyPr/>
                    <a:lstStyle/>
                    <a:p>
                      <a:pPr algn="ctr"/>
                      <a:r>
                        <a:rPr lang="en-GB" sz="2000" dirty="0"/>
                        <a:t>Row Totals</a:t>
                      </a:r>
                      <a:endParaRPr lang="en-GB" sz="2800" dirty="0"/>
                    </a:p>
                  </a:txBody>
                  <a:tcPr/>
                </a:tc>
                <a:extLst>
                  <a:ext uri="{0D108BD9-81ED-4DB2-BD59-A6C34878D82A}">
                    <a16:rowId xmlns:a16="http://schemas.microsoft.com/office/drawing/2014/main" val="4158493790"/>
                  </a:ext>
                </a:extLst>
              </a:tr>
              <a:tr h="370840">
                <a:tc>
                  <a:txBody>
                    <a:bodyPr/>
                    <a:lstStyle/>
                    <a:p>
                      <a:pPr algn="ctr"/>
                      <a:r>
                        <a:rPr lang="en-GB" sz="2800"/>
                        <a:t>a</a:t>
                      </a:r>
                      <a:endParaRPr lang="en-GB" sz="2800" dirty="0"/>
                    </a:p>
                  </a:txBody>
                  <a:tcPr/>
                </a:tc>
                <a:tc>
                  <a:txBody>
                    <a:bodyPr/>
                    <a:lstStyle/>
                    <a:p>
                      <a:pPr algn="ctr"/>
                      <a:r>
                        <a:rPr lang="en-GB" sz="2800" dirty="0"/>
                        <a:t>33</a:t>
                      </a:r>
                    </a:p>
                  </a:txBody>
                  <a:tcPr/>
                </a:tc>
                <a:tc>
                  <a:txBody>
                    <a:bodyPr/>
                    <a:lstStyle/>
                    <a:p>
                      <a:pPr algn="ctr"/>
                      <a:r>
                        <a:rPr lang="en-GB" sz="2800" dirty="0"/>
                        <a:t>12</a:t>
                      </a:r>
                    </a:p>
                  </a:txBody>
                  <a:tcPr/>
                </a:tc>
                <a:tc>
                  <a:txBody>
                    <a:bodyPr/>
                    <a:lstStyle/>
                    <a:p>
                      <a:pPr algn="ctr"/>
                      <a:r>
                        <a:rPr lang="en-GB" sz="2800" dirty="0"/>
                        <a:t>4</a:t>
                      </a:r>
                    </a:p>
                  </a:txBody>
                  <a:tcPr/>
                </a:tc>
                <a:tc>
                  <a:txBody>
                    <a:bodyPr/>
                    <a:lstStyle/>
                    <a:p>
                      <a:pPr algn="ctr"/>
                      <a:r>
                        <a:rPr lang="en-GB" sz="2800" dirty="0"/>
                        <a:t>49</a:t>
                      </a:r>
                    </a:p>
                  </a:txBody>
                  <a:tcPr/>
                </a:tc>
                <a:extLst>
                  <a:ext uri="{0D108BD9-81ED-4DB2-BD59-A6C34878D82A}">
                    <a16:rowId xmlns:a16="http://schemas.microsoft.com/office/drawing/2014/main" val="3629710562"/>
                  </a:ext>
                </a:extLst>
              </a:tr>
              <a:tr h="370840">
                <a:tc>
                  <a:txBody>
                    <a:bodyPr/>
                    <a:lstStyle/>
                    <a:p>
                      <a:pPr algn="ctr"/>
                      <a:r>
                        <a:rPr lang="en-GB" sz="2800" dirty="0"/>
                        <a:t>b</a:t>
                      </a:r>
                    </a:p>
                  </a:txBody>
                  <a:tcPr/>
                </a:tc>
                <a:tc>
                  <a:txBody>
                    <a:bodyPr/>
                    <a:lstStyle/>
                    <a:p>
                      <a:pPr algn="ctr"/>
                      <a:r>
                        <a:rPr lang="en-GB" sz="2800" dirty="0"/>
                        <a:t>3</a:t>
                      </a:r>
                    </a:p>
                  </a:txBody>
                  <a:tcPr/>
                </a:tc>
                <a:tc>
                  <a:txBody>
                    <a:bodyPr/>
                    <a:lstStyle/>
                    <a:p>
                      <a:pPr algn="ctr"/>
                      <a:r>
                        <a:rPr lang="en-GB" sz="2800" dirty="0"/>
                        <a:t>22</a:t>
                      </a:r>
                    </a:p>
                  </a:txBody>
                  <a:tcPr/>
                </a:tc>
                <a:tc>
                  <a:txBody>
                    <a:bodyPr/>
                    <a:lstStyle/>
                    <a:p>
                      <a:pPr algn="ctr"/>
                      <a:r>
                        <a:rPr lang="en-GB" sz="2800" dirty="0"/>
                        <a:t>5</a:t>
                      </a:r>
                    </a:p>
                  </a:txBody>
                  <a:tcPr/>
                </a:tc>
                <a:tc>
                  <a:txBody>
                    <a:bodyPr/>
                    <a:lstStyle/>
                    <a:p>
                      <a:pPr algn="ctr"/>
                      <a:r>
                        <a:rPr lang="en-GB" sz="2800" dirty="0"/>
                        <a:t>30</a:t>
                      </a:r>
                    </a:p>
                  </a:txBody>
                  <a:tcPr/>
                </a:tc>
                <a:extLst>
                  <a:ext uri="{0D108BD9-81ED-4DB2-BD59-A6C34878D82A}">
                    <a16:rowId xmlns:a16="http://schemas.microsoft.com/office/drawing/2014/main" val="2697836852"/>
                  </a:ext>
                </a:extLst>
              </a:tr>
              <a:tr h="370840">
                <a:tc>
                  <a:txBody>
                    <a:bodyPr/>
                    <a:lstStyle/>
                    <a:p>
                      <a:pPr algn="ctr"/>
                      <a:r>
                        <a:rPr lang="en-GB" sz="2800" dirty="0"/>
                        <a:t>c</a:t>
                      </a:r>
                    </a:p>
                  </a:txBody>
                  <a:tcPr/>
                </a:tc>
                <a:tc>
                  <a:txBody>
                    <a:bodyPr/>
                    <a:lstStyle/>
                    <a:p>
                      <a:pPr algn="ctr"/>
                      <a:r>
                        <a:rPr lang="en-GB" sz="2800" dirty="0"/>
                        <a:t>7</a:t>
                      </a:r>
                    </a:p>
                  </a:txBody>
                  <a:tcPr/>
                </a:tc>
                <a:tc>
                  <a:txBody>
                    <a:bodyPr/>
                    <a:lstStyle/>
                    <a:p>
                      <a:pPr algn="ctr"/>
                      <a:r>
                        <a:rPr lang="en-GB" sz="2800" dirty="0"/>
                        <a:t>3</a:t>
                      </a:r>
                    </a:p>
                  </a:txBody>
                  <a:tcPr/>
                </a:tc>
                <a:tc>
                  <a:txBody>
                    <a:bodyPr/>
                    <a:lstStyle/>
                    <a:p>
                      <a:pPr algn="ctr"/>
                      <a:r>
                        <a:rPr lang="en-GB" sz="2800" dirty="0"/>
                        <a:t>11</a:t>
                      </a:r>
                    </a:p>
                  </a:txBody>
                  <a:tcPr/>
                </a:tc>
                <a:tc>
                  <a:txBody>
                    <a:bodyPr/>
                    <a:lstStyle/>
                    <a:p>
                      <a:pPr algn="ctr"/>
                      <a:r>
                        <a:rPr lang="en-GB" sz="2800" dirty="0"/>
                        <a:t>21</a:t>
                      </a:r>
                    </a:p>
                  </a:txBody>
                  <a:tcPr/>
                </a:tc>
                <a:extLst>
                  <a:ext uri="{0D108BD9-81ED-4DB2-BD59-A6C34878D82A}">
                    <a16:rowId xmlns:a16="http://schemas.microsoft.com/office/drawing/2014/main" val="1230172231"/>
                  </a:ext>
                </a:extLst>
              </a:tr>
              <a:tr h="370840">
                <a:tc>
                  <a:txBody>
                    <a:bodyPr/>
                    <a:lstStyle/>
                    <a:p>
                      <a:pPr algn="ctr"/>
                      <a:r>
                        <a:rPr lang="en-GB" sz="2000" dirty="0"/>
                        <a:t>Column Totals</a:t>
                      </a:r>
                      <a:endParaRPr lang="en-GB" sz="2800" dirty="0"/>
                    </a:p>
                  </a:txBody>
                  <a:tcPr/>
                </a:tc>
                <a:tc>
                  <a:txBody>
                    <a:bodyPr/>
                    <a:lstStyle/>
                    <a:p>
                      <a:pPr algn="ctr"/>
                      <a:r>
                        <a:rPr lang="en-GB" sz="2800" dirty="0"/>
                        <a:t>43</a:t>
                      </a:r>
                    </a:p>
                  </a:txBody>
                  <a:tcPr/>
                </a:tc>
                <a:tc>
                  <a:txBody>
                    <a:bodyPr/>
                    <a:lstStyle/>
                    <a:p>
                      <a:pPr algn="ctr"/>
                      <a:r>
                        <a:rPr lang="en-GB" sz="2800" dirty="0"/>
                        <a:t>37</a:t>
                      </a:r>
                    </a:p>
                  </a:txBody>
                  <a:tcPr/>
                </a:tc>
                <a:tc>
                  <a:txBody>
                    <a:bodyPr/>
                    <a:lstStyle/>
                    <a:p>
                      <a:pPr algn="ctr"/>
                      <a:r>
                        <a:rPr lang="en-GB" sz="2800" dirty="0"/>
                        <a:t>20</a:t>
                      </a:r>
                    </a:p>
                  </a:txBody>
                  <a:tcPr/>
                </a:tc>
                <a:tc>
                  <a:txBody>
                    <a:bodyPr/>
                    <a:lstStyle/>
                    <a:p>
                      <a:pPr algn="ctr"/>
                      <a:r>
                        <a:rPr lang="en-GB" sz="2800" dirty="0"/>
                        <a:t>100</a:t>
                      </a:r>
                    </a:p>
                  </a:txBody>
                  <a:tcPr/>
                </a:tc>
                <a:extLst>
                  <a:ext uri="{0D108BD9-81ED-4DB2-BD59-A6C34878D82A}">
                    <a16:rowId xmlns:a16="http://schemas.microsoft.com/office/drawing/2014/main" val="1745529001"/>
                  </a:ext>
                </a:extLst>
              </a:tr>
            </a:tbl>
          </a:graphicData>
        </a:graphic>
      </p:graphicFrame>
      <p:sp>
        <p:nvSpPr>
          <p:cNvPr id="18" name="Arrow: Right 17">
            <a:extLst>
              <a:ext uri="{FF2B5EF4-FFF2-40B4-BE49-F238E27FC236}">
                <a16:creationId xmlns:a16="http://schemas.microsoft.com/office/drawing/2014/main" id="{6439EF88-3368-42EF-AF44-3C78056E8B98}"/>
              </a:ext>
            </a:extLst>
          </p:cNvPr>
          <p:cNvSpPr/>
          <p:nvPr/>
        </p:nvSpPr>
        <p:spPr>
          <a:xfrm>
            <a:off x="1139690" y="2608478"/>
            <a:ext cx="1431232"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28" name="Arrow: Right 27">
            <a:extLst>
              <a:ext uri="{FF2B5EF4-FFF2-40B4-BE49-F238E27FC236}">
                <a16:creationId xmlns:a16="http://schemas.microsoft.com/office/drawing/2014/main" id="{267E37B8-000C-449E-A3C1-504B283BFECD}"/>
              </a:ext>
            </a:extLst>
          </p:cNvPr>
          <p:cNvSpPr/>
          <p:nvPr/>
        </p:nvSpPr>
        <p:spPr>
          <a:xfrm rot="5400000">
            <a:off x="-337276" y="4025382"/>
            <a:ext cx="1524000" cy="531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True Class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D8761B5-AB6C-44CF-8B07-B72EDD17F3B7}"/>
                  </a:ext>
                </a:extLst>
              </p:cNvPr>
              <p:cNvSpPr txBox="1"/>
              <p:nvPr/>
            </p:nvSpPr>
            <p:spPr>
              <a:xfrm>
                <a:off x="8072282" y="3529079"/>
                <a:ext cx="4119718" cy="11285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𝑃𝑟𝑒𝑐𝑖𝑠𝑖𝑜𝑛</m:t>
                      </m:r>
                      <m:r>
                        <a:rPr lang="pt-PT" b="0" i="1" smtClean="0">
                          <a:latin typeface="Cambria Math" panose="02040503050406030204" pitchFamily="18" charset="0"/>
                        </a:rPr>
                        <m:t> </m:t>
                      </m:r>
                      <m:r>
                        <a:rPr lang="pt-PT" b="0" i="1" smtClean="0">
                          <a:latin typeface="Cambria Math" panose="02040503050406030204" pitchFamily="18" charset="0"/>
                        </a:rPr>
                        <m:t>𝐴</m:t>
                      </m:r>
                      <m:r>
                        <a:rPr lang="pt-PT" b="0" i="1" smtClean="0">
                          <a:latin typeface="Cambria Math" panose="02040503050406030204" pitchFamily="18" charset="0"/>
                        </a:rPr>
                        <m:t>=</m:t>
                      </m:r>
                      <m:f>
                        <m:fPr>
                          <m:ctrlPr>
                            <a:rPr lang="pt-PT" b="0" i="1" smtClean="0">
                              <a:latin typeface="Cambria Math" panose="02040503050406030204" pitchFamily="18" charset="0"/>
                            </a:rPr>
                          </m:ctrlPr>
                        </m:fPr>
                        <m:num>
                          <m:r>
                            <a:rPr lang="pt-PT" i="1">
                              <a:latin typeface="Cambria Math" panose="02040503050406030204" pitchFamily="18" charset="0"/>
                            </a:rPr>
                            <m:t># </m:t>
                          </m:r>
                          <m:r>
                            <a:rPr lang="pt-PT" i="1">
                              <a:latin typeface="Cambria Math" panose="02040503050406030204" pitchFamily="18" charset="0"/>
                            </a:rPr>
                            <m:t>𝑐𝑜𝑟𝑟𝑒𝑐𝑡</m:t>
                          </m:r>
                          <m:r>
                            <a:rPr lang="pt-PT" i="1">
                              <a:latin typeface="Cambria Math" panose="02040503050406030204" pitchFamily="18" charset="0"/>
                            </a:rPr>
                            <m:t> </m:t>
                          </m:r>
                          <m:r>
                            <a:rPr lang="pt-PT" i="1">
                              <a:latin typeface="Cambria Math" panose="02040503050406030204" pitchFamily="18" charset="0"/>
                            </a:rPr>
                            <m:t>𝐴</m:t>
                          </m:r>
                          <m:r>
                            <a:rPr lang="pt-PT" i="1">
                              <a:latin typeface="Cambria Math" panose="02040503050406030204" pitchFamily="18" charset="0"/>
                            </a:rPr>
                            <m:t> </m:t>
                          </m:r>
                          <m:r>
                            <a:rPr lang="pt-PT" i="1">
                              <a:latin typeface="Cambria Math" panose="02040503050406030204" pitchFamily="18" charset="0"/>
                            </a:rPr>
                            <m:t>𝑝𝑟𝑒𝑑𝑖𝑐𝑡𝑖𝑜𝑛𝑠</m:t>
                          </m:r>
                        </m:num>
                        <m:den>
                          <m:r>
                            <a:rPr lang="pt-PT" b="0" i="1" smtClean="0">
                              <a:latin typeface="Cambria Math" panose="02040503050406030204" pitchFamily="18" charset="0"/>
                            </a:rPr>
                            <m:t>𝑇𝑜𝑡𝑎𝑙</m:t>
                          </m:r>
                          <m:r>
                            <a:rPr lang="pt-PT" b="0" i="1" smtClean="0">
                              <a:latin typeface="Cambria Math" panose="02040503050406030204" pitchFamily="18" charset="0"/>
                            </a:rPr>
                            <m:t> # </m:t>
                          </m:r>
                          <m:r>
                            <a:rPr lang="pt-PT" b="0" i="1" smtClean="0">
                              <a:latin typeface="Cambria Math" panose="02040503050406030204" pitchFamily="18" charset="0"/>
                            </a:rPr>
                            <m:t>𝑜𝑓</m:t>
                          </m:r>
                          <m:r>
                            <a:rPr lang="pt-PT" b="0" i="1" smtClean="0">
                              <a:latin typeface="Cambria Math" panose="02040503050406030204" pitchFamily="18" charset="0"/>
                            </a:rPr>
                            <m:t> </m:t>
                          </m:r>
                          <m:r>
                            <a:rPr lang="pt-PT" b="0" i="1" smtClean="0">
                              <a:latin typeface="Cambria Math" panose="02040503050406030204" pitchFamily="18" charset="0"/>
                            </a:rPr>
                            <m:t>𝐴</m:t>
                          </m:r>
                          <m:r>
                            <a:rPr lang="pt-PT" b="0" i="1" smtClean="0">
                              <a:latin typeface="Cambria Math" panose="02040503050406030204" pitchFamily="18" charset="0"/>
                            </a:rPr>
                            <m:t> </m:t>
                          </m:r>
                          <m:r>
                            <a:rPr lang="pt-PT" b="0" i="1" smtClean="0">
                              <a:latin typeface="Cambria Math" panose="02040503050406030204" pitchFamily="18" charset="0"/>
                            </a:rPr>
                            <m:t>𝑝𝑟𝑒𝑑𝑖𝑐𝑡𝑖𝑜𝑛𝑠</m:t>
                          </m:r>
                        </m:den>
                      </m:f>
                    </m:oMath>
                  </m:oMathPara>
                </a14:m>
                <a:endParaRPr lang="pt-PT" b="0" dirty="0"/>
              </a:p>
              <a:p>
                <a:endParaRPr lang="en-GB" dirty="0"/>
              </a:p>
              <a:p>
                <a:r>
                  <a:rPr lang="en-GB" dirty="0"/>
                  <a:t>= 33/43 </a:t>
                </a:r>
                <a:r>
                  <a:rPr lang="en-GB" b="1" dirty="0"/>
                  <a:t>~ 76%</a:t>
                </a:r>
              </a:p>
            </p:txBody>
          </p:sp>
        </mc:Choice>
        <mc:Fallback xmlns="">
          <p:sp>
            <p:nvSpPr>
              <p:cNvPr id="2" name="TextBox 1">
                <a:extLst>
                  <a:ext uri="{FF2B5EF4-FFF2-40B4-BE49-F238E27FC236}">
                    <a16:creationId xmlns:a16="http://schemas.microsoft.com/office/drawing/2014/main" id="{4D8761B5-AB6C-44CF-8B07-B72EDD17F3B7}"/>
                  </a:ext>
                </a:extLst>
              </p:cNvPr>
              <p:cNvSpPr txBox="1">
                <a:spLocks noRot="1" noChangeAspect="1" noMove="1" noResize="1" noEditPoints="1" noAdjustHandles="1" noChangeArrowheads="1" noChangeShapeType="1" noTextEdit="1"/>
              </p:cNvSpPr>
              <p:nvPr/>
            </p:nvSpPr>
            <p:spPr>
              <a:xfrm>
                <a:off x="8072282" y="3529079"/>
                <a:ext cx="4119718" cy="1128514"/>
              </a:xfrm>
              <a:prstGeom prst="rect">
                <a:avLst/>
              </a:prstGeom>
              <a:blipFill>
                <a:blip r:embed="rId2"/>
                <a:stretch>
                  <a:fillRect l="-3402" b="-11351"/>
                </a:stretch>
              </a:blipFill>
            </p:spPr>
            <p:txBody>
              <a:bodyPr/>
              <a:lstStyle/>
              <a:p>
                <a:r>
                  <a:rPr lang="en-GB">
                    <a:noFill/>
                  </a:rPr>
                  <a:t> </a:t>
                </a:r>
              </a:p>
            </p:txBody>
          </p:sp>
        </mc:Fallback>
      </mc:AlternateContent>
    </p:spTree>
    <p:extLst>
      <p:ext uri="{BB962C8B-B14F-4D97-AF65-F5344CB8AC3E}">
        <p14:creationId xmlns:p14="http://schemas.microsoft.com/office/powerpoint/2010/main" val="4100043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1015663"/>
          </a:xfrm>
          <a:prstGeom prst="rect">
            <a:avLst/>
          </a:prstGeom>
          <a:noFill/>
        </p:spPr>
        <p:txBody>
          <a:bodyPr wrap="square" rtlCol="0">
            <a:spAutoFit/>
          </a:bodyPr>
          <a:lstStyle/>
          <a:p>
            <a:r>
              <a:rPr lang="en-GB" sz="2000" dirty="0">
                <a:solidFill>
                  <a:srgbClr val="4472C4"/>
                </a:solidFill>
              </a:rPr>
              <a:t>Confusion Matrix</a:t>
            </a:r>
            <a:br>
              <a:rPr lang="en-GB" sz="2000" dirty="0">
                <a:solidFill>
                  <a:srgbClr val="4472C4"/>
                </a:solidFill>
              </a:rPr>
            </a:br>
            <a:endParaRPr lang="en-GB" sz="2000" dirty="0">
              <a:solidFill>
                <a:srgbClr val="4472C4"/>
              </a:solidFill>
            </a:endParaRPr>
          </a:p>
          <a:p>
            <a:r>
              <a:rPr lang="en-GB" sz="2000" dirty="0"/>
              <a:t>Based on the matrix below we can now define two new metrics: precision &amp; recall</a:t>
            </a:r>
          </a:p>
        </p:txBody>
      </p:sp>
      <p:graphicFrame>
        <p:nvGraphicFramePr>
          <p:cNvPr id="6" name="Table 5">
            <a:extLst>
              <a:ext uri="{FF2B5EF4-FFF2-40B4-BE49-F238E27FC236}">
                <a16:creationId xmlns:a16="http://schemas.microsoft.com/office/drawing/2014/main" id="{6B5DE6E2-18B9-401A-BC11-93D7E364F8C7}"/>
              </a:ext>
            </a:extLst>
          </p:cNvPr>
          <p:cNvGraphicFramePr>
            <a:graphicFrameLocks noGrp="1"/>
          </p:cNvGraphicFramePr>
          <p:nvPr/>
        </p:nvGraphicFramePr>
        <p:xfrm>
          <a:off x="971829" y="3237533"/>
          <a:ext cx="6899965" cy="2773680"/>
        </p:xfrm>
        <a:graphic>
          <a:graphicData uri="http://schemas.openxmlformats.org/drawingml/2006/table">
            <a:tbl>
              <a:tblPr bandRow="1">
                <a:tableStyleId>{5C22544A-7EE6-4342-B048-85BDC9FD1C3A}</a:tableStyleId>
              </a:tblPr>
              <a:tblGrid>
                <a:gridCol w="1379993">
                  <a:extLst>
                    <a:ext uri="{9D8B030D-6E8A-4147-A177-3AD203B41FA5}">
                      <a16:colId xmlns:a16="http://schemas.microsoft.com/office/drawing/2014/main" val="3689612126"/>
                    </a:ext>
                  </a:extLst>
                </a:gridCol>
                <a:gridCol w="1379993">
                  <a:extLst>
                    <a:ext uri="{9D8B030D-6E8A-4147-A177-3AD203B41FA5}">
                      <a16:colId xmlns:a16="http://schemas.microsoft.com/office/drawing/2014/main" val="2001764678"/>
                    </a:ext>
                  </a:extLst>
                </a:gridCol>
                <a:gridCol w="1379993">
                  <a:extLst>
                    <a:ext uri="{9D8B030D-6E8A-4147-A177-3AD203B41FA5}">
                      <a16:colId xmlns:a16="http://schemas.microsoft.com/office/drawing/2014/main" val="3567758065"/>
                    </a:ext>
                  </a:extLst>
                </a:gridCol>
                <a:gridCol w="1379993">
                  <a:extLst>
                    <a:ext uri="{9D8B030D-6E8A-4147-A177-3AD203B41FA5}">
                      <a16:colId xmlns:a16="http://schemas.microsoft.com/office/drawing/2014/main" val="2301427821"/>
                    </a:ext>
                  </a:extLst>
                </a:gridCol>
                <a:gridCol w="1379993">
                  <a:extLst>
                    <a:ext uri="{9D8B030D-6E8A-4147-A177-3AD203B41FA5}">
                      <a16:colId xmlns:a16="http://schemas.microsoft.com/office/drawing/2014/main" val="4023974530"/>
                    </a:ext>
                  </a:extLst>
                </a:gridCol>
              </a:tblGrid>
              <a:tr h="370840">
                <a:tc>
                  <a:txBody>
                    <a:bodyPr/>
                    <a:lstStyle/>
                    <a:p>
                      <a:pPr algn="ctr"/>
                      <a:endParaRPr lang="en-GB" sz="2800" dirty="0"/>
                    </a:p>
                  </a:txBody>
                  <a:tcPr/>
                </a:tc>
                <a:tc>
                  <a:txBody>
                    <a:bodyPr/>
                    <a:lstStyle/>
                    <a:p>
                      <a:pPr algn="ctr"/>
                      <a:r>
                        <a:rPr lang="en-GB" sz="2800" dirty="0"/>
                        <a:t>A</a:t>
                      </a:r>
                    </a:p>
                  </a:txBody>
                  <a:tcPr/>
                </a:tc>
                <a:tc>
                  <a:txBody>
                    <a:bodyPr/>
                    <a:lstStyle/>
                    <a:p>
                      <a:pPr algn="ctr"/>
                      <a:r>
                        <a:rPr lang="en-GB" sz="2800" dirty="0"/>
                        <a:t>B</a:t>
                      </a:r>
                    </a:p>
                  </a:txBody>
                  <a:tcPr/>
                </a:tc>
                <a:tc>
                  <a:txBody>
                    <a:bodyPr/>
                    <a:lstStyle/>
                    <a:p>
                      <a:pPr algn="ctr"/>
                      <a:r>
                        <a:rPr lang="en-GB" sz="2800" dirty="0"/>
                        <a:t>C</a:t>
                      </a:r>
                    </a:p>
                  </a:txBody>
                  <a:tcPr/>
                </a:tc>
                <a:tc>
                  <a:txBody>
                    <a:bodyPr/>
                    <a:lstStyle/>
                    <a:p>
                      <a:pPr algn="ctr"/>
                      <a:r>
                        <a:rPr lang="en-GB" sz="2000" dirty="0"/>
                        <a:t>Row Totals</a:t>
                      </a:r>
                      <a:endParaRPr lang="en-GB" sz="2800" dirty="0"/>
                    </a:p>
                  </a:txBody>
                  <a:tcPr/>
                </a:tc>
                <a:extLst>
                  <a:ext uri="{0D108BD9-81ED-4DB2-BD59-A6C34878D82A}">
                    <a16:rowId xmlns:a16="http://schemas.microsoft.com/office/drawing/2014/main" val="4158493790"/>
                  </a:ext>
                </a:extLst>
              </a:tr>
              <a:tr h="370840">
                <a:tc>
                  <a:txBody>
                    <a:bodyPr/>
                    <a:lstStyle/>
                    <a:p>
                      <a:pPr algn="ctr"/>
                      <a:r>
                        <a:rPr lang="en-GB" sz="2800"/>
                        <a:t>a</a:t>
                      </a:r>
                      <a:endParaRPr lang="en-GB" sz="2800" dirty="0"/>
                    </a:p>
                  </a:txBody>
                  <a:tcPr/>
                </a:tc>
                <a:tc>
                  <a:txBody>
                    <a:bodyPr/>
                    <a:lstStyle/>
                    <a:p>
                      <a:pPr algn="ctr"/>
                      <a:r>
                        <a:rPr lang="en-GB" sz="2800" dirty="0"/>
                        <a:t>33</a:t>
                      </a:r>
                    </a:p>
                  </a:txBody>
                  <a:tcPr/>
                </a:tc>
                <a:tc>
                  <a:txBody>
                    <a:bodyPr/>
                    <a:lstStyle/>
                    <a:p>
                      <a:pPr algn="ctr"/>
                      <a:r>
                        <a:rPr lang="en-GB" sz="2800" dirty="0"/>
                        <a:t>12</a:t>
                      </a:r>
                    </a:p>
                  </a:txBody>
                  <a:tcPr/>
                </a:tc>
                <a:tc>
                  <a:txBody>
                    <a:bodyPr/>
                    <a:lstStyle/>
                    <a:p>
                      <a:pPr algn="ctr"/>
                      <a:r>
                        <a:rPr lang="en-GB" sz="2800" dirty="0"/>
                        <a:t>4</a:t>
                      </a:r>
                    </a:p>
                  </a:txBody>
                  <a:tcPr/>
                </a:tc>
                <a:tc>
                  <a:txBody>
                    <a:bodyPr/>
                    <a:lstStyle/>
                    <a:p>
                      <a:pPr algn="ctr"/>
                      <a:r>
                        <a:rPr lang="en-GB" sz="2800" dirty="0"/>
                        <a:t>49</a:t>
                      </a:r>
                    </a:p>
                  </a:txBody>
                  <a:tcPr/>
                </a:tc>
                <a:extLst>
                  <a:ext uri="{0D108BD9-81ED-4DB2-BD59-A6C34878D82A}">
                    <a16:rowId xmlns:a16="http://schemas.microsoft.com/office/drawing/2014/main" val="3629710562"/>
                  </a:ext>
                </a:extLst>
              </a:tr>
              <a:tr h="370840">
                <a:tc>
                  <a:txBody>
                    <a:bodyPr/>
                    <a:lstStyle/>
                    <a:p>
                      <a:pPr algn="ctr"/>
                      <a:r>
                        <a:rPr lang="en-GB" sz="2800" dirty="0"/>
                        <a:t>b</a:t>
                      </a:r>
                    </a:p>
                  </a:txBody>
                  <a:tcPr/>
                </a:tc>
                <a:tc>
                  <a:txBody>
                    <a:bodyPr/>
                    <a:lstStyle/>
                    <a:p>
                      <a:pPr algn="ctr"/>
                      <a:r>
                        <a:rPr lang="en-GB" sz="2800" dirty="0"/>
                        <a:t>3</a:t>
                      </a:r>
                    </a:p>
                  </a:txBody>
                  <a:tcPr/>
                </a:tc>
                <a:tc>
                  <a:txBody>
                    <a:bodyPr/>
                    <a:lstStyle/>
                    <a:p>
                      <a:pPr algn="ctr"/>
                      <a:r>
                        <a:rPr lang="en-GB" sz="2800" dirty="0"/>
                        <a:t>22</a:t>
                      </a:r>
                    </a:p>
                  </a:txBody>
                  <a:tcPr/>
                </a:tc>
                <a:tc>
                  <a:txBody>
                    <a:bodyPr/>
                    <a:lstStyle/>
                    <a:p>
                      <a:pPr algn="ctr"/>
                      <a:r>
                        <a:rPr lang="en-GB" sz="2800" dirty="0"/>
                        <a:t>5</a:t>
                      </a:r>
                    </a:p>
                  </a:txBody>
                  <a:tcPr/>
                </a:tc>
                <a:tc>
                  <a:txBody>
                    <a:bodyPr/>
                    <a:lstStyle/>
                    <a:p>
                      <a:pPr algn="ctr"/>
                      <a:r>
                        <a:rPr lang="en-GB" sz="2800" dirty="0"/>
                        <a:t>30</a:t>
                      </a:r>
                    </a:p>
                  </a:txBody>
                  <a:tcPr/>
                </a:tc>
                <a:extLst>
                  <a:ext uri="{0D108BD9-81ED-4DB2-BD59-A6C34878D82A}">
                    <a16:rowId xmlns:a16="http://schemas.microsoft.com/office/drawing/2014/main" val="2697836852"/>
                  </a:ext>
                </a:extLst>
              </a:tr>
              <a:tr h="370840">
                <a:tc>
                  <a:txBody>
                    <a:bodyPr/>
                    <a:lstStyle/>
                    <a:p>
                      <a:pPr algn="ctr"/>
                      <a:r>
                        <a:rPr lang="en-GB" sz="2800" dirty="0"/>
                        <a:t>c</a:t>
                      </a:r>
                    </a:p>
                  </a:txBody>
                  <a:tcPr/>
                </a:tc>
                <a:tc>
                  <a:txBody>
                    <a:bodyPr/>
                    <a:lstStyle/>
                    <a:p>
                      <a:pPr algn="ctr"/>
                      <a:r>
                        <a:rPr lang="en-GB" sz="2800" dirty="0"/>
                        <a:t>7</a:t>
                      </a:r>
                    </a:p>
                  </a:txBody>
                  <a:tcPr/>
                </a:tc>
                <a:tc>
                  <a:txBody>
                    <a:bodyPr/>
                    <a:lstStyle/>
                    <a:p>
                      <a:pPr algn="ctr"/>
                      <a:r>
                        <a:rPr lang="en-GB" sz="2800" dirty="0"/>
                        <a:t>3</a:t>
                      </a:r>
                    </a:p>
                  </a:txBody>
                  <a:tcPr/>
                </a:tc>
                <a:tc>
                  <a:txBody>
                    <a:bodyPr/>
                    <a:lstStyle/>
                    <a:p>
                      <a:pPr algn="ctr"/>
                      <a:r>
                        <a:rPr lang="en-GB" sz="2800" dirty="0"/>
                        <a:t>11</a:t>
                      </a:r>
                    </a:p>
                  </a:txBody>
                  <a:tcPr/>
                </a:tc>
                <a:tc>
                  <a:txBody>
                    <a:bodyPr/>
                    <a:lstStyle/>
                    <a:p>
                      <a:pPr algn="ctr"/>
                      <a:r>
                        <a:rPr lang="en-GB" sz="2800" dirty="0"/>
                        <a:t>21</a:t>
                      </a:r>
                    </a:p>
                  </a:txBody>
                  <a:tcPr/>
                </a:tc>
                <a:extLst>
                  <a:ext uri="{0D108BD9-81ED-4DB2-BD59-A6C34878D82A}">
                    <a16:rowId xmlns:a16="http://schemas.microsoft.com/office/drawing/2014/main" val="1230172231"/>
                  </a:ext>
                </a:extLst>
              </a:tr>
              <a:tr h="370840">
                <a:tc>
                  <a:txBody>
                    <a:bodyPr/>
                    <a:lstStyle/>
                    <a:p>
                      <a:pPr algn="ctr"/>
                      <a:r>
                        <a:rPr lang="en-GB" sz="2000" dirty="0"/>
                        <a:t>Column Totals</a:t>
                      </a:r>
                      <a:endParaRPr lang="en-GB" sz="2800" dirty="0"/>
                    </a:p>
                  </a:txBody>
                  <a:tcPr/>
                </a:tc>
                <a:tc>
                  <a:txBody>
                    <a:bodyPr/>
                    <a:lstStyle/>
                    <a:p>
                      <a:pPr algn="ctr"/>
                      <a:r>
                        <a:rPr lang="en-GB" sz="2800" dirty="0"/>
                        <a:t>43</a:t>
                      </a:r>
                    </a:p>
                  </a:txBody>
                  <a:tcPr/>
                </a:tc>
                <a:tc>
                  <a:txBody>
                    <a:bodyPr/>
                    <a:lstStyle/>
                    <a:p>
                      <a:pPr algn="ctr"/>
                      <a:r>
                        <a:rPr lang="en-GB" sz="2800" dirty="0"/>
                        <a:t>37</a:t>
                      </a:r>
                    </a:p>
                  </a:txBody>
                  <a:tcPr/>
                </a:tc>
                <a:tc>
                  <a:txBody>
                    <a:bodyPr/>
                    <a:lstStyle/>
                    <a:p>
                      <a:pPr algn="ctr"/>
                      <a:r>
                        <a:rPr lang="en-GB" sz="2800" dirty="0"/>
                        <a:t>20</a:t>
                      </a:r>
                    </a:p>
                  </a:txBody>
                  <a:tcPr/>
                </a:tc>
                <a:tc>
                  <a:txBody>
                    <a:bodyPr/>
                    <a:lstStyle/>
                    <a:p>
                      <a:pPr algn="ctr"/>
                      <a:r>
                        <a:rPr lang="en-GB" sz="2800" dirty="0"/>
                        <a:t>100</a:t>
                      </a:r>
                    </a:p>
                  </a:txBody>
                  <a:tcPr/>
                </a:tc>
                <a:extLst>
                  <a:ext uri="{0D108BD9-81ED-4DB2-BD59-A6C34878D82A}">
                    <a16:rowId xmlns:a16="http://schemas.microsoft.com/office/drawing/2014/main" val="1745529001"/>
                  </a:ext>
                </a:extLst>
              </a:tr>
            </a:tbl>
          </a:graphicData>
        </a:graphic>
      </p:graphicFrame>
      <p:sp>
        <p:nvSpPr>
          <p:cNvPr id="18" name="Arrow: Right 17">
            <a:extLst>
              <a:ext uri="{FF2B5EF4-FFF2-40B4-BE49-F238E27FC236}">
                <a16:creationId xmlns:a16="http://schemas.microsoft.com/office/drawing/2014/main" id="{6439EF88-3368-42EF-AF44-3C78056E8B98}"/>
              </a:ext>
            </a:extLst>
          </p:cNvPr>
          <p:cNvSpPr/>
          <p:nvPr/>
        </p:nvSpPr>
        <p:spPr>
          <a:xfrm>
            <a:off x="1139690" y="2608478"/>
            <a:ext cx="1431232" cy="512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Prediction</a:t>
            </a:r>
          </a:p>
        </p:txBody>
      </p:sp>
      <p:sp>
        <p:nvSpPr>
          <p:cNvPr id="28" name="Arrow: Right 27">
            <a:extLst>
              <a:ext uri="{FF2B5EF4-FFF2-40B4-BE49-F238E27FC236}">
                <a16:creationId xmlns:a16="http://schemas.microsoft.com/office/drawing/2014/main" id="{267E37B8-000C-449E-A3C1-504B283BFECD}"/>
              </a:ext>
            </a:extLst>
          </p:cNvPr>
          <p:cNvSpPr/>
          <p:nvPr/>
        </p:nvSpPr>
        <p:spPr>
          <a:xfrm rot="5400000">
            <a:off x="-337276" y="4025382"/>
            <a:ext cx="1524000" cy="531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True Class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D8761B5-AB6C-44CF-8B07-B72EDD17F3B7}"/>
                  </a:ext>
                </a:extLst>
              </p:cNvPr>
              <p:cNvSpPr txBox="1"/>
              <p:nvPr/>
            </p:nvSpPr>
            <p:spPr>
              <a:xfrm>
                <a:off x="8072282" y="3529079"/>
                <a:ext cx="3713196" cy="10799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𝑅𝑒𝑐𝑎𝑙𝑙</m:t>
                      </m:r>
                      <m:r>
                        <a:rPr lang="pt-PT" b="0" i="1" smtClean="0">
                          <a:latin typeface="Cambria Math" panose="02040503050406030204" pitchFamily="18" charset="0"/>
                        </a:rPr>
                        <m:t> </m:t>
                      </m:r>
                      <m:r>
                        <a:rPr lang="pt-PT" b="0" i="1" smtClean="0">
                          <a:latin typeface="Cambria Math" panose="02040503050406030204" pitchFamily="18" charset="0"/>
                        </a:rPr>
                        <m:t>𝐴</m:t>
                      </m:r>
                      <m:r>
                        <a:rPr lang="pt-PT" b="0" i="1" smtClean="0">
                          <a:latin typeface="Cambria Math" panose="02040503050406030204" pitchFamily="18" charset="0"/>
                        </a:rPr>
                        <m:t>=</m:t>
                      </m:r>
                      <m:f>
                        <m:fPr>
                          <m:ctrlPr>
                            <a:rPr lang="pt-PT" b="0" i="1" smtClean="0">
                              <a:latin typeface="Cambria Math" panose="02040503050406030204" pitchFamily="18" charset="0"/>
                            </a:rPr>
                          </m:ctrlPr>
                        </m:fPr>
                        <m:num>
                          <m:r>
                            <a:rPr lang="pt-PT" i="1">
                              <a:latin typeface="Cambria Math" panose="02040503050406030204" pitchFamily="18" charset="0"/>
                            </a:rPr>
                            <m:t># </m:t>
                          </m:r>
                          <m:r>
                            <a:rPr lang="pt-PT" i="1">
                              <a:latin typeface="Cambria Math" panose="02040503050406030204" pitchFamily="18" charset="0"/>
                            </a:rPr>
                            <m:t>𝑐𝑜𝑟𝑟𝑒𝑐𝑡</m:t>
                          </m:r>
                          <m:r>
                            <a:rPr lang="pt-PT" i="1">
                              <a:latin typeface="Cambria Math" panose="02040503050406030204" pitchFamily="18" charset="0"/>
                            </a:rPr>
                            <m:t> </m:t>
                          </m:r>
                          <m:r>
                            <a:rPr lang="pt-PT" i="1">
                              <a:latin typeface="Cambria Math" panose="02040503050406030204" pitchFamily="18" charset="0"/>
                            </a:rPr>
                            <m:t>𝐴</m:t>
                          </m:r>
                          <m:r>
                            <a:rPr lang="pt-PT" i="1">
                              <a:latin typeface="Cambria Math" panose="02040503050406030204" pitchFamily="18" charset="0"/>
                            </a:rPr>
                            <m:t> </m:t>
                          </m:r>
                          <m:r>
                            <a:rPr lang="pt-PT" i="1">
                              <a:latin typeface="Cambria Math" panose="02040503050406030204" pitchFamily="18" charset="0"/>
                            </a:rPr>
                            <m:t>𝑝𝑟𝑒𝑑𝑖𝑐𝑡𝑖𝑜𝑛𝑠</m:t>
                          </m:r>
                        </m:num>
                        <m:den>
                          <m:r>
                            <a:rPr lang="pt-PT" b="0" i="1" smtClean="0">
                              <a:latin typeface="Cambria Math" panose="02040503050406030204" pitchFamily="18" charset="0"/>
                            </a:rPr>
                            <m:t>𝑇𝑜𝑡𝑎𝑙</m:t>
                          </m:r>
                          <m:r>
                            <a:rPr lang="pt-PT" b="0" i="1" smtClean="0">
                              <a:latin typeface="Cambria Math" panose="02040503050406030204" pitchFamily="18" charset="0"/>
                            </a:rPr>
                            <m:t> # </m:t>
                          </m:r>
                          <m:r>
                            <a:rPr lang="pt-PT" b="0" i="1" smtClean="0">
                              <a:latin typeface="Cambria Math" panose="02040503050406030204" pitchFamily="18" charset="0"/>
                            </a:rPr>
                            <m:t>𝑟𝑒𝑎𝑙</m:t>
                          </m:r>
                          <m:r>
                            <a:rPr lang="pt-PT" b="0" i="1" smtClean="0">
                              <a:latin typeface="Cambria Math" panose="02040503050406030204" pitchFamily="18" charset="0"/>
                            </a:rPr>
                            <m:t>  </m:t>
                          </m:r>
                          <m:r>
                            <a:rPr lang="pt-PT" b="0" i="1" smtClean="0">
                              <a:latin typeface="Cambria Math" panose="02040503050406030204" pitchFamily="18" charset="0"/>
                            </a:rPr>
                            <m:t>𝑐𝑙𝑎𝑠𝑠𝑒𝑠</m:t>
                          </m:r>
                        </m:den>
                      </m:f>
                    </m:oMath>
                  </m:oMathPara>
                </a14:m>
                <a:endParaRPr lang="pt-PT" b="0" dirty="0"/>
              </a:p>
              <a:p>
                <a:endParaRPr lang="en-GB" dirty="0"/>
              </a:p>
              <a:p>
                <a:r>
                  <a:rPr lang="en-GB" dirty="0"/>
                  <a:t>= 33/49 </a:t>
                </a:r>
                <a:r>
                  <a:rPr lang="en-GB" b="1" dirty="0"/>
                  <a:t>~ 67%</a:t>
                </a:r>
              </a:p>
            </p:txBody>
          </p:sp>
        </mc:Choice>
        <mc:Fallback xmlns="">
          <p:sp>
            <p:nvSpPr>
              <p:cNvPr id="2" name="TextBox 1">
                <a:extLst>
                  <a:ext uri="{FF2B5EF4-FFF2-40B4-BE49-F238E27FC236}">
                    <a16:creationId xmlns:a16="http://schemas.microsoft.com/office/drawing/2014/main" id="{4D8761B5-AB6C-44CF-8B07-B72EDD17F3B7}"/>
                  </a:ext>
                </a:extLst>
              </p:cNvPr>
              <p:cNvSpPr txBox="1">
                <a:spLocks noRot="1" noChangeAspect="1" noMove="1" noResize="1" noEditPoints="1" noAdjustHandles="1" noChangeArrowheads="1" noChangeShapeType="1" noTextEdit="1"/>
              </p:cNvSpPr>
              <p:nvPr/>
            </p:nvSpPr>
            <p:spPr>
              <a:xfrm>
                <a:off x="8072282" y="3529079"/>
                <a:ext cx="3713196" cy="1079976"/>
              </a:xfrm>
              <a:prstGeom prst="rect">
                <a:avLst/>
              </a:prstGeom>
              <a:blipFill>
                <a:blip r:embed="rId2"/>
                <a:stretch>
                  <a:fillRect l="-3777" b="-12429"/>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91FA1B6-786F-4066-8EBE-8D5822711037}"/>
              </a:ext>
            </a:extLst>
          </p:cNvPr>
          <p:cNvSpPr txBox="1"/>
          <p:nvPr/>
        </p:nvSpPr>
        <p:spPr>
          <a:xfrm>
            <a:off x="8189843" y="5168348"/>
            <a:ext cx="2769705" cy="646331"/>
          </a:xfrm>
          <a:prstGeom prst="rect">
            <a:avLst/>
          </a:prstGeom>
          <a:noFill/>
        </p:spPr>
        <p:txBody>
          <a:bodyPr wrap="square" rtlCol="0">
            <a:spAutoFit/>
          </a:bodyPr>
          <a:lstStyle/>
          <a:p>
            <a:r>
              <a:rPr lang="en-GB" dirty="0"/>
              <a:t>Recall is also known as sensitivity</a:t>
            </a:r>
          </a:p>
        </p:txBody>
      </p:sp>
    </p:spTree>
    <p:extLst>
      <p:ext uri="{BB962C8B-B14F-4D97-AF65-F5344CB8AC3E}">
        <p14:creationId xmlns:p14="http://schemas.microsoft.com/office/powerpoint/2010/main" val="3134113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1323439"/>
          </a:xfrm>
          <a:prstGeom prst="rect">
            <a:avLst/>
          </a:prstGeom>
          <a:noFill/>
        </p:spPr>
        <p:txBody>
          <a:bodyPr wrap="square" rtlCol="0">
            <a:spAutoFit/>
          </a:bodyPr>
          <a:lstStyle/>
          <a:p>
            <a:r>
              <a:rPr lang="en-GB" sz="2000" dirty="0">
                <a:solidFill>
                  <a:srgbClr val="4472C4"/>
                </a:solidFill>
              </a:rPr>
              <a:t>Confusion Matrix</a:t>
            </a:r>
            <a:br>
              <a:rPr lang="en-GB" sz="2000" dirty="0">
                <a:solidFill>
                  <a:srgbClr val="4472C4"/>
                </a:solidFill>
              </a:rPr>
            </a:br>
            <a:endParaRPr lang="en-GB" sz="2000" dirty="0">
              <a:solidFill>
                <a:srgbClr val="4472C4"/>
              </a:solidFill>
            </a:endParaRPr>
          </a:p>
          <a:p>
            <a:r>
              <a:rPr lang="en-GB" sz="2000" dirty="0"/>
              <a:t>Depending on the type of machine learning problem you have, you might want to prioritize recall or precision:</a:t>
            </a:r>
          </a:p>
        </p:txBody>
      </p:sp>
      <p:sp>
        <p:nvSpPr>
          <p:cNvPr id="7" name="TextBox 6">
            <a:extLst>
              <a:ext uri="{FF2B5EF4-FFF2-40B4-BE49-F238E27FC236}">
                <a16:creationId xmlns:a16="http://schemas.microsoft.com/office/drawing/2014/main" id="{084B65C0-6121-4610-9A39-F69725EDB283}"/>
              </a:ext>
            </a:extLst>
          </p:cNvPr>
          <p:cNvSpPr txBox="1"/>
          <p:nvPr/>
        </p:nvSpPr>
        <p:spPr>
          <a:xfrm>
            <a:off x="556591" y="3244334"/>
            <a:ext cx="6109252" cy="400110"/>
          </a:xfrm>
          <a:prstGeom prst="rect">
            <a:avLst/>
          </a:prstGeom>
          <a:noFill/>
        </p:spPr>
        <p:txBody>
          <a:bodyPr wrap="square" rtlCol="0">
            <a:spAutoFit/>
          </a:bodyPr>
          <a:lstStyle/>
          <a:p>
            <a:r>
              <a:rPr lang="en-GB" sz="2000" dirty="0"/>
              <a:t>Predicting Cancer in a patient – Precision or Recall?</a:t>
            </a:r>
          </a:p>
        </p:txBody>
      </p:sp>
      <p:sp>
        <p:nvSpPr>
          <p:cNvPr id="10" name="TextBox 9">
            <a:extLst>
              <a:ext uri="{FF2B5EF4-FFF2-40B4-BE49-F238E27FC236}">
                <a16:creationId xmlns:a16="http://schemas.microsoft.com/office/drawing/2014/main" id="{027C4627-CC81-403F-8107-AF24BAFCC6C6}"/>
              </a:ext>
            </a:extLst>
          </p:cNvPr>
          <p:cNvSpPr txBox="1"/>
          <p:nvPr/>
        </p:nvSpPr>
        <p:spPr>
          <a:xfrm>
            <a:off x="556591" y="4309151"/>
            <a:ext cx="8519170" cy="400110"/>
          </a:xfrm>
          <a:prstGeom prst="rect">
            <a:avLst/>
          </a:prstGeom>
          <a:noFill/>
        </p:spPr>
        <p:txBody>
          <a:bodyPr wrap="square" rtlCol="0">
            <a:spAutoFit/>
          </a:bodyPr>
          <a:lstStyle/>
          <a:p>
            <a:r>
              <a:rPr lang="en-GB" sz="2000" dirty="0"/>
              <a:t>Distributing Scarce Vaccines to suspected cancer patients – Precision or Recall?</a:t>
            </a:r>
          </a:p>
        </p:txBody>
      </p:sp>
    </p:spTree>
    <p:extLst>
      <p:ext uri="{BB962C8B-B14F-4D97-AF65-F5344CB8AC3E}">
        <p14:creationId xmlns:p14="http://schemas.microsoft.com/office/powerpoint/2010/main" val="160500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What is Machine Learning?</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4</a:t>
            </a:fld>
            <a:endParaRPr lang="en-GB"/>
          </a:p>
        </p:txBody>
      </p:sp>
      <p:sp>
        <p:nvSpPr>
          <p:cNvPr id="2" name="TextBox 1">
            <a:extLst>
              <a:ext uri="{FF2B5EF4-FFF2-40B4-BE49-F238E27FC236}">
                <a16:creationId xmlns:a16="http://schemas.microsoft.com/office/drawing/2014/main" id="{3FD1F552-4AB7-4480-8268-AC7A44C9BE3B}"/>
              </a:ext>
            </a:extLst>
          </p:cNvPr>
          <p:cNvSpPr txBox="1"/>
          <p:nvPr/>
        </p:nvSpPr>
        <p:spPr>
          <a:xfrm>
            <a:off x="274982" y="1258959"/>
            <a:ext cx="11347175" cy="1569660"/>
          </a:xfrm>
          <a:prstGeom prst="rect">
            <a:avLst/>
          </a:prstGeom>
          <a:noFill/>
        </p:spPr>
        <p:txBody>
          <a:bodyPr wrap="square" rtlCol="0">
            <a:spAutoFit/>
          </a:bodyPr>
          <a:lstStyle/>
          <a:p>
            <a:r>
              <a:rPr lang="en-GB" sz="2400" dirty="0"/>
              <a:t>Let’s look at an example of a problem that we might be tempted to solve with Machine Learning:</a:t>
            </a:r>
            <a:br>
              <a:rPr lang="en-GB" sz="2400" dirty="0"/>
            </a:br>
            <a:br>
              <a:rPr lang="en-GB" sz="2400" dirty="0"/>
            </a:br>
            <a:r>
              <a:rPr lang="en-GB" sz="2400" dirty="0"/>
              <a:t>Will a flight of low-cost carrier, Bryan Air be delayed?</a:t>
            </a:r>
          </a:p>
        </p:txBody>
      </p:sp>
      <p:sp>
        <p:nvSpPr>
          <p:cNvPr id="3" name="TextBox 2">
            <a:extLst>
              <a:ext uri="{FF2B5EF4-FFF2-40B4-BE49-F238E27FC236}">
                <a16:creationId xmlns:a16="http://schemas.microsoft.com/office/drawing/2014/main" id="{DC2C2DC9-F4CF-44C5-914B-1F6623E3A1D3}"/>
              </a:ext>
            </a:extLst>
          </p:cNvPr>
          <p:cNvSpPr txBox="1"/>
          <p:nvPr/>
        </p:nvSpPr>
        <p:spPr>
          <a:xfrm>
            <a:off x="274982" y="2938513"/>
            <a:ext cx="11532705" cy="830997"/>
          </a:xfrm>
          <a:prstGeom prst="rect">
            <a:avLst/>
          </a:prstGeom>
          <a:noFill/>
        </p:spPr>
        <p:txBody>
          <a:bodyPr wrap="square" rtlCol="0">
            <a:spAutoFit/>
          </a:bodyPr>
          <a:lstStyle/>
          <a:p>
            <a:pPr algn="ctr"/>
            <a:r>
              <a:rPr lang="en-GB" sz="2400" dirty="0"/>
              <a:t>There are two ways in which we could attack this problem that show the two types of Machine Learning Problems</a:t>
            </a:r>
          </a:p>
        </p:txBody>
      </p:sp>
      <p:sp>
        <p:nvSpPr>
          <p:cNvPr id="7" name="Rectangle 6">
            <a:extLst>
              <a:ext uri="{FF2B5EF4-FFF2-40B4-BE49-F238E27FC236}">
                <a16:creationId xmlns:a16="http://schemas.microsoft.com/office/drawing/2014/main" id="{845A95C7-0B9E-4F2D-8A27-CD54AC3B75B0}"/>
              </a:ext>
            </a:extLst>
          </p:cNvPr>
          <p:cNvSpPr/>
          <p:nvPr/>
        </p:nvSpPr>
        <p:spPr>
          <a:xfrm>
            <a:off x="1139686" y="4148032"/>
            <a:ext cx="3114261"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Classification</a:t>
            </a:r>
          </a:p>
        </p:txBody>
      </p:sp>
      <p:sp>
        <p:nvSpPr>
          <p:cNvPr id="8" name="Rectangle 7">
            <a:extLst>
              <a:ext uri="{FF2B5EF4-FFF2-40B4-BE49-F238E27FC236}">
                <a16:creationId xmlns:a16="http://schemas.microsoft.com/office/drawing/2014/main" id="{4AB54C1A-6A5E-4039-B50B-13D895505F4A}"/>
              </a:ext>
            </a:extLst>
          </p:cNvPr>
          <p:cNvSpPr/>
          <p:nvPr/>
        </p:nvSpPr>
        <p:spPr>
          <a:xfrm>
            <a:off x="7699513" y="4148032"/>
            <a:ext cx="3114261" cy="66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Regression</a:t>
            </a:r>
          </a:p>
        </p:txBody>
      </p:sp>
      <p:sp>
        <p:nvSpPr>
          <p:cNvPr id="9" name="TextBox 8">
            <a:extLst>
              <a:ext uri="{FF2B5EF4-FFF2-40B4-BE49-F238E27FC236}">
                <a16:creationId xmlns:a16="http://schemas.microsoft.com/office/drawing/2014/main" id="{BC4C5C1E-876E-4C6F-8CBF-5B4CEF813031}"/>
              </a:ext>
            </a:extLst>
          </p:cNvPr>
          <p:cNvSpPr txBox="1"/>
          <p:nvPr/>
        </p:nvSpPr>
        <p:spPr>
          <a:xfrm>
            <a:off x="1139686" y="5156021"/>
            <a:ext cx="3207027" cy="1200329"/>
          </a:xfrm>
          <a:prstGeom prst="rect">
            <a:avLst/>
          </a:prstGeom>
          <a:noFill/>
        </p:spPr>
        <p:txBody>
          <a:bodyPr wrap="square" rtlCol="0">
            <a:spAutoFit/>
          </a:bodyPr>
          <a:lstStyle/>
          <a:p>
            <a:pPr algn="ctr"/>
            <a:r>
              <a:rPr lang="en-GB" dirty="0"/>
              <a:t>Was the Flight Delayed?</a:t>
            </a:r>
            <a:br>
              <a:rPr lang="en-GB" dirty="0"/>
            </a:br>
            <a:r>
              <a:rPr lang="en-GB" dirty="0"/>
              <a:t>Yes/No </a:t>
            </a:r>
            <a:br>
              <a:rPr lang="en-GB" dirty="0"/>
            </a:br>
            <a:r>
              <a:rPr lang="en-GB" dirty="0"/>
              <a:t>Output Variables are discrete -&gt; Classification</a:t>
            </a:r>
          </a:p>
        </p:txBody>
      </p:sp>
      <p:sp>
        <p:nvSpPr>
          <p:cNvPr id="10" name="TextBox 9">
            <a:extLst>
              <a:ext uri="{FF2B5EF4-FFF2-40B4-BE49-F238E27FC236}">
                <a16:creationId xmlns:a16="http://schemas.microsoft.com/office/drawing/2014/main" id="{4292CF66-B17E-4AB4-B2D1-18315DBAFA77}"/>
              </a:ext>
            </a:extLst>
          </p:cNvPr>
          <p:cNvSpPr txBox="1"/>
          <p:nvPr/>
        </p:nvSpPr>
        <p:spPr>
          <a:xfrm>
            <a:off x="7606747" y="5016885"/>
            <a:ext cx="3207027" cy="1754326"/>
          </a:xfrm>
          <a:prstGeom prst="rect">
            <a:avLst/>
          </a:prstGeom>
          <a:noFill/>
        </p:spPr>
        <p:txBody>
          <a:bodyPr wrap="square" rtlCol="0">
            <a:spAutoFit/>
          </a:bodyPr>
          <a:lstStyle/>
          <a:p>
            <a:pPr algn="ctr"/>
            <a:r>
              <a:rPr lang="en-GB" dirty="0"/>
              <a:t>How many minutes after boarding time did the flight leave?</a:t>
            </a:r>
            <a:br>
              <a:rPr lang="en-GB" dirty="0"/>
            </a:br>
            <a:r>
              <a:rPr lang="en-GB" dirty="0"/>
              <a:t>Answer is numerical and can take any real value -&gt; Regression Problem</a:t>
            </a:r>
          </a:p>
        </p:txBody>
      </p:sp>
    </p:spTree>
    <p:extLst>
      <p:ext uri="{BB962C8B-B14F-4D97-AF65-F5344CB8AC3E}">
        <p14:creationId xmlns:p14="http://schemas.microsoft.com/office/powerpoint/2010/main" val="4141913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051E653B-3A5B-436E-ADA1-80A8A12A774F}"/>
              </a:ext>
            </a:extLst>
          </p:cNvPr>
          <p:cNvSpPr txBox="1"/>
          <p:nvPr/>
        </p:nvSpPr>
        <p:spPr>
          <a:xfrm>
            <a:off x="291548" y="1351722"/>
            <a:ext cx="10522226" cy="1323439"/>
          </a:xfrm>
          <a:prstGeom prst="rect">
            <a:avLst/>
          </a:prstGeom>
          <a:noFill/>
        </p:spPr>
        <p:txBody>
          <a:bodyPr wrap="square" rtlCol="0">
            <a:spAutoFit/>
          </a:bodyPr>
          <a:lstStyle/>
          <a:p>
            <a:r>
              <a:rPr lang="en-GB" sz="2000" dirty="0">
                <a:solidFill>
                  <a:srgbClr val="4472C4"/>
                </a:solidFill>
              </a:rPr>
              <a:t>Confusion Matrix</a:t>
            </a:r>
            <a:br>
              <a:rPr lang="en-GB" sz="2000" dirty="0">
                <a:solidFill>
                  <a:srgbClr val="4472C4"/>
                </a:solidFill>
              </a:rPr>
            </a:br>
            <a:endParaRPr lang="en-GB" sz="2000" dirty="0">
              <a:solidFill>
                <a:srgbClr val="4472C4"/>
              </a:solidFill>
            </a:endParaRPr>
          </a:p>
          <a:p>
            <a:r>
              <a:rPr lang="en-GB" sz="2000" dirty="0"/>
              <a:t>Depending on the type of machine learning problem you have, you might want to prioritize recall or precision:</a:t>
            </a:r>
          </a:p>
        </p:txBody>
      </p:sp>
      <p:sp>
        <p:nvSpPr>
          <p:cNvPr id="7" name="TextBox 6">
            <a:extLst>
              <a:ext uri="{FF2B5EF4-FFF2-40B4-BE49-F238E27FC236}">
                <a16:creationId xmlns:a16="http://schemas.microsoft.com/office/drawing/2014/main" id="{084B65C0-6121-4610-9A39-F69725EDB283}"/>
              </a:ext>
            </a:extLst>
          </p:cNvPr>
          <p:cNvSpPr txBox="1"/>
          <p:nvPr/>
        </p:nvSpPr>
        <p:spPr>
          <a:xfrm>
            <a:off x="556591" y="3244334"/>
            <a:ext cx="6109252" cy="400110"/>
          </a:xfrm>
          <a:prstGeom prst="rect">
            <a:avLst/>
          </a:prstGeom>
          <a:noFill/>
        </p:spPr>
        <p:txBody>
          <a:bodyPr wrap="square" rtlCol="0">
            <a:spAutoFit/>
          </a:bodyPr>
          <a:lstStyle/>
          <a:p>
            <a:r>
              <a:rPr lang="en-GB" sz="2000" dirty="0"/>
              <a:t>Predicting Cancer in a patient – Precision or </a:t>
            </a:r>
            <a:r>
              <a:rPr lang="en-GB" sz="2000" dirty="0">
                <a:solidFill>
                  <a:schemeClr val="accent6"/>
                </a:solidFill>
              </a:rPr>
              <a:t>Recall</a:t>
            </a:r>
            <a:r>
              <a:rPr lang="en-GB" sz="2000" dirty="0"/>
              <a:t>?</a:t>
            </a:r>
          </a:p>
        </p:txBody>
      </p:sp>
      <p:sp>
        <p:nvSpPr>
          <p:cNvPr id="10" name="TextBox 9">
            <a:extLst>
              <a:ext uri="{FF2B5EF4-FFF2-40B4-BE49-F238E27FC236}">
                <a16:creationId xmlns:a16="http://schemas.microsoft.com/office/drawing/2014/main" id="{027C4627-CC81-403F-8107-AF24BAFCC6C6}"/>
              </a:ext>
            </a:extLst>
          </p:cNvPr>
          <p:cNvSpPr txBox="1"/>
          <p:nvPr/>
        </p:nvSpPr>
        <p:spPr>
          <a:xfrm>
            <a:off x="556591" y="4309151"/>
            <a:ext cx="8519170" cy="400110"/>
          </a:xfrm>
          <a:prstGeom prst="rect">
            <a:avLst/>
          </a:prstGeom>
          <a:noFill/>
        </p:spPr>
        <p:txBody>
          <a:bodyPr wrap="square" rtlCol="0">
            <a:spAutoFit/>
          </a:bodyPr>
          <a:lstStyle/>
          <a:p>
            <a:r>
              <a:rPr lang="en-GB" sz="2000" dirty="0"/>
              <a:t>Distributing Scarce Vaccines to suspected cancer patients – </a:t>
            </a:r>
            <a:r>
              <a:rPr lang="en-GB" sz="2000" dirty="0">
                <a:solidFill>
                  <a:schemeClr val="accent6"/>
                </a:solidFill>
              </a:rPr>
              <a:t>Precision</a:t>
            </a:r>
            <a:r>
              <a:rPr lang="en-GB" sz="2000" dirty="0"/>
              <a:t> or Recall?</a:t>
            </a:r>
          </a:p>
        </p:txBody>
      </p:sp>
    </p:spTree>
    <p:extLst>
      <p:ext uri="{BB962C8B-B14F-4D97-AF65-F5344CB8AC3E}">
        <p14:creationId xmlns:p14="http://schemas.microsoft.com/office/powerpoint/2010/main" val="3156965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49A2DF59-1F35-4882-99BC-0A30CBBEB689}"/>
              </a:ext>
            </a:extLst>
          </p:cNvPr>
          <p:cNvSpPr txBox="1"/>
          <p:nvPr/>
        </p:nvSpPr>
        <p:spPr>
          <a:xfrm>
            <a:off x="119271" y="1736035"/>
            <a:ext cx="12072730" cy="400110"/>
          </a:xfrm>
          <a:prstGeom prst="rect">
            <a:avLst/>
          </a:prstGeom>
          <a:noFill/>
        </p:spPr>
        <p:txBody>
          <a:bodyPr wrap="square" rtlCol="0">
            <a:spAutoFit/>
          </a:bodyPr>
          <a:lstStyle/>
          <a:p>
            <a:r>
              <a:rPr lang="en-GB" sz="2000" dirty="0"/>
              <a:t>Going back to a Binary Classification problem, this reasoning allows us to identify 4 important types of classification</a:t>
            </a:r>
          </a:p>
        </p:txBody>
      </p:sp>
      <p:sp>
        <p:nvSpPr>
          <p:cNvPr id="7" name="TextBox 6">
            <a:extLst>
              <a:ext uri="{FF2B5EF4-FFF2-40B4-BE49-F238E27FC236}">
                <a16:creationId xmlns:a16="http://schemas.microsoft.com/office/drawing/2014/main" id="{2A231227-1AB2-4935-BB81-E7C119F9A1CD}"/>
              </a:ext>
            </a:extLst>
          </p:cNvPr>
          <p:cNvSpPr txBox="1"/>
          <p:nvPr/>
        </p:nvSpPr>
        <p:spPr>
          <a:xfrm>
            <a:off x="1498484" y="2730773"/>
            <a:ext cx="3452884" cy="2677656"/>
          </a:xfrm>
          <a:prstGeom prst="rect">
            <a:avLst/>
          </a:prstGeom>
          <a:noFill/>
        </p:spPr>
        <p:txBody>
          <a:bodyPr wrap="square" rtlCol="0">
            <a:spAutoFit/>
          </a:bodyPr>
          <a:lstStyle/>
          <a:p>
            <a:r>
              <a:rPr lang="en-GB" sz="2400" dirty="0">
                <a:solidFill>
                  <a:schemeClr val="accent1"/>
                </a:solidFill>
              </a:rPr>
              <a:t>True Positive</a:t>
            </a:r>
            <a:br>
              <a:rPr lang="en-GB" sz="2400" dirty="0">
                <a:solidFill>
                  <a:schemeClr val="accent1"/>
                </a:solidFill>
              </a:rPr>
            </a:br>
            <a:endParaRPr lang="en-GB" sz="2400" dirty="0">
              <a:solidFill>
                <a:schemeClr val="accent1"/>
              </a:solidFill>
            </a:endParaRPr>
          </a:p>
          <a:p>
            <a:r>
              <a:rPr lang="en-GB" sz="2400" dirty="0">
                <a:solidFill>
                  <a:schemeClr val="accent1"/>
                </a:solidFill>
              </a:rPr>
              <a:t>True Negative </a:t>
            </a:r>
            <a:br>
              <a:rPr lang="en-GB" sz="2400" dirty="0">
                <a:solidFill>
                  <a:schemeClr val="accent1"/>
                </a:solidFill>
              </a:rPr>
            </a:br>
            <a:endParaRPr lang="en-GB" sz="2400" dirty="0">
              <a:solidFill>
                <a:schemeClr val="accent1"/>
              </a:solidFill>
            </a:endParaRPr>
          </a:p>
          <a:p>
            <a:r>
              <a:rPr lang="en-GB" sz="2400" dirty="0">
                <a:solidFill>
                  <a:schemeClr val="accent1"/>
                </a:solidFill>
              </a:rPr>
              <a:t>False Positive</a:t>
            </a:r>
            <a:br>
              <a:rPr lang="en-GB" sz="2400" dirty="0">
                <a:solidFill>
                  <a:schemeClr val="accent1"/>
                </a:solidFill>
              </a:rPr>
            </a:br>
            <a:br>
              <a:rPr lang="en-GB" sz="2400" dirty="0">
                <a:solidFill>
                  <a:schemeClr val="accent1"/>
                </a:solidFill>
              </a:rPr>
            </a:br>
            <a:r>
              <a:rPr lang="en-GB" sz="2400" dirty="0">
                <a:solidFill>
                  <a:schemeClr val="accent1"/>
                </a:solidFill>
              </a:rPr>
              <a:t>False Negative</a:t>
            </a:r>
          </a:p>
        </p:txBody>
      </p:sp>
    </p:spTree>
    <p:extLst>
      <p:ext uri="{BB962C8B-B14F-4D97-AF65-F5344CB8AC3E}">
        <p14:creationId xmlns:p14="http://schemas.microsoft.com/office/powerpoint/2010/main" val="2902852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sp>
        <p:nvSpPr>
          <p:cNvPr id="3" name="TextBox 2">
            <a:extLst>
              <a:ext uri="{FF2B5EF4-FFF2-40B4-BE49-F238E27FC236}">
                <a16:creationId xmlns:a16="http://schemas.microsoft.com/office/drawing/2014/main" id="{49A2DF59-1F35-4882-99BC-0A30CBBEB689}"/>
              </a:ext>
            </a:extLst>
          </p:cNvPr>
          <p:cNvSpPr txBox="1"/>
          <p:nvPr/>
        </p:nvSpPr>
        <p:spPr>
          <a:xfrm>
            <a:off x="530087" y="1736035"/>
            <a:ext cx="11220635" cy="369332"/>
          </a:xfrm>
          <a:prstGeom prst="rect">
            <a:avLst/>
          </a:prstGeom>
          <a:noFill/>
        </p:spPr>
        <p:txBody>
          <a:bodyPr wrap="square" rtlCol="0">
            <a:spAutoFit/>
          </a:bodyPr>
          <a:lstStyle/>
          <a:p>
            <a:r>
              <a:rPr lang="en-GB" dirty="0"/>
              <a:t>Going back to a Binary Classification problem, this reasoning allows us to identify 4 important types of classification</a:t>
            </a:r>
          </a:p>
        </p:txBody>
      </p:sp>
      <p:pic>
        <p:nvPicPr>
          <p:cNvPr id="6" name="Picture 5">
            <a:extLst>
              <a:ext uri="{FF2B5EF4-FFF2-40B4-BE49-F238E27FC236}">
                <a16:creationId xmlns:a16="http://schemas.microsoft.com/office/drawing/2014/main" id="{756E32B6-C398-4FE4-B641-328FBD19D4D7}"/>
              </a:ext>
            </a:extLst>
          </p:cNvPr>
          <p:cNvPicPr>
            <a:picLocks noChangeAspect="1"/>
          </p:cNvPicPr>
          <p:nvPr/>
        </p:nvPicPr>
        <p:blipFill>
          <a:blip r:embed="rId2"/>
          <a:stretch>
            <a:fillRect/>
          </a:stretch>
        </p:blipFill>
        <p:spPr>
          <a:xfrm>
            <a:off x="1123167" y="2404908"/>
            <a:ext cx="10034473" cy="3841832"/>
          </a:xfrm>
          <a:prstGeom prst="rect">
            <a:avLst/>
          </a:prstGeom>
        </p:spPr>
      </p:pic>
    </p:spTree>
    <p:extLst>
      <p:ext uri="{BB962C8B-B14F-4D97-AF65-F5344CB8AC3E}">
        <p14:creationId xmlns:p14="http://schemas.microsoft.com/office/powerpoint/2010/main" val="1118183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Evaluation Metrics</a:t>
            </a:r>
          </a:p>
        </p:txBody>
      </p:sp>
      <p:pic>
        <p:nvPicPr>
          <p:cNvPr id="2050" name="Picture 2" descr="Image result for precision vs recall">
            <a:extLst>
              <a:ext uri="{FF2B5EF4-FFF2-40B4-BE49-F238E27FC236}">
                <a16:creationId xmlns:a16="http://schemas.microsoft.com/office/drawing/2014/main" id="{92C9DF67-72A1-42AB-9BB3-CE1D4112D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73" y="1264550"/>
            <a:ext cx="3219480" cy="52196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0474DB1-FC28-4CBA-BDAB-373464FF23F1}"/>
              </a:ext>
            </a:extLst>
          </p:cNvPr>
          <p:cNvPicPr>
            <a:picLocks noChangeAspect="1"/>
          </p:cNvPicPr>
          <p:nvPr/>
        </p:nvPicPr>
        <p:blipFill>
          <a:blip r:embed="rId3"/>
          <a:stretch>
            <a:fillRect/>
          </a:stretch>
        </p:blipFill>
        <p:spPr>
          <a:xfrm>
            <a:off x="5892278" y="1557905"/>
            <a:ext cx="5238750" cy="4124325"/>
          </a:xfrm>
          <a:prstGeom prst="rect">
            <a:avLst/>
          </a:prstGeom>
        </p:spPr>
      </p:pic>
      <p:sp>
        <p:nvSpPr>
          <p:cNvPr id="5" name="TextBox 4">
            <a:extLst>
              <a:ext uri="{FF2B5EF4-FFF2-40B4-BE49-F238E27FC236}">
                <a16:creationId xmlns:a16="http://schemas.microsoft.com/office/drawing/2014/main" id="{47B74814-61E0-4861-82D5-F56F322DC1A2}"/>
              </a:ext>
            </a:extLst>
          </p:cNvPr>
          <p:cNvSpPr txBox="1"/>
          <p:nvPr/>
        </p:nvSpPr>
        <p:spPr>
          <a:xfrm>
            <a:off x="6188765" y="6056243"/>
            <a:ext cx="4784035" cy="369332"/>
          </a:xfrm>
          <a:prstGeom prst="rect">
            <a:avLst/>
          </a:prstGeom>
          <a:noFill/>
        </p:spPr>
        <p:txBody>
          <a:bodyPr wrap="square" rtlCol="0">
            <a:spAutoFit/>
          </a:bodyPr>
          <a:lstStyle/>
          <a:p>
            <a:r>
              <a:rPr lang="en-GB" dirty="0"/>
              <a:t>Deep relationship with Type I, Type II errors</a:t>
            </a:r>
          </a:p>
        </p:txBody>
      </p:sp>
    </p:spTree>
    <p:extLst>
      <p:ext uri="{BB962C8B-B14F-4D97-AF65-F5344CB8AC3E}">
        <p14:creationId xmlns:p14="http://schemas.microsoft.com/office/powerpoint/2010/main" val="1057091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5AC4C9AC-A8F6-4496-89A6-7A9EAD6C60A5}"/>
              </a:ext>
            </a:extLst>
          </p:cNvPr>
          <p:cNvSpPr txBox="1">
            <a:spLocks/>
          </p:cNvSpPr>
          <p:nvPr/>
        </p:nvSpPr>
        <p:spPr>
          <a:xfrm>
            <a:off x="4979381" y="2769073"/>
            <a:ext cx="6270579" cy="1800393"/>
          </a:xfrm>
          <a:prstGeom prst="rect">
            <a:avLst/>
          </a:prstGeom>
        </p:spPr>
        <p:txBody>
          <a:bodyPr>
            <a:noAutofit/>
          </a:bodyPr>
          <a:lstStyle>
            <a:lvl1pPr marL="0" indent="0" algn="l" defTabSz="457189" rtl="0" eaLnBrk="1" latinLnBrk="0" hangingPunct="1">
              <a:spcBef>
                <a:spcPct val="20000"/>
              </a:spcBef>
              <a:buFontTx/>
              <a:buNone/>
              <a:defRPr sz="3000" b="0" i="0" kern="1200">
                <a:solidFill>
                  <a:srgbClr val="FFFFFF"/>
                </a:solidFill>
                <a:latin typeface="Arial"/>
                <a:ea typeface="+mn-ea"/>
                <a:cs typeface="Arial"/>
              </a:defRPr>
            </a:lvl1pPr>
            <a:lvl2pPr marL="457189" indent="0" algn="l" defTabSz="457189" rtl="0" eaLnBrk="1" latinLnBrk="0" hangingPunct="1">
              <a:spcBef>
                <a:spcPct val="20000"/>
              </a:spcBef>
              <a:buFontTx/>
              <a:buNone/>
              <a:defRPr sz="3000" b="0" i="0" kern="1200">
                <a:solidFill>
                  <a:srgbClr val="FFFFFF"/>
                </a:solidFill>
                <a:latin typeface="Arial"/>
                <a:ea typeface="+mn-ea"/>
                <a:cs typeface="Arial"/>
              </a:defRPr>
            </a:lvl2pPr>
            <a:lvl3pPr marL="914377" indent="0" algn="l" defTabSz="457189" rtl="0" eaLnBrk="1" latinLnBrk="0" hangingPunct="1">
              <a:spcBef>
                <a:spcPct val="20000"/>
              </a:spcBef>
              <a:buFontTx/>
              <a:buNone/>
              <a:defRPr sz="3000" b="0" i="0" kern="1200">
                <a:solidFill>
                  <a:srgbClr val="FFFFFF"/>
                </a:solidFill>
                <a:latin typeface="Arial"/>
                <a:ea typeface="+mn-ea"/>
                <a:cs typeface="Arial"/>
              </a:defRPr>
            </a:lvl3pPr>
            <a:lvl4pPr marL="1371566" indent="0" algn="l" defTabSz="457189" rtl="0" eaLnBrk="1" latinLnBrk="0" hangingPunct="1">
              <a:spcBef>
                <a:spcPct val="20000"/>
              </a:spcBef>
              <a:buFontTx/>
              <a:buNone/>
              <a:defRPr sz="3000" b="0" i="0" kern="1200">
                <a:solidFill>
                  <a:srgbClr val="FFFFFF"/>
                </a:solidFill>
                <a:latin typeface="Arial"/>
                <a:ea typeface="+mn-ea"/>
                <a:cs typeface="Arial"/>
              </a:defRPr>
            </a:lvl4pPr>
            <a:lvl5pPr marL="1828754" indent="0" algn="l" defTabSz="457189" rtl="0" eaLnBrk="1" latinLnBrk="0" hangingPunct="1">
              <a:spcBef>
                <a:spcPct val="20000"/>
              </a:spcBef>
              <a:buFontTx/>
              <a:buNone/>
              <a:defRPr sz="3000" b="0" i="0" kern="1200">
                <a:solidFill>
                  <a:srgbClr val="FFFFFF"/>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Applied Data Science: Data Visualization &amp; Machine Learning</a:t>
            </a:r>
          </a:p>
          <a:p>
            <a:endParaRPr lang="en-US" dirty="0"/>
          </a:p>
        </p:txBody>
      </p:sp>
      <p:sp>
        <p:nvSpPr>
          <p:cNvPr id="8" name="Text Placeholder 5">
            <a:extLst>
              <a:ext uri="{FF2B5EF4-FFF2-40B4-BE49-F238E27FC236}">
                <a16:creationId xmlns:a16="http://schemas.microsoft.com/office/drawing/2014/main" id="{91EDD00B-5F0C-4F3D-B301-FF5F301EA6CB}"/>
              </a:ext>
            </a:extLst>
          </p:cNvPr>
          <p:cNvSpPr txBox="1">
            <a:spLocks/>
          </p:cNvSpPr>
          <p:nvPr/>
        </p:nvSpPr>
        <p:spPr>
          <a:xfrm>
            <a:off x="4979595" y="4289468"/>
            <a:ext cx="6269567" cy="958393"/>
          </a:xfrm>
          <a:prstGeom prst="rect">
            <a:avLst/>
          </a:prstGeom>
        </p:spPr>
        <p:txBody>
          <a:bodyPr>
            <a:noAutofit/>
          </a:bodyPr>
          <a:lstStyle>
            <a:lvl1pPr marL="0" indent="0" algn="l" defTabSz="457189" rtl="0" eaLnBrk="1" latinLnBrk="0" hangingPunct="1">
              <a:spcBef>
                <a:spcPct val="20000"/>
              </a:spcBef>
              <a:buFontTx/>
              <a:buNone/>
              <a:defRPr sz="1500" b="0" i="0" kern="1200">
                <a:solidFill>
                  <a:srgbClr val="FFFFFF"/>
                </a:solidFill>
                <a:latin typeface="Arial"/>
                <a:ea typeface="+mn-ea"/>
                <a:cs typeface="Arial"/>
              </a:defRPr>
            </a:lvl1pPr>
            <a:lvl2pPr marL="457189" indent="0" algn="l" defTabSz="457189" rtl="0" eaLnBrk="1" latinLnBrk="0" hangingPunct="1">
              <a:spcBef>
                <a:spcPct val="20000"/>
              </a:spcBef>
              <a:buFontTx/>
              <a:buNone/>
              <a:defRPr sz="1500" b="0" i="0" kern="1200">
                <a:solidFill>
                  <a:srgbClr val="FFFFFF"/>
                </a:solidFill>
                <a:latin typeface="Arial"/>
                <a:ea typeface="+mn-ea"/>
                <a:cs typeface="Arial"/>
              </a:defRPr>
            </a:lvl2pPr>
            <a:lvl3pPr marL="914377" indent="0" algn="l" defTabSz="457189" rtl="0" eaLnBrk="1" latinLnBrk="0" hangingPunct="1">
              <a:spcBef>
                <a:spcPct val="20000"/>
              </a:spcBef>
              <a:buFontTx/>
              <a:buNone/>
              <a:defRPr sz="1500" b="0" i="0" kern="1200">
                <a:solidFill>
                  <a:srgbClr val="FFFFFF"/>
                </a:solidFill>
                <a:latin typeface="Arial"/>
                <a:ea typeface="+mn-ea"/>
                <a:cs typeface="Arial"/>
              </a:defRPr>
            </a:lvl3pPr>
            <a:lvl4pPr marL="1371566" indent="0" algn="l" defTabSz="457189" rtl="0" eaLnBrk="1" latinLnBrk="0" hangingPunct="1">
              <a:spcBef>
                <a:spcPct val="20000"/>
              </a:spcBef>
              <a:buFontTx/>
              <a:buNone/>
              <a:defRPr sz="1500" b="0" i="0" kern="1200">
                <a:solidFill>
                  <a:srgbClr val="FFFFFF"/>
                </a:solidFill>
                <a:latin typeface="Arial"/>
                <a:ea typeface="+mn-ea"/>
                <a:cs typeface="Arial"/>
              </a:defRPr>
            </a:lvl4pPr>
            <a:lvl5pPr marL="1828754" indent="0" algn="l" defTabSz="457189" rtl="0" eaLnBrk="1" latinLnBrk="0" hangingPunct="1">
              <a:spcBef>
                <a:spcPct val="20000"/>
              </a:spcBef>
              <a:buFontTx/>
              <a:buNone/>
              <a:defRPr sz="1500" b="0" i="0" kern="1200">
                <a:solidFill>
                  <a:srgbClr val="FFFFFF"/>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Fundamentals of Machine Learning II</a:t>
            </a:r>
          </a:p>
        </p:txBody>
      </p:sp>
    </p:spTree>
    <p:extLst>
      <p:ext uri="{BB962C8B-B14F-4D97-AF65-F5344CB8AC3E}">
        <p14:creationId xmlns:p14="http://schemas.microsoft.com/office/powerpoint/2010/main" val="1270708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Algorithms</a:t>
            </a:r>
          </a:p>
        </p:txBody>
      </p:sp>
      <p:sp>
        <p:nvSpPr>
          <p:cNvPr id="2" name="TextBox 1">
            <a:extLst>
              <a:ext uri="{FF2B5EF4-FFF2-40B4-BE49-F238E27FC236}">
                <a16:creationId xmlns:a16="http://schemas.microsoft.com/office/drawing/2014/main" id="{9980282B-4148-441A-82B2-2FEB45FE9965}"/>
              </a:ext>
            </a:extLst>
          </p:cNvPr>
          <p:cNvSpPr txBox="1"/>
          <p:nvPr/>
        </p:nvSpPr>
        <p:spPr>
          <a:xfrm>
            <a:off x="512997" y="1374511"/>
            <a:ext cx="6221090" cy="4985980"/>
          </a:xfrm>
          <a:prstGeom prst="rect">
            <a:avLst/>
          </a:prstGeom>
          <a:noFill/>
        </p:spPr>
        <p:txBody>
          <a:bodyPr wrap="square" rtlCol="0">
            <a:spAutoFit/>
          </a:bodyPr>
          <a:lstStyle/>
          <a:p>
            <a:r>
              <a:rPr lang="en-GB" sz="2400" dirty="0"/>
              <a:t>Some of the most common algorithms include:</a:t>
            </a:r>
          </a:p>
          <a:p>
            <a:endParaRPr lang="en-GB" sz="2400" dirty="0"/>
          </a:p>
          <a:p>
            <a:pPr marL="342900" indent="-342900">
              <a:buFont typeface="Arial" panose="020B0604020202020204" pitchFamily="34" charset="0"/>
              <a:buChar char="•"/>
            </a:pPr>
            <a:r>
              <a:rPr lang="en-GB" dirty="0"/>
              <a:t>Linear Regression</a:t>
            </a:r>
            <a:br>
              <a:rPr lang="en-GB" dirty="0"/>
            </a:br>
            <a:endParaRPr lang="en-GB" dirty="0"/>
          </a:p>
          <a:p>
            <a:pPr marL="342900" indent="-342900">
              <a:buFont typeface="Arial" panose="020B0604020202020204" pitchFamily="34" charset="0"/>
              <a:buChar char="•"/>
            </a:pPr>
            <a:r>
              <a:rPr lang="en-GB" dirty="0"/>
              <a:t>Decision Trees</a:t>
            </a:r>
            <a:br>
              <a:rPr lang="en-GB" dirty="0"/>
            </a:br>
            <a:endParaRPr lang="en-GB" dirty="0"/>
          </a:p>
          <a:p>
            <a:pPr marL="342900" indent="-342900">
              <a:buFont typeface="Arial" panose="020B0604020202020204" pitchFamily="34" charset="0"/>
              <a:buChar char="•"/>
            </a:pPr>
            <a:r>
              <a:rPr lang="en-GB" dirty="0"/>
              <a:t>Naïve-Bayes Classifier</a:t>
            </a:r>
            <a:br>
              <a:rPr lang="en-GB" dirty="0"/>
            </a:br>
            <a:endParaRPr lang="en-GB" dirty="0"/>
          </a:p>
          <a:p>
            <a:pPr marL="342900" indent="-342900">
              <a:buFont typeface="Arial" panose="020B0604020202020204" pitchFamily="34" charset="0"/>
              <a:buChar char="•"/>
            </a:pPr>
            <a:r>
              <a:rPr lang="en-GB" dirty="0"/>
              <a:t>Logistic Regression</a:t>
            </a:r>
            <a:br>
              <a:rPr lang="en-GB" dirty="0"/>
            </a:br>
            <a:endParaRPr lang="en-GB" dirty="0"/>
          </a:p>
          <a:p>
            <a:pPr marL="342900" indent="-342900">
              <a:buFont typeface="Arial" panose="020B0604020202020204" pitchFamily="34" charset="0"/>
              <a:buChar char="•"/>
            </a:pPr>
            <a:r>
              <a:rPr lang="en-GB" dirty="0"/>
              <a:t>K-means Clustering</a:t>
            </a:r>
            <a:br>
              <a:rPr lang="en-GB" dirty="0"/>
            </a:br>
            <a:endParaRPr lang="en-GB" dirty="0"/>
          </a:p>
          <a:p>
            <a:pPr marL="342900" indent="-342900">
              <a:buFont typeface="Arial" panose="020B0604020202020204" pitchFamily="34" charset="0"/>
              <a:buChar char="•"/>
            </a:pPr>
            <a:r>
              <a:rPr lang="en-GB" dirty="0"/>
              <a:t>K Nearest Neighbours</a:t>
            </a:r>
            <a:br>
              <a:rPr lang="en-GB" dirty="0"/>
            </a:br>
            <a:endParaRPr lang="en-GB" dirty="0"/>
          </a:p>
          <a:p>
            <a:pPr marL="342900" indent="-342900">
              <a:buFont typeface="Arial" panose="020B0604020202020204" pitchFamily="34" charset="0"/>
              <a:buChar char="•"/>
            </a:pPr>
            <a:r>
              <a:rPr lang="en-GB" dirty="0"/>
              <a:t>SVM – Support Vector Machines</a:t>
            </a:r>
            <a:br>
              <a:rPr lang="en-GB" dirty="0"/>
            </a:br>
            <a:endParaRPr lang="en-GB" dirty="0"/>
          </a:p>
          <a:p>
            <a:pPr marL="342900" indent="-342900">
              <a:buFont typeface="Arial" panose="020B0604020202020204" pitchFamily="34" charset="0"/>
              <a:buChar char="•"/>
            </a:pPr>
            <a:r>
              <a:rPr lang="en-GB" dirty="0"/>
              <a:t>Neural Networks</a:t>
            </a:r>
          </a:p>
        </p:txBody>
      </p:sp>
    </p:spTree>
    <p:extLst>
      <p:ext uri="{BB962C8B-B14F-4D97-AF65-F5344CB8AC3E}">
        <p14:creationId xmlns:p14="http://schemas.microsoft.com/office/powerpoint/2010/main" val="2800441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Algorithms</a:t>
            </a:r>
          </a:p>
        </p:txBody>
      </p:sp>
      <p:sp>
        <p:nvSpPr>
          <p:cNvPr id="2" name="TextBox 1">
            <a:extLst>
              <a:ext uri="{FF2B5EF4-FFF2-40B4-BE49-F238E27FC236}">
                <a16:creationId xmlns:a16="http://schemas.microsoft.com/office/drawing/2014/main" id="{9980282B-4148-441A-82B2-2FEB45FE9965}"/>
              </a:ext>
            </a:extLst>
          </p:cNvPr>
          <p:cNvSpPr txBox="1"/>
          <p:nvPr/>
        </p:nvSpPr>
        <p:spPr>
          <a:xfrm>
            <a:off x="487358" y="1374511"/>
            <a:ext cx="9784686" cy="2616101"/>
          </a:xfrm>
          <a:prstGeom prst="rect">
            <a:avLst/>
          </a:prstGeom>
          <a:noFill/>
        </p:spPr>
        <p:txBody>
          <a:bodyPr wrap="square" rtlCol="0">
            <a:spAutoFit/>
          </a:bodyPr>
          <a:lstStyle/>
          <a:p>
            <a:r>
              <a:rPr lang="en-GB" sz="2000" dirty="0"/>
              <a:t>The process of training a machine learning algorithm involves:</a:t>
            </a:r>
            <a:br>
              <a:rPr lang="en-GB" sz="2000" dirty="0"/>
            </a:br>
            <a:endParaRPr lang="en-GB" sz="2000" dirty="0"/>
          </a:p>
          <a:p>
            <a:pPr marL="342900" indent="-342900">
              <a:buFontTx/>
              <a:buChar char="-"/>
            </a:pPr>
            <a:r>
              <a:rPr lang="en-GB" sz="2000" dirty="0"/>
              <a:t>Identifying the parameters of the ML algorithms</a:t>
            </a:r>
            <a:br>
              <a:rPr lang="en-GB" sz="2000" dirty="0"/>
            </a:br>
            <a:endParaRPr lang="en-GB" sz="2000" dirty="0"/>
          </a:p>
          <a:p>
            <a:pPr marL="342900" indent="-342900">
              <a:buFontTx/>
              <a:buChar char="-"/>
            </a:pPr>
            <a:r>
              <a:rPr lang="en-GB" sz="2000" dirty="0"/>
              <a:t>Defining a Loss function that will “weigh” &amp; attribute a penalty to incorrect predictions</a:t>
            </a:r>
            <a:br>
              <a:rPr lang="en-GB" sz="2000" dirty="0"/>
            </a:br>
            <a:endParaRPr lang="en-GB" sz="2000" dirty="0"/>
          </a:p>
          <a:p>
            <a:pPr marL="342900" indent="-342900">
              <a:buFontTx/>
              <a:buChar char="-"/>
            </a:pPr>
            <a:r>
              <a:rPr lang="en-GB" sz="2000" dirty="0"/>
              <a:t>Re-definition of the parameters in order to minimize the cost function (minimize the error)</a:t>
            </a:r>
            <a:r>
              <a:rPr lang="en-GB" sz="2400" dirty="0"/>
              <a:t>  </a:t>
            </a:r>
          </a:p>
        </p:txBody>
      </p:sp>
    </p:spTree>
    <p:extLst>
      <p:ext uri="{BB962C8B-B14F-4D97-AF65-F5344CB8AC3E}">
        <p14:creationId xmlns:p14="http://schemas.microsoft.com/office/powerpoint/2010/main" val="908573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Loss functions</a:t>
            </a:r>
          </a:p>
        </p:txBody>
      </p:sp>
      <p:sp>
        <p:nvSpPr>
          <p:cNvPr id="2" name="TextBox 1">
            <a:extLst>
              <a:ext uri="{FF2B5EF4-FFF2-40B4-BE49-F238E27FC236}">
                <a16:creationId xmlns:a16="http://schemas.microsoft.com/office/drawing/2014/main" id="{9980282B-4148-441A-82B2-2FEB45FE9965}"/>
              </a:ext>
            </a:extLst>
          </p:cNvPr>
          <p:cNvSpPr txBox="1"/>
          <p:nvPr/>
        </p:nvSpPr>
        <p:spPr>
          <a:xfrm>
            <a:off x="701002" y="1528335"/>
            <a:ext cx="9784686" cy="1015663"/>
          </a:xfrm>
          <a:prstGeom prst="rect">
            <a:avLst/>
          </a:prstGeom>
          <a:noFill/>
        </p:spPr>
        <p:txBody>
          <a:bodyPr wrap="square" rtlCol="0">
            <a:spAutoFit/>
          </a:bodyPr>
          <a:lstStyle/>
          <a:p>
            <a:r>
              <a:rPr lang="en-GB" sz="2000" dirty="0"/>
              <a:t>The cost function has to be such that it will receive a prediction and the real value of a label to then return a quantity that the error of a model in performing the predictions.</a:t>
            </a:r>
            <a:br>
              <a:rPr lang="en-GB" sz="2000" dirty="0"/>
            </a:br>
            <a:endParaRPr lang="en-GB" sz="2000" dirty="0"/>
          </a:p>
        </p:txBody>
      </p:sp>
      <p:sp>
        <p:nvSpPr>
          <p:cNvPr id="3" name="TextBox 2">
            <a:extLst>
              <a:ext uri="{FF2B5EF4-FFF2-40B4-BE49-F238E27FC236}">
                <a16:creationId xmlns:a16="http://schemas.microsoft.com/office/drawing/2014/main" id="{C90587CE-12A7-4321-91FE-10AB00C40A0D}"/>
              </a:ext>
            </a:extLst>
          </p:cNvPr>
          <p:cNvSpPr txBox="1"/>
          <p:nvPr/>
        </p:nvSpPr>
        <p:spPr>
          <a:xfrm>
            <a:off x="701002" y="2777383"/>
            <a:ext cx="5785256" cy="646331"/>
          </a:xfrm>
          <a:prstGeom prst="rect">
            <a:avLst/>
          </a:prstGeom>
          <a:noFill/>
        </p:spPr>
        <p:txBody>
          <a:bodyPr wrap="square" rtlCol="0">
            <a:spAutoFit/>
          </a:bodyPr>
          <a:lstStyle/>
          <a:p>
            <a:r>
              <a:rPr lang="en-GB" dirty="0"/>
              <a:t>An example of a Loss function can be that used in linear regression known as the squared error.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CC1D73-BC99-4387-A503-D60828797C73}"/>
                  </a:ext>
                </a:extLst>
              </p:cNvPr>
              <p:cNvSpPr txBox="1"/>
              <p:nvPr/>
            </p:nvSpPr>
            <p:spPr>
              <a:xfrm>
                <a:off x="1397237" y="4037004"/>
                <a:ext cx="149124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PT" b="0" i="1" smtClean="0">
                              <a:latin typeface="Cambria Math" panose="02040503050406030204" pitchFamily="18" charset="0"/>
                            </a:rPr>
                          </m:ctrlPr>
                        </m:sSubPr>
                        <m:e>
                          <m:r>
                            <a:rPr lang="pt-PT" b="0" i="1" smtClean="0">
                              <a:latin typeface="Cambria Math" panose="02040503050406030204" pitchFamily="18" charset="0"/>
                            </a:rPr>
                            <m:t>𝑦</m:t>
                          </m:r>
                        </m:e>
                        <m:sub>
                          <m:r>
                            <a:rPr lang="pt-PT" b="0" i="1" smtClean="0">
                              <a:latin typeface="Cambria Math" panose="02040503050406030204" pitchFamily="18" charset="0"/>
                            </a:rPr>
                            <m:t>𝑖</m:t>
                          </m:r>
                        </m:sub>
                      </m:sSub>
                      <m:r>
                        <a:rPr lang="pt-PT" b="0" i="1" smtClean="0">
                          <a:latin typeface="Cambria Math" panose="02040503050406030204" pitchFamily="18" charset="0"/>
                        </a:rPr>
                        <m:t>=</m:t>
                      </m:r>
                      <m:r>
                        <a:rPr lang="pt-PT" b="0" i="1" smtClean="0">
                          <a:latin typeface="Cambria Math" panose="02040503050406030204" pitchFamily="18" charset="0"/>
                        </a:rPr>
                        <m:t>𝑚</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𝑥</m:t>
                          </m:r>
                        </m:e>
                        <m:sub>
                          <m:r>
                            <a:rPr lang="pt-PT" b="0" i="1" smtClean="0">
                              <a:latin typeface="Cambria Math" panose="02040503050406030204" pitchFamily="18" charset="0"/>
                            </a:rPr>
                            <m:t>𝑖</m:t>
                          </m:r>
                        </m:sub>
                      </m:sSub>
                      <m:r>
                        <a:rPr lang="pt-PT" b="0" i="1" smtClean="0">
                          <a:latin typeface="Cambria Math" panose="02040503050406030204" pitchFamily="18" charset="0"/>
                        </a:rPr>
                        <m:t>+</m:t>
                      </m:r>
                      <m:r>
                        <a:rPr lang="pt-PT" b="0" i="1" smtClean="0">
                          <a:latin typeface="Cambria Math" panose="02040503050406030204" pitchFamily="18" charset="0"/>
                        </a:rPr>
                        <m:t>𝑐</m:t>
                      </m:r>
                    </m:oMath>
                  </m:oMathPara>
                </a14:m>
                <a:endParaRPr lang="en-GB" dirty="0"/>
              </a:p>
            </p:txBody>
          </p:sp>
        </mc:Choice>
        <mc:Fallback xmlns="">
          <p:sp>
            <p:nvSpPr>
              <p:cNvPr id="5" name="TextBox 4">
                <a:extLst>
                  <a:ext uri="{FF2B5EF4-FFF2-40B4-BE49-F238E27FC236}">
                    <a16:creationId xmlns:a16="http://schemas.microsoft.com/office/drawing/2014/main" id="{76CC1D73-BC99-4387-A503-D60828797C73}"/>
                  </a:ext>
                </a:extLst>
              </p:cNvPr>
              <p:cNvSpPr txBox="1">
                <a:spLocks noRot="1" noChangeAspect="1" noMove="1" noResize="1" noEditPoints="1" noAdjustHandles="1" noChangeArrowheads="1" noChangeShapeType="1" noTextEdit="1"/>
              </p:cNvSpPr>
              <p:nvPr/>
            </p:nvSpPr>
            <p:spPr>
              <a:xfrm>
                <a:off x="1397237" y="4037004"/>
                <a:ext cx="1491241" cy="276999"/>
              </a:xfrm>
              <a:prstGeom prst="rect">
                <a:avLst/>
              </a:prstGeom>
              <a:blipFill>
                <a:blip r:embed="rId5"/>
                <a:stretch>
                  <a:fillRect b="-23913"/>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67E27C-FA8E-49C6-99D2-50255B9657D1}"/>
              </a:ext>
            </a:extLst>
          </p:cNvPr>
          <p:cNvSpPr txBox="1"/>
          <p:nvPr/>
        </p:nvSpPr>
        <p:spPr>
          <a:xfrm>
            <a:off x="777668" y="4845465"/>
            <a:ext cx="2110810" cy="830997"/>
          </a:xfrm>
          <a:prstGeom prst="rect">
            <a:avLst/>
          </a:prstGeom>
          <a:noFill/>
        </p:spPr>
        <p:txBody>
          <a:bodyPr wrap="square" rtlCol="0">
            <a:spAutoFit/>
          </a:bodyPr>
          <a:lstStyle/>
          <a:p>
            <a:r>
              <a:rPr lang="en-GB" sz="1600" dirty="0"/>
              <a:t>The function above will be the result of our trained model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ACD821-B67D-483B-9010-5CC1B99BB4D6}"/>
                  </a:ext>
                </a:extLst>
              </p:cNvPr>
              <p:cNvSpPr txBox="1"/>
              <p:nvPr/>
            </p:nvSpPr>
            <p:spPr>
              <a:xfrm>
                <a:off x="4601910" y="3996090"/>
                <a:ext cx="2503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PT" b="0" i="1" smtClean="0">
                              <a:latin typeface="Cambria Math" panose="02040503050406030204" pitchFamily="18" charset="0"/>
                            </a:rPr>
                          </m:ctrlPr>
                        </m:sSubPr>
                        <m:e>
                          <m:acc>
                            <m:accPr>
                              <m:chr m:val="̅"/>
                              <m:ctrlPr>
                                <a:rPr lang="pt-PT" i="1">
                                  <a:latin typeface="Cambria Math" panose="02040503050406030204" pitchFamily="18" charset="0"/>
                                </a:rPr>
                              </m:ctrlPr>
                            </m:accPr>
                            <m:e>
                              <m:r>
                                <a:rPr lang="pt-PT" i="1">
                                  <a:latin typeface="Cambria Math" panose="02040503050406030204" pitchFamily="18" charset="0"/>
                                </a:rPr>
                                <m:t>𝑦</m:t>
                              </m:r>
                            </m:e>
                          </m:acc>
                        </m:e>
                        <m:sub>
                          <m:r>
                            <a:rPr lang="pt-PT" b="0" i="1" smtClean="0">
                              <a:latin typeface="Cambria Math" panose="02040503050406030204" pitchFamily="18" charset="0"/>
                            </a:rPr>
                            <m:t>𝑖</m:t>
                          </m:r>
                        </m:sub>
                      </m:sSub>
                    </m:oMath>
                  </m:oMathPara>
                </a14:m>
                <a:endParaRPr lang="en-GB" dirty="0"/>
              </a:p>
            </p:txBody>
          </p:sp>
        </mc:Choice>
        <mc:Fallback xmlns="">
          <p:sp>
            <p:nvSpPr>
              <p:cNvPr id="7" name="TextBox 6">
                <a:extLst>
                  <a:ext uri="{FF2B5EF4-FFF2-40B4-BE49-F238E27FC236}">
                    <a16:creationId xmlns:a16="http://schemas.microsoft.com/office/drawing/2014/main" id="{F4ACD821-B67D-483B-9010-5CC1B99BB4D6}"/>
                  </a:ext>
                </a:extLst>
              </p:cNvPr>
              <p:cNvSpPr txBox="1">
                <a:spLocks noRot="1" noChangeAspect="1" noMove="1" noResize="1" noEditPoints="1" noAdjustHandles="1" noChangeArrowheads="1" noChangeShapeType="1" noTextEdit="1"/>
              </p:cNvSpPr>
              <p:nvPr/>
            </p:nvSpPr>
            <p:spPr>
              <a:xfrm>
                <a:off x="4601910" y="3996090"/>
                <a:ext cx="250389" cy="276999"/>
              </a:xfrm>
              <a:prstGeom prst="rect">
                <a:avLst/>
              </a:prstGeom>
              <a:blipFill>
                <a:blip r:embed="rId6"/>
                <a:stretch>
                  <a:fillRect l="-24390" r="-31707" b="-26667"/>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9AE237C1-BE01-45DB-A61D-11EF0B836F78}"/>
              </a:ext>
            </a:extLst>
          </p:cNvPr>
          <p:cNvSpPr txBox="1"/>
          <p:nvPr/>
        </p:nvSpPr>
        <p:spPr>
          <a:xfrm>
            <a:off x="3733223" y="4845465"/>
            <a:ext cx="2110810" cy="584775"/>
          </a:xfrm>
          <a:prstGeom prst="rect">
            <a:avLst/>
          </a:prstGeom>
          <a:noFill/>
        </p:spPr>
        <p:txBody>
          <a:bodyPr wrap="square" rtlCol="0">
            <a:spAutoFit/>
          </a:bodyPr>
          <a:lstStyle/>
          <a:p>
            <a:r>
              <a:rPr lang="en-GB" sz="1600" dirty="0"/>
              <a:t>Let this be the real value of a given label</a:t>
            </a:r>
          </a:p>
        </p:txBody>
      </p:sp>
      <p:sp>
        <p:nvSpPr>
          <p:cNvPr id="10" name="Arrow: Right 9">
            <a:extLst>
              <a:ext uri="{FF2B5EF4-FFF2-40B4-BE49-F238E27FC236}">
                <a16:creationId xmlns:a16="http://schemas.microsoft.com/office/drawing/2014/main" id="{A544CBE8-6BA1-46E2-8734-BAA56E7A58DA}"/>
              </a:ext>
            </a:extLst>
          </p:cNvPr>
          <p:cNvSpPr/>
          <p:nvPr/>
        </p:nvSpPr>
        <p:spPr>
          <a:xfrm>
            <a:off x="6563169" y="4069564"/>
            <a:ext cx="555477"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5D18BD4-D852-4577-BE6F-175E376792B2}"/>
              </a:ext>
            </a:extLst>
          </p:cNvPr>
          <p:cNvSpPr txBox="1"/>
          <p:nvPr/>
        </p:nvSpPr>
        <p:spPr>
          <a:xfrm>
            <a:off x="7699760" y="4896739"/>
            <a:ext cx="1529698" cy="738664"/>
          </a:xfrm>
          <a:prstGeom prst="rect">
            <a:avLst/>
          </a:prstGeom>
          <a:noFill/>
        </p:spPr>
        <p:txBody>
          <a:bodyPr wrap="square" rtlCol="0">
            <a:spAutoFit/>
          </a:bodyPr>
          <a:lstStyle/>
          <a:p>
            <a:r>
              <a:rPr lang="en-GB" sz="1400" dirty="0"/>
              <a:t>If we have n points over which to train</a:t>
            </a:r>
          </a:p>
        </p:txBody>
      </p:sp>
      <p:pic>
        <p:nvPicPr>
          <p:cNvPr id="12" name="Picture 11">
            <a:extLst>
              <a:ext uri="{FF2B5EF4-FFF2-40B4-BE49-F238E27FC236}">
                <a16:creationId xmlns:a16="http://schemas.microsoft.com/office/drawing/2014/main" id="{E71390A0-09AE-42B1-989B-755F5477CE2A}"/>
              </a:ext>
            </a:extLst>
          </p:cNvPr>
          <p:cNvPicPr>
            <a:picLocks noChangeAspect="1"/>
          </p:cNvPicPr>
          <p:nvPr/>
        </p:nvPicPr>
        <p:blipFill>
          <a:blip r:embed="rId7"/>
          <a:stretch>
            <a:fillRect/>
          </a:stretch>
        </p:blipFill>
        <p:spPr>
          <a:xfrm>
            <a:off x="7329221" y="3740150"/>
            <a:ext cx="2746272" cy="963604"/>
          </a:xfrm>
          <a:prstGeom prst="rect">
            <a:avLst/>
          </a:prstGeom>
        </p:spPr>
      </p:pic>
    </p:spTree>
    <p:extLst>
      <p:ext uri="{BB962C8B-B14F-4D97-AF65-F5344CB8AC3E}">
        <p14:creationId xmlns:p14="http://schemas.microsoft.com/office/powerpoint/2010/main" val="4111883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Loss function - Means Square</a:t>
            </a:r>
          </a:p>
        </p:txBody>
      </p:sp>
      <p:pic>
        <p:nvPicPr>
          <p:cNvPr id="9" name="Picture 8">
            <a:extLst>
              <a:ext uri="{FF2B5EF4-FFF2-40B4-BE49-F238E27FC236}">
                <a16:creationId xmlns:a16="http://schemas.microsoft.com/office/drawing/2014/main" id="{B59DEE83-CA52-420A-80E0-CC11002E53C7}"/>
              </a:ext>
            </a:extLst>
          </p:cNvPr>
          <p:cNvPicPr>
            <a:picLocks noChangeAspect="1"/>
          </p:cNvPicPr>
          <p:nvPr/>
        </p:nvPicPr>
        <p:blipFill>
          <a:blip r:embed="rId2"/>
          <a:stretch>
            <a:fillRect/>
          </a:stretch>
        </p:blipFill>
        <p:spPr>
          <a:xfrm>
            <a:off x="586054" y="1386199"/>
            <a:ext cx="9020175" cy="4495800"/>
          </a:xfrm>
          <a:prstGeom prst="rect">
            <a:avLst/>
          </a:prstGeom>
        </p:spPr>
      </p:pic>
      <p:pic>
        <p:nvPicPr>
          <p:cNvPr id="13" name="Picture 12">
            <a:extLst>
              <a:ext uri="{FF2B5EF4-FFF2-40B4-BE49-F238E27FC236}">
                <a16:creationId xmlns:a16="http://schemas.microsoft.com/office/drawing/2014/main" id="{8122D34A-8F59-47AF-A63C-9D959E9AE751}"/>
              </a:ext>
            </a:extLst>
          </p:cNvPr>
          <p:cNvPicPr>
            <a:picLocks noChangeAspect="1"/>
          </p:cNvPicPr>
          <p:nvPr/>
        </p:nvPicPr>
        <p:blipFill>
          <a:blip r:embed="rId3"/>
          <a:stretch>
            <a:fillRect/>
          </a:stretch>
        </p:blipFill>
        <p:spPr>
          <a:xfrm>
            <a:off x="6799385" y="5471801"/>
            <a:ext cx="5257800" cy="1133475"/>
          </a:xfrm>
          <a:prstGeom prst="rect">
            <a:avLst/>
          </a:prstGeom>
        </p:spPr>
      </p:pic>
    </p:spTree>
    <p:extLst>
      <p:ext uri="{BB962C8B-B14F-4D97-AF65-F5344CB8AC3E}">
        <p14:creationId xmlns:p14="http://schemas.microsoft.com/office/powerpoint/2010/main" val="395014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Loss function - Minimization</a:t>
            </a:r>
          </a:p>
        </p:txBody>
      </p:sp>
      <p:sp>
        <p:nvSpPr>
          <p:cNvPr id="2" name="TextBox 1">
            <a:extLst>
              <a:ext uri="{FF2B5EF4-FFF2-40B4-BE49-F238E27FC236}">
                <a16:creationId xmlns:a16="http://schemas.microsoft.com/office/drawing/2014/main" id="{512CD6D1-B8EF-4292-9D29-CEE3167EC21A}"/>
              </a:ext>
            </a:extLst>
          </p:cNvPr>
          <p:cNvSpPr txBox="1"/>
          <p:nvPr/>
        </p:nvSpPr>
        <p:spPr>
          <a:xfrm>
            <a:off x="325315" y="1310053"/>
            <a:ext cx="8185639" cy="646331"/>
          </a:xfrm>
          <a:prstGeom prst="rect">
            <a:avLst/>
          </a:prstGeom>
          <a:noFill/>
        </p:spPr>
        <p:txBody>
          <a:bodyPr wrap="square" rtlCol="0">
            <a:spAutoFit/>
          </a:bodyPr>
          <a:lstStyle/>
          <a:p>
            <a:r>
              <a:rPr lang="en-GB" dirty="0"/>
              <a:t>We now need to find the best possible values of </a:t>
            </a:r>
            <a:r>
              <a:rPr lang="en-GB" dirty="0" err="1"/>
              <a:t>m,c</a:t>
            </a:r>
            <a:r>
              <a:rPr lang="en-GB" dirty="0"/>
              <a:t> that minimize the loss function. For that we can apply an algorithm called </a:t>
            </a:r>
            <a:r>
              <a:rPr lang="en-GB" dirty="0">
                <a:solidFill>
                  <a:srgbClr val="4472C4"/>
                </a:solidFill>
              </a:rPr>
              <a:t>gradient descent</a:t>
            </a:r>
          </a:p>
        </p:txBody>
      </p:sp>
      <p:pic>
        <p:nvPicPr>
          <p:cNvPr id="3" name="Picture 2">
            <a:extLst>
              <a:ext uri="{FF2B5EF4-FFF2-40B4-BE49-F238E27FC236}">
                <a16:creationId xmlns:a16="http://schemas.microsoft.com/office/drawing/2014/main" id="{7D56EC40-4522-44D1-ADE4-DC38ACA539E0}"/>
              </a:ext>
            </a:extLst>
          </p:cNvPr>
          <p:cNvPicPr>
            <a:picLocks noChangeAspect="1"/>
          </p:cNvPicPr>
          <p:nvPr/>
        </p:nvPicPr>
        <p:blipFill>
          <a:blip r:embed="rId2"/>
          <a:stretch>
            <a:fillRect/>
          </a:stretch>
        </p:blipFill>
        <p:spPr>
          <a:xfrm>
            <a:off x="439615" y="2092369"/>
            <a:ext cx="7069016" cy="1208245"/>
          </a:xfrm>
          <a:prstGeom prst="rect">
            <a:avLst/>
          </a:prstGeom>
        </p:spPr>
      </p:pic>
      <p:pic>
        <p:nvPicPr>
          <p:cNvPr id="5" name="Picture 4">
            <a:extLst>
              <a:ext uri="{FF2B5EF4-FFF2-40B4-BE49-F238E27FC236}">
                <a16:creationId xmlns:a16="http://schemas.microsoft.com/office/drawing/2014/main" id="{A489D14D-D05E-4833-B1A3-414693A9ABD4}"/>
              </a:ext>
            </a:extLst>
          </p:cNvPr>
          <p:cNvPicPr>
            <a:picLocks noChangeAspect="1"/>
          </p:cNvPicPr>
          <p:nvPr/>
        </p:nvPicPr>
        <p:blipFill>
          <a:blip r:embed="rId3"/>
          <a:stretch>
            <a:fillRect/>
          </a:stretch>
        </p:blipFill>
        <p:spPr>
          <a:xfrm>
            <a:off x="874468" y="3921368"/>
            <a:ext cx="4757893" cy="2299921"/>
          </a:xfrm>
          <a:prstGeom prst="rect">
            <a:avLst/>
          </a:prstGeom>
        </p:spPr>
      </p:pic>
      <p:pic>
        <p:nvPicPr>
          <p:cNvPr id="6" name="Picture 5">
            <a:extLst>
              <a:ext uri="{FF2B5EF4-FFF2-40B4-BE49-F238E27FC236}">
                <a16:creationId xmlns:a16="http://schemas.microsoft.com/office/drawing/2014/main" id="{A15632A0-BC7B-460D-98FF-57563DAD1061}"/>
              </a:ext>
            </a:extLst>
          </p:cNvPr>
          <p:cNvPicPr>
            <a:picLocks noChangeAspect="1"/>
          </p:cNvPicPr>
          <p:nvPr/>
        </p:nvPicPr>
        <p:blipFill>
          <a:blip r:embed="rId4"/>
          <a:stretch>
            <a:fillRect/>
          </a:stretch>
        </p:blipFill>
        <p:spPr>
          <a:xfrm>
            <a:off x="6898298" y="3429000"/>
            <a:ext cx="3352465" cy="2587868"/>
          </a:xfrm>
          <a:prstGeom prst="rect">
            <a:avLst/>
          </a:prstGeom>
        </p:spPr>
      </p:pic>
    </p:spTree>
    <p:extLst>
      <p:ext uri="{BB962C8B-B14F-4D97-AF65-F5344CB8AC3E}">
        <p14:creationId xmlns:p14="http://schemas.microsoft.com/office/powerpoint/2010/main" val="91266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5</a:t>
            </a:fld>
            <a:endParaRPr lang="en-GB" dirty="0"/>
          </a:p>
        </p:txBody>
      </p:sp>
      <p:sp>
        <p:nvSpPr>
          <p:cNvPr id="7" name="Rectangle 6">
            <a:extLst>
              <a:ext uri="{FF2B5EF4-FFF2-40B4-BE49-F238E27FC236}">
                <a16:creationId xmlns:a16="http://schemas.microsoft.com/office/drawing/2014/main" id="{F7E9E5FF-077E-4B4F-A020-DB484B51D334}"/>
              </a:ext>
            </a:extLst>
          </p:cNvPr>
          <p:cNvSpPr/>
          <p:nvPr/>
        </p:nvSpPr>
        <p:spPr>
          <a:xfrm>
            <a:off x="357048" y="1143470"/>
            <a:ext cx="11649419" cy="584775"/>
          </a:xfrm>
          <a:prstGeom prst="rect">
            <a:avLst/>
          </a:prstGeom>
        </p:spPr>
        <p:txBody>
          <a:bodyPr wrap="square">
            <a:spAutoFit/>
          </a:bodyPr>
          <a:lstStyle/>
          <a:p>
            <a:r>
              <a:rPr lang="en-GB" sz="3200" b="1" dirty="0">
                <a:solidFill>
                  <a:schemeClr val="accent1"/>
                </a:solidFill>
              </a:rPr>
              <a:t>Features come in two main categories:</a:t>
            </a:r>
            <a:endParaRPr lang="en-GB" sz="3200" dirty="0"/>
          </a:p>
        </p:txBody>
      </p:sp>
      <p:sp>
        <p:nvSpPr>
          <p:cNvPr id="3" name="TextBox 2">
            <a:extLst>
              <a:ext uri="{FF2B5EF4-FFF2-40B4-BE49-F238E27FC236}">
                <a16:creationId xmlns:a16="http://schemas.microsoft.com/office/drawing/2014/main" id="{50C2DD3A-CC3C-4438-949B-96457B2E1E6F}"/>
              </a:ext>
            </a:extLst>
          </p:cNvPr>
          <p:cNvSpPr txBox="1"/>
          <p:nvPr/>
        </p:nvSpPr>
        <p:spPr>
          <a:xfrm>
            <a:off x="463826" y="2464574"/>
            <a:ext cx="3313043" cy="461665"/>
          </a:xfrm>
          <a:prstGeom prst="rect">
            <a:avLst/>
          </a:prstGeom>
          <a:noFill/>
        </p:spPr>
        <p:txBody>
          <a:bodyPr wrap="square" rtlCol="0">
            <a:spAutoFit/>
          </a:bodyPr>
          <a:lstStyle/>
          <a:p>
            <a:r>
              <a:rPr lang="en-GB" sz="2400" dirty="0">
                <a:solidFill>
                  <a:schemeClr val="accent2"/>
                </a:solidFill>
              </a:rPr>
              <a:t># People Booked Flight</a:t>
            </a:r>
          </a:p>
        </p:txBody>
      </p:sp>
      <p:sp>
        <p:nvSpPr>
          <p:cNvPr id="8" name="TextBox 7">
            <a:extLst>
              <a:ext uri="{FF2B5EF4-FFF2-40B4-BE49-F238E27FC236}">
                <a16:creationId xmlns:a16="http://schemas.microsoft.com/office/drawing/2014/main" id="{90EDCA24-519C-4BD6-A46B-F1509C2F7711}"/>
              </a:ext>
            </a:extLst>
          </p:cNvPr>
          <p:cNvSpPr txBox="1"/>
          <p:nvPr/>
        </p:nvSpPr>
        <p:spPr>
          <a:xfrm>
            <a:off x="463826" y="5536871"/>
            <a:ext cx="4068419" cy="461665"/>
          </a:xfrm>
          <a:prstGeom prst="rect">
            <a:avLst/>
          </a:prstGeom>
          <a:noFill/>
        </p:spPr>
        <p:txBody>
          <a:bodyPr wrap="square" rtlCol="0">
            <a:spAutoFit/>
          </a:bodyPr>
          <a:lstStyle/>
          <a:p>
            <a:r>
              <a:rPr lang="en-GB" sz="2400" dirty="0">
                <a:solidFill>
                  <a:schemeClr val="accent2"/>
                </a:solidFill>
              </a:rPr>
              <a:t># Flights in the airport</a:t>
            </a:r>
          </a:p>
        </p:txBody>
      </p:sp>
      <p:sp>
        <p:nvSpPr>
          <p:cNvPr id="9" name="TextBox 8">
            <a:extLst>
              <a:ext uri="{FF2B5EF4-FFF2-40B4-BE49-F238E27FC236}">
                <a16:creationId xmlns:a16="http://schemas.microsoft.com/office/drawing/2014/main" id="{432B85F5-96FE-4C1C-94F5-1F53B82CA71B}"/>
              </a:ext>
            </a:extLst>
          </p:cNvPr>
          <p:cNvSpPr txBox="1"/>
          <p:nvPr/>
        </p:nvSpPr>
        <p:spPr>
          <a:xfrm>
            <a:off x="7855228" y="2544564"/>
            <a:ext cx="3313043" cy="461665"/>
          </a:xfrm>
          <a:prstGeom prst="rect">
            <a:avLst/>
          </a:prstGeom>
          <a:noFill/>
        </p:spPr>
        <p:txBody>
          <a:bodyPr wrap="square" rtlCol="0">
            <a:spAutoFit/>
          </a:bodyPr>
          <a:lstStyle/>
          <a:p>
            <a:r>
              <a:rPr lang="en-GB" sz="2400" dirty="0">
                <a:solidFill>
                  <a:schemeClr val="accent6"/>
                </a:solidFill>
              </a:rPr>
              <a:t>Airport Location</a:t>
            </a:r>
          </a:p>
        </p:txBody>
      </p:sp>
      <p:sp>
        <p:nvSpPr>
          <p:cNvPr id="10" name="TextBox 9">
            <a:extLst>
              <a:ext uri="{FF2B5EF4-FFF2-40B4-BE49-F238E27FC236}">
                <a16:creationId xmlns:a16="http://schemas.microsoft.com/office/drawing/2014/main" id="{7542F7CD-CC86-4E48-8F0B-3E1527A28276}"/>
              </a:ext>
            </a:extLst>
          </p:cNvPr>
          <p:cNvSpPr txBox="1"/>
          <p:nvPr/>
        </p:nvSpPr>
        <p:spPr>
          <a:xfrm>
            <a:off x="7855228" y="3858544"/>
            <a:ext cx="3313043" cy="461665"/>
          </a:xfrm>
          <a:prstGeom prst="rect">
            <a:avLst/>
          </a:prstGeom>
          <a:noFill/>
        </p:spPr>
        <p:txBody>
          <a:bodyPr wrap="square" rtlCol="0">
            <a:spAutoFit/>
          </a:bodyPr>
          <a:lstStyle/>
          <a:p>
            <a:r>
              <a:rPr lang="en-GB" sz="2400" dirty="0">
                <a:solidFill>
                  <a:schemeClr val="accent6"/>
                </a:solidFill>
              </a:rPr>
              <a:t>Cabin Crew Strike?</a:t>
            </a:r>
          </a:p>
        </p:txBody>
      </p:sp>
      <p:sp>
        <p:nvSpPr>
          <p:cNvPr id="11" name="TextBox 10">
            <a:extLst>
              <a:ext uri="{FF2B5EF4-FFF2-40B4-BE49-F238E27FC236}">
                <a16:creationId xmlns:a16="http://schemas.microsoft.com/office/drawing/2014/main" id="{34B3A643-59A6-4CFF-8046-092079278604}"/>
              </a:ext>
            </a:extLst>
          </p:cNvPr>
          <p:cNvSpPr txBox="1"/>
          <p:nvPr/>
        </p:nvSpPr>
        <p:spPr>
          <a:xfrm>
            <a:off x="463826" y="3173744"/>
            <a:ext cx="3313043" cy="461665"/>
          </a:xfrm>
          <a:prstGeom prst="rect">
            <a:avLst/>
          </a:prstGeom>
          <a:noFill/>
        </p:spPr>
        <p:txBody>
          <a:bodyPr wrap="square" rtlCol="0">
            <a:spAutoFit/>
          </a:bodyPr>
          <a:lstStyle/>
          <a:p>
            <a:r>
              <a:rPr lang="en-GB" sz="2400" dirty="0">
                <a:solidFill>
                  <a:schemeClr val="accent2"/>
                </a:solidFill>
              </a:rPr>
              <a:t>Average Cost of Tickets</a:t>
            </a:r>
          </a:p>
        </p:txBody>
      </p:sp>
      <p:sp>
        <p:nvSpPr>
          <p:cNvPr id="12" name="TextBox 11">
            <a:extLst>
              <a:ext uri="{FF2B5EF4-FFF2-40B4-BE49-F238E27FC236}">
                <a16:creationId xmlns:a16="http://schemas.microsoft.com/office/drawing/2014/main" id="{5560ECBF-478D-4CD1-ACAD-495B6054CDC3}"/>
              </a:ext>
            </a:extLst>
          </p:cNvPr>
          <p:cNvSpPr txBox="1"/>
          <p:nvPr/>
        </p:nvSpPr>
        <p:spPr>
          <a:xfrm>
            <a:off x="463826" y="3893816"/>
            <a:ext cx="3313043" cy="830997"/>
          </a:xfrm>
          <a:prstGeom prst="rect">
            <a:avLst/>
          </a:prstGeom>
          <a:noFill/>
        </p:spPr>
        <p:txBody>
          <a:bodyPr wrap="square" rtlCol="0">
            <a:spAutoFit/>
          </a:bodyPr>
          <a:lstStyle/>
          <a:p>
            <a:r>
              <a:rPr lang="en-GB" sz="2400" dirty="0">
                <a:solidFill>
                  <a:schemeClr val="accent2"/>
                </a:solidFill>
              </a:rPr>
              <a:t>Average Years Experience Cabin Crew</a:t>
            </a:r>
          </a:p>
        </p:txBody>
      </p:sp>
      <p:sp>
        <p:nvSpPr>
          <p:cNvPr id="13" name="TextBox 12">
            <a:extLst>
              <a:ext uri="{FF2B5EF4-FFF2-40B4-BE49-F238E27FC236}">
                <a16:creationId xmlns:a16="http://schemas.microsoft.com/office/drawing/2014/main" id="{3A87ECD2-C8F3-4D06-BFB8-7A15B71A9D0D}"/>
              </a:ext>
            </a:extLst>
          </p:cNvPr>
          <p:cNvSpPr txBox="1"/>
          <p:nvPr/>
        </p:nvSpPr>
        <p:spPr>
          <a:xfrm>
            <a:off x="463826" y="4937064"/>
            <a:ext cx="3313043" cy="461665"/>
          </a:xfrm>
          <a:prstGeom prst="rect">
            <a:avLst/>
          </a:prstGeom>
          <a:noFill/>
        </p:spPr>
        <p:txBody>
          <a:bodyPr wrap="square" rtlCol="0">
            <a:spAutoFit/>
          </a:bodyPr>
          <a:lstStyle/>
          <a:p>
            <a:r>
              <a:rPr lang="en-GB" sz="2400" dirty="0">
                <a:solidFill>
                  <a:schemeClr val="accent2"/>
                </a:solidFill>
              </a:rPr>
              <a:t>Duration of Flight</a:t>
            </a:r>
          </a:p>
        </p:txBody>
      </p:sp>
      <p:sp>
        <p:nvSpPr>
          <p:cNvPr id="14" name="TextBox 13">
            <a:extLst>
              <a:ext uri="{FF2B5EF4-FFF2-40B4-BE49-F238E27FC236}">
                <a16:creationId xmlns:a16="http://schemas.microsoft.com/office/drawing/2014/main" id="{F867FAC8-7B61-43AB-98C4-5765413C77FA}"/>
              </a:ext>
            </a:extLst>
          </p:cNvPr>
          <p:cNvSpPr txBox="1"/>
          <p:nvPr/>
        </p:nvSpPr>
        <p:spPr>
          <a:xfrm>
            <a:off x="463826" y="6162204"/>
            <a:ext cx="5125277" cy="461665"/>
          </a:xfrm>
          <a:prstGeom prst="rect">
            <a:avLst/>
          </a:prstGeom>
          <a:noFill/>
        </p:spPr>
        <p:txBody>
          <a:bodyPr wrap="square" rtlCol="0">
            <a:spAutoFit/>
          </a:bodyPr>
          <a:lstStyle/>
          <a:p>
            <a:r>
              <a:rPr lang="en-GB" sz="2400" dirty="0">
                <a:solidFill>
                  <a:schemeClr val="accent2"/>
                </a:solidFill>
              </a:rPr>
              <a:t>Aircraft Arrival Time of Previous Flight</a:t>
            </a:r>
          </a:p>
        </p:txBody>
      </p:sp>
      <p:sp>
        <p:nvSpPr>
          <p:cNvPr id="15" name="TextBox 14">
            <a:extLst>
              <a:ext uri="{FF2B5EF4-FFF2-40B4-BE49-F238E27FC236}">
                <a16:creationId xmlns:a16="http://schemas.microsoft.com/office/drawing/2014/main" id="{5D5A05B5-A13B-43DA-8AD3-DF0897B70EB1}"/>
              </a:ext>
            </a:extLst>
          </p:cNvPr>
          <p:cNvSpPr txBox="1"/>
          <p:nvPr/>
        </p:nvSpPr>
        <p:spPr>
          <a:xfrm>
            <a:off x="7855228" y="3201554"/>
            <a:ext cx="3313043" cy="461665"/>
          </a:xfrm>
          <a:prstGeom prst="rect">
            <a:avLst/>
          </a:prstGeom>
          <a:noFill/>
        </p:spPr>
        <p:txBody>
          <a:bodyPr wrap="square" rtlCol="0">
            <a:spAutoFit/>
          </a:bodyPr>
          <a:lstStyle/>
          <a:p>
            <a:r>
              <a:rPr lang="en-GB" sz="2400" dirty="0">
                <a:solidFill>
                  <a:schemeClr val="accent6"/>
                </a:solidFill>
              </a:rPr>
              <a:t>Name of Pilot</a:t>
            </a:r>
          </a:p>
        </p:txBody>
      </p:sp>
      <p:sp>
        <p:nvSpPr>
          <p:cNvPr id="2" name="TextBox 1">
            <a:extLst>
              <a:ext uri="{FF2B5EF4-FFF2-40B4-BE49-F238E27FC236}">
                <a16:creationId xmlns:a16="http://schemas.microsoft.com/office/drawing/2014/main" id="{4C38857C-3AF7-4129-ACDE-D9CD278C9673}"/>
              </a:ext>
            </a:extLst>
          </p:cNvPr>
          <p:cNvSpPr txBox="1"/>
          <p:nvPr/>
        </p:nvSpPr>
        <p:spPr>
          <a:xfrm>
            <a:off x="463826" y="1855304"/>
            <a:ext cx="2796209" cy="523220"/>
          </a:xfrm>
          <a:prstGeom prst="rect">
            <a:avLst/>
          </a:prstGeom>
          <a:noFill/>
        </p:spPr>
        <p:txBody>
          <a:bodyPr wrap="square" rtlCol="0">
            <a:spAutoFit/>
          </a:bodyPr>
          <a:lstStyle/>
          <a:p>
            <a:pPr algn="ctr"/>
            <a:r>
              <a:rPr lang="en-GB" sz="2800" b="1" dirty="0"/>
              <a:t>Categorical</a:t>
            </a:r>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sp>
        <p:nvSpPr>
          <p:cNvPr id="17" name="TextBox 16">
            <a:extLst>
              <a:ext uri="{FF2B5EF4-FFF2-40B4-BE49-F238E27FC236}">
                <a16:creationId xmlns:a16="http://schemas.microsoft.com/office/drawing/2014/main" id="{B6EA3196-6416-47BD-9FFE-5EAEDDDCE8B4}"/>
              </a:ext>
            </a:extLst>
          </p:cNvPr>
          <p:cNvSpPr txBox="1"/>
          <p:nvPr/>
        </p:nvSpPr>
        <p:spPr>
          <a:xfrm>
            <a:off x="7855228" y="1855304"/>
            <a:ext cx="2796209" cy="523220"/>
          </a:xfrm>
          <a:prstGeom prst="rect">
            <a:avLst/>
          </a:prstGeom>
          <a:noFill/>
        </p:spPr>
        <p:txBody>
          <a:bodyPr wrap="square" rtlCol="0">
            <a:spAutoFit/>
          </a:bodyPr>
          <a:lstStyle/>
          <a:p>
            <a:pPr algn="ctr"/>
            <a:r>
              <a:rPr lang="en-GB" sz="2800" b="1" dirty="0"/>
              <a:t>Numerical</a:t>
            </a:r>
          </a:p>
        </p:txBody>
      </p:sp>
    </p:spTree>
    <p:extLst>
      <p:ext uri="{BB962C8B-B14F-4D97-AF65-F5344CB8AC3E}">
        <p14:creationId xmlns:p14="http://schemas.microsoft.com/office/powerpoint/2010/main" val="3736271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Gradient Descent– Learning Rate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2CD6D1-B8EF-4292-9D29-CEE3167EC21A}"/>
                  </a:ext>
                </a:extLst>
              </p:cNvPr>
              <p:cNvSpPr txBox="1"/>
              <p:nvPr/>
            </p:nvSpPr>
            <p:spPr>
              <a:xfrm>
                <a:off x="325315" y="1310053"/>
                <a:ext cx="8185639" cy="5664371"/>
              </a:xfrm>
              <a:prstGeom prst="rect">
                <a:avLst/>
              </a:prstGeom>
              <a:noFill/>
            </p:spPr>
            <p:txBody>
              <a:bodyPr wrap="square" rtlCol="0">
                <a:spAutoFit/>
              </a:bodyPr>
              <a:lstStyle/>
              <a:p>
                <a:r>
                  <a:rPr lang="en-GB" dirty="0"/>
                  <a:t>The </a:t>
                </a:r>
                <a:r>
                  <a:rPr lang="en-GB" dirty="0">
                    <a:solidFill>
                      <a:schemeClr val="accent1"/>
                    </a:solidFill>
                  </a:rPr>
                  <a:t>learning rate </a:t>
                </a:r>
                <a:r>
                  <a:rPr lang="en-GB" dirty="0"/>
                  <a:t>defines how fast we converge to the desired minimum.</a:t>
                </a:r>
                <a:br>
                  <a:rPr lang="en-GB" dirty="0"/>
                </a:br>
                <a:br>
                  <a:rPr lang="en-GB" dirty="0"/>
                </a:br>
                <a:r>
                  <a:rPr lang="en-GB" dirty="0"/>
                  <a:t>Lets imagine we are optimizing the parameter </a:t>
                </a:r>
                <a14:m>
                  <m:oMath xmlns:m="http://schemas.openxmlformats.org/officeDocument/2006/math">
                    <m:r>
                      <a:rPr lang="en-GB" i="1" smtClean="0">
                        <a:latin typeface="Cambria Math" panose="02040503050406030204" pitchFamily="18" charset="0"/>
                        <a:ea typeface="Cambria Math" panose="02040503050406030204" pitchFamily="18" charset="0"/>
                      </a:rPr>
                      <m:t>𝛾</m:t>
                    </m:r>
                  </m:oMath>
                </a14:m>
                <a:r>
                  <a:rPr lang="en-GB" dirty="0"/>
                  <a:t>. First we take a guess of an initial parameter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𝛾</m:t>
                        </m:r>
                      </m:e>
                      <m:sub>
                        <m:r>
                          <a:rPr lang="pt-PT" b="0" i="1" smtClean="0">
                            <a:latin typeface="Cambria Math" panose="02040503050406030204" pitchFamily="18" charset="0"/>
                            <a:ea typeface="Cambria Math" panose="02040503050406030204" pitchFamily="18" charset="0"/>
                          </a:rPr>
                          <m:t>0</m:t>
                        </m:r>
                      </m:sub>
                    </m:sSub>
                  </m:oMath>
                </a14:m>
                <a:endParaRPr lang="en-GB" dirty="0"/>
              </a:p>
              <a:p>
                <a:endParaRPr lang="en-GB" dirty="0"/>
              </a:p>
              <a:p>
                <a:endParaRPr lang="en-GB" dirty="0"/>
              </a:p>
              <a:p>
                <a:r>
                  <a:rPr lang="en-GB" dirty="0"/>
                  <a:t>We have a loss function </a:t>
                </a:r>
                <a14:m>
                  <m:oMath xmlns:m="http://schemas.openxmlformats.org/officeDocument/2006/math">
                    <m:r>
                      <a:rPr lang="pt-PT" b="0" i="1" smtClean="0">
                        <a:latin typeface="Cambria Math" panose="02040503050406030204" pitchFamily="18" charset="0"/>
                      </a:rPr>
                      <m:t>𝐹</m:t>
                    </m:r>
                    <m:r>
                      <a:rPr lang="pt-PT" b="0" i="1" smtClean="0">
                        <a:latin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𝛾</m:t>
                        </m:r>
                      </m:e>
                      <m:sub>
                        <m:r>
                          <a:rPr lang="pt-PT" i="1">
                            <a:latin typeface="Cambria Math" panose="02040503050406030204" pitchFamily="18" charset="0"/>
                            <a:ea typeface="Cambria Math" panose="02040503050406030204" pitchFamily="18" charset="0"/>
                          </a:rPr>
                          <m:t>0</m:t>
                        </m:r>
                      </m:sub>
                    </m:sSub>
                    <m:r>
                      <a:rPr lang="pt-PT" b="0"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ea typeface="Cambria Math" panose="02040503050406030204" pitchFamily="18" charset="0"/>
                      </a:rPr>
                      <m:t>𝑦</m:t>
                    </m:r>
                    <m:r>
                      <a:rPr lang="pt-PT" b="0"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ea typeface="Cambria Math" panose="02040503050406030204" pitchFamily="18" charset="0"/>
                      </a:rPr>
                      <m:t>𝑥</m:t>
                    </m:r>
                    <m:r>
                      <a:rPr lang="pt-PT" b="0" i="1" smtClean="0">
                        <a:latin typeface="Cambria Math" panose="02040503050406030204" pitchFamily="18" charset="0"/>
                        <a:ea typeface="Cambria Math" panose="02040503050406030204" pitchFamily="18" charset="0"/>
                      </a:rPr>
                      <m:t>)</m:t>
                    </m:r>
                  </m:oMath>
                </a14:m>
                <a:r>
                  <a:rPr lang="en-GB" dirty="0"/>
                  <a:t> that receives the parameter, the data points and produces a prediction.</a:t>
                </a:r>
              </a:p>
              <a:p>
                <a:endParaRPr lang="en-GB" dirty="0"/>
              </a:p>
              <a:p>
                <a:r>
                  <a:rPr lang="en-GB" dirty="0"/>
                  <a:t>To apply the gradient descent we must then evaluate the derivative of F with respect to </a:t>
                </a:r>
                <a14:m>
                  <m:oMath xmlns:m="http://schemas.openxmlformats.org/officeDocument/2006/math">
                    <m:r>
                      <a:rPr lang="en-GB" i="1">
                        <a:latin typeface="Cambria Math" panose="02040503050406030204" pitchFamily="18" charset="0"/>
                        <a:ea typeface="Cambria Math" panose="02040503050406030204" pitchFamily="18" charset="0"/>
                      </a:rPr>
                      <m:t>𝛾</m:t>
                    </m:r>
                  </m:oMath>
                </a14:m>
                <a:endParaRPr lang="pt-PT"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pt-PT" b="0" i="1" smtClean="0">
                              <a:latin typeface="Cambria Math" panose="02040503050406030204" pitchFamily="18" charset="0"/>
                            </a:rPr>
                            <m:t>𝐹</m:t>
                          </m:r>
                        </m:num>
                        <m:den>
                          <m:r>
                            <a:rPr lang="en-GB"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𝛾</m:t>
                          </m:r>
                          <m:r>
                            <m:rPr>
                              <m:nor/>
                            </m:rPr>
                            <a:rPr lang="en-GB" dirty="0"/>
                            <m:t> </m:t>
                          </m:r>
                        </m:den>
                      </m:f>
                    </m:oMath>
                  </m:oMathPara>
                </a14:m>
                <a:endParaRPr lang="en-GB" dirty="0"/>
              </a:p>
              <a:p>
                <a:endParaRPr lang="en-GB" dirty="0"/>
              </a:p>
              <a:p>
                <a:r>
                  <a:rPr lang="en-GB" dirty="0"/>
                  <a:t>Finally, we improve the initial guess applying the gradient descent</a:t>
                </a:r>
              </a:p>
              <a:p>
                <a:endParaRPr lang="en-GB" dirty="0"/>
              </a:p>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𝛾</m:t>
                          </m:r>
                        </m:e>
                        <m:sub>
                          <m:r>
                            <a:rPr lang="pt-PT" b="0" i="1" smtClean="0">
                              <a:latin typeface="Cambria Math" panose="02040503050406030204" pitchFamily="18" charset="0"/>
                              <a:ea typeface="Cambria Math" panose="02040503050406030204" pitchFamily="18" charset="0"/>
                            </a:rPr>
                            <m:t>1</m:t>
                          </m:r>
                        </m:sub>
                      </m:sSub>
                      <m:r>
                        <a:rPr lang="pt-PT"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𝛾</m:t>
                          </m:r>
                        </m:e>
                        <m:sub>
                          <m:r>
                            <a:rPr lang="pt-PT" i="1">
                              <a:latin typeface="Cambria Math" panose="02040503050406030204" pitchFamily="18" charset="0"/>
                              <a:ea typeface="Cambria Math" panose="02040503050406030204" pitchFamily="18" charset="0"/>
                            </a:rPr>
                            <m:t>0</m:t>
                          </m:r>
                        </m:sub>
                      </m:sSub>
                      <m:r>
                        <a:rPr lang="pt-PT" b="0"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ea typeface="Cambria Math" panose="02040503050406030204" pitchFamily="18" charset="0"/>
                        </a:rPr>
                        <m:t>𝛼</m:t>
                      </m:r>
                      <m:f>
                        <m:fPr>
                          <m:ctrlPr>
                            <a:rPr lang="en-GB" i="1">
                              <a:latin typeface="Cambria Math" panose="02040503050406030204" pitchFamily="18" charset="0"/>
                            </a:rPr>
                          </m:ctrlPr>
                        </m:fPr>
                        <m:num>
                          <m:r>
                            <a:rPr lang="en-GB" i="1">
                              <a:latin typeface="Cambria Math" panose="02040503050406030204" pitchFamily="18" charset="0"/>
                            </a:rPr>
                            <m:t>𝜕</m:t>
                          </m:r>
                          <m:r>
                            <a:rPr lang="pt-PT" i="1">
                              <a:latin typeface="Cambria Math" panose="02040503050406030204" pitchFamily="18" charset="0"/>
                            </a:rPr>
                            <m:t>𝐹</m:t>
                          </m:r>
                        </m:num>
                        <m:den>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𝛾</m:t>
                          </m:r>
                          <m:r>
                            <m:rPr>
                              <m:nor/>
                            </m:rPr>
                            <a:rPr lang="en-GB" dirty="0"/>
                            <m:t> </m:t>
                          </m:r>
                        </m:den>
                      </m:f>
                    </m:oMath>
                  </m:oMathPara>
                </a14:m>
                <a:br>
                  <a:rPr lang="en-GB" dirty="0"/>
                </a:br>
                <a:br>
                  <a:rPr lang="en-GB" dirty="0"/>
                </a:br>
                <a:endParaRPr lang="en-GB" dirty="0">
                  <a:solidFill>
                    <a:srgbClr val="4472C4"/>
                  </a:solidFill>
                </a:endParaRPr>
              </a:p>
            </p:txBody>
          </p:sp>
        </mc:Choice>
        <mc:Fallback xmlns="">
          <p:sp>
            <p:nvSpPr>
              <p:cNvPr id="2" name="TextBox 1">
                <a:extLst>
                  <a:ext uri="{FF2B5EF4-FFF2-40B4-BE49-F238E27FC236}">
                    <a16:creationId xmlns:a16="http://schemas.microsoft.com/office/drawing/2014/main" id="{512CD6D1-B8EF-4292-9D29-CEE3167EC21A}"/>
                  </a:ext>
                </a:extLst>
              </p:cNvPr>
              <p:cNvSpPr txBox="1">
                <a:spLocks noRot="1" noChangeAspect="1" noMove="1" noResize="1" noEditPoints="1" noAdjustHandles="1" noChangeArrowheads="1" noChangeShapeType="1" noTextEdit="1"/>
              </p:cNvSpPr>
              <p:nvPr/>
            </p:nvSpPr>
            <p:spPr>
              <a:xfrm>
                <a:off x="325315" y="1310053"/>
                <a:ext cx="8185639" cy="5664371"/>
              </a:xfrm>
              <a:prstGeom prst="rect">
                <a:avLst/>
              </a:prstGeom>
              <a:blipFill>
                <a:blip r:embed="rId2"/>
                <a:stretch>
                  <a:fillRect l="-596" t="-646"/>
                </a:stretch>
              </a:blipFill>
            </p:spPr>
            <p:txBody>
              <a:bodyPr/>
              <a:lstStyle/>
              <a:p>
                <a:r>
                  <a:rPr lang="en-GB">
                    <a:noFill/>
                  </a:rPr>
                  <a:t> </a:t>
                </a:r>
              </a:p>
            </p:txBody>
          </p:sp>
        </mc:Fallback>
      </mc:AlternateContent>
      <p:grpSp>
        <p:nvGrpSpPr>
          <p:cNvPr id="6" name="Group 5">
            <a:extLst>
              <a:ext uri="{FF2B5EF4-FFF2-40B4-BE49-F238E27FC236}">
                <a16:creationId xmlns:a16="http://schemas.microsoft.com/office/drawing/2014/main" id="{0C254DB2-4209-4D53-A535-FBE03D722808}"/>
              </a:ext>
            </a:extLst>
          </p:cNvPr>
          <p:cNvGrpSpPr/>
          <p:nvPr/>
        </p:nvGrpSpPr>
        <p:grpSpPr>
          <a:xfrm>
            <a:off x="7027101" y="4737267"/>
            <a:ext cx="4839584" cy="1621360"/>
            <a:chOff x="7230098" y="4378033"/>
            <a:chExt cx="4839584" cy="162136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2BCB8F8-390B-4CC2-AF15-FBD681B24023}"/>
                    </a:ext>
                  </a:extLst>
                </p:cNvPr>
                <p:cNvSpPr txBox="1"/>
                <p:nvPr/>
              </p:nvSpPr>
              <p:spPr>
                <a:xfrm>
                  <a:off x="7307834" y="4378033"/>
                  <a:ext cx="4684112" cy="646331"/>
                </a:xfrm>
                <a:prstGeom prst="rect">
                  <a:avLst/>
                </a:prstGeom>
                <a:noFill/>
                <a:ln w="19050">
                  <a:solidFill>
                    <a:schemeClr val="accent1"/>
                  </a:solidFill>
                </a:ln>
              </p:spPr>
              <p:txBody>
                <a:bodyPr wrap="square" rtlCol="0">
                  <a:spAutoFit/>
                </a:bodyPr>
                <a:lstStyle/>
                <a:p>
                  <a14:m>
                    <m:oMath xmlns:m="http://schemas.openxmlformats.org/officeDocument/2006/math">
                      <m:r>
                        <a:rPr lang="pt-PT" i="1">
                          <a:latin typeface="Cambria Math" panose="02040503050406030204" pitchFamily="18" charset="0"/>
                          <a:ea typeface="Cambria Math" panose="02040503050406030204" pitchFamily="18" charset="0"/>
                        </a:rPr>
                        <m:t>𝛼</m:t>
                      </m:r>
                    </m:oMath>
                  </a14:m>
                  <a:r>
                    <a:rPr lang="en-GB" dirty="0"/>
                    <a:t> is the </a:t>
                  </a:r>
                  <a:r>
                    <a:rPr lang="en-GB" dirty="0">
                      <a:solidFill>
                        <a:schemeClr val="accent1"/>
                      </a:solidFill>
                    </a:rPr>
                    <a:t>learning rate</a:t>
                  </a:r>
                  <a:r>
                    <a:rPr lang="en-GB" dirty="0"/>
                    <a:t>, and defines how big a jump we will give in the optimization parameter.</a:t>
                  </a:r>
                </a:p>
              </p:txBody>
            </p:sp>
          </mc:Choice>
          <mc:Fallback xmlns="">
            <p:sp>
              <p:nvSpPr>
                <p:cNvPr id="3" name="TextBox 2">
                  <a:extLst>
                    <a:ext uri="{FF2B5EF4-FFF2-40B4-BE49-F238E27FC236}">
                      <a16:creationId xmlns:a16="http://schemas.microsoft.com/office/drawing/2014/main" id="{F2BCB8F8-390B-4CC2-AF15-FBD681B24023}"/>
                    </a:ext>
                  </a:extLst>
                </p:cNvPr>
                <p:cNvSpPr txBox="1">
                  <a:spLocks noRot="1" noChangeAspect="1" noMove="1" noResize="1" noEditPoints="1" noAdjustHandles="1" noChangeArrowheads="1" noChangeShapeType="1" noTextEdit="1"/>
                </p:cNvSpPr>
                <p:nvPr/>
              </p:nvSpPr>
              <p:spPr>
                <a:xfrm>
                  <a:off x="7307834" y="4378033"/>
                  <a:ext cx="4684112" cy="646331"/>
                </a:xfrm>
                <a:prstGeom prst="rect">
                  <a:avLst/>
                </a:prstGeom>
                <a:blipFill>
                  <a:blip r:embed="rId3"/>
                  <a:stretch>
                    <a:fillRect l="-907" t="-3670" r="-648" b="-11927"/>
                  </a:stretch>
                </a:blipFill>
                <a:ln w="19050">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8891F1-6948-4B79-9EB0-F484429B9A85}"/>
                    </a:ext>
                  </a:extLst>
                </p:cNvPr>
                <p:cNvSpPr txBox="1"/>
                <p:nvPr/>
              </p:nvSpPr>
              <p:spPr>
                <a:xfrm>
                  <a:off x="7230098" y="5353062"/>
                  <a:ext cx="4839584" cy="646331"/>
                </a:xfrm>
                <a:prstGeom prst="rect">
                  <a:avLst/>
                </a:prstGeom>
                <a:noFill/>
                <a:ln w="19050">
                  <a:solidFill>
                    <a:schemeClr val="accent1"/>
                  </a:solidFill>
                </a:ln>
              </p:spPr>
              <p:txBody>
                <a:bodyPr wrap="square" rtlCol="0">
                  <a:spAutoFit/>
                </a:bodyPr>
                <a:lstStyle/>
                <a:p>
                  <a:r>
                    <a:rPr lang="en-GB" dirty="0"/>
                    <a:t>Exam Type Question: What are the consequences of a large/small value of </a:t>
                  </a:r>
                  <a14:m>
                    <m:oMath xmlns:m="http://schemas.openxmlformats.org/officeDocument/2006/math">
                      <m:r>
                        <a:rPr lang="pt-PT" i="1">
                          <a:latin typeface="Cambria Math" panose="02040503050406030204" pitchFamily="18" charset="0"/>
                          <a:ea typeface="Cambria Math" panose="02040503050406030204" pitchFamily="18" charset="0"/>
                        </a:rPr>
                        <m:t>𝛼</m:t>
                      </m:r>
                    </m:oMath>
                  </a14:m>
                  <a:r>
                    <a:rPr lang="en-GB" dirty="0"/>
                    <a:t>?</a:t>
                  </a:r>
                </a:p>
              </p:txBody>
            </p:sp>
          </mc:Choice>
          <mc:Fallback xmlns="">
            <p:sp>
              <p:nvSpPr>
                <p:cNvPr id="5" name="TextBox 4">
                  <a:extLst>
                    <a:ext uri="{FF2B5EF4-FFF2-40B4-BE49-F238E27FC236}">
                      <a16:creationId xmlns:a16="http://schemas.microsoft.com/office/drawing/2014/main" id="{448891F1-6948-4B79-9EB0-F484429B9A85}"/>
                    </a:ext>
                  </a:extLst>
                </p:cNvPr>
                <p:cNvSpPr txBox="1">
                  <a:spLocks noRot="1" noChangeAspect="1" noMove="1" noResize="1" noEditPoints="1" noAdjustHandles="1" noChangeArrowheads="1" noChangeShapeType="1" noTextEdit="1"/>
                </p:cNvSpPr>
                <p:nvPr/>
              </p:nvSpPr>
              <p:spPr>
                <a:xfrm>
                  <a:off x="7230098" y="5353062"/>
                  <a:ext cx="4839584" cy="646331"/>
                </a:xfrm>
                <a:prstGeom prst="rect">
                  <a:avLst/>
                </a:prstGeom>
                <a:blipFill>
                  <a:blip r:embed="rId4"/>
                  <a:stretch>
                    <a:fillRect l="-1004" t="-3670" r="-502" b="-11927"/>
                  </a:stretch>
                </a:blipFill>
                <a:ln w="19050">
                  <a:solidFill>
                    <a:schemeClr val="accent1"/>
                  </a:solidFill>
                </a:ln>
              </p:spPr>
              <p:txBody>
                <a:bodyPr/>
                <a:lstStyle/>
                <a:p>
                  <a:r>
                    <a:rPr lang="en-GB">
                      <a:noFill/>
                    </a:rPr>
                    <a:t> </a:t>
                  </a:r>
                </a:p>
              </p:txBody>
            </p:sp>
          </mc:Fallback>
        </mc:AlternateContent>
      </p:grpSp>
    </p:spTree>
    <p:extLst>
      <p:ext uri="{BB962C8B-B14F-4D97-AF65-F5344CB8AC3E}">
        <p14:creationId xmlns:p14="http://schemas.microsoft.com/office/powerpoint/2010/main" val="174352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Loss function – Gradient Descent</a:t>
            </a:r>
          </a:p>
        </p:txBody>
      </p:sp>
      <p:sp>
        <p:nvSpPr>
          <p:cNvPr id="2" name="TextBox 1">
            <a:extLst>
              <a:ext uri="{FF2B5EF4-FFF2-40B4-BE49-F238E27FC236}">
                <a16:creationId xmlns:a16="http://schemas.microsoft.com/office/drawing/2014/main" id="{512CD6D1-B8EF-4292-9D29-CEE3167EC21A}"/>
              </a:ext>
            </a:extLst>
          </p:cNvPr>
          <p:cNvSpPr txBox="1"/>
          <p:nvPr/>
        </p:nvSpPr>
        <p:spPr>
          <a:xfrm>
            <a:off x="325315" y="1310053"/>
            <a:ext cx="8185639" cy="3139321"/>
          </a:xfrm>
          <a:prstGeom prst="rect">
            <a:avLst/>
          </a:prstGeom>
          <a:noFill/>
        </p:spPr>
        <p:txBody>
          <a:bodyPr wrap="square" rtlCol="0">
            <a:spAutoFit/>
          </a:bodyPr>
          <a:lstStyle/>
          <a:p>
            <a:r>
              <a:rPr lang="en-GB" dirty="0"/>
              <a:t>The algorithm of Gradient descent is therefore:</a:t>
            </a:r>
            <a:br>
              <a:rPr lang="en-GB" dirty="0"/>
            </a:br>
            <a:br>
              <a:rPr lang="en-GB" dirty="0"/>
            </a:br>
            <a:r>
              <a:rPr lang="en-GB" dirty="0">
                <a:solidFill>
                  <a:srgbClr val="4472C4"/>
                </a:solidFill>
              </a:rPr>
              <a:t>1. </a:t>
            </a:r>
            <a:r>
              <a:rPr lang="en-GB" dirty="0"/>
              <a:t>Guess an initial value of the parameter</a:t>
            </a:r>
            <a:br>
              <a:rPr lang="en-GB" dirty="0"/>
            </a:br>
            <a:endParaRPr lang="en-GB" dirty="0">
              <a:solidFill>
                <a:srgbClr val="4472C4"/>
              </a:solidFill>
            </a:endParaRPr>
          </a:p>
          <a:p>
            <a:r>
              <a:rPr lang="en-GB" dirty="0">
                <a:solidFill>
                  <a:srgbClr val="4472C4"/>
                </a:solidFill>
              </a:rPr>
              <a:t>2. </a:t>
            </a:r>
            <a:r>
              <a:rPr lang="en-GB" dirty="0"/>
              <a:t>Evaluate the function you want to minimize at that point</a:t>
            </a:r>
            <a:br>
              <a:rPr lang="en-GB" dirty="0"/>
            </a:br>
            <a:endParaRPr lang="en-GB" dirty="0"/>
          </a:p>
          <a:p>
            <a:r>
              <a:rPr lang="en-GB" dirty="0">
                <a:solidFill>
                  <a:srgbClr val="4472C4"/>
                </a:solidFill>
              </a:rPr>
              <a:t>3. </a:t>
            </a:r>
            <a:r>
              <a:rPr lang="en-GB" dirty="0"/>
              <a:t>Compute the gradient of the function at that point</a:t>
            </a:r>
            <a:br>
              <a:rPr lang="en-GB" dirty="0"/>
            </a:br>
            <a:endParaRPr lang="en-GB" dirty="0"/>
          </a:p>
          <a:p>
            <a:r>
              <a:rPr lang="en-GB" dirty="0">
                <a:solidFill>
                  <a:srgbClr val="4472C4"/>
                </a:solidFill>
              </a:rPr>
              <a:t>4. </a:t>
            </a:r>
            <a:r>
              <a:rPr lang="en-GB" dirty="0"/>
              <a:t>Shift the parameter value in the direction of decreasing gradient</a:t>
            </a:r>
            <a:br>
              <a:rPr lang="en-GB" dirty="0"/>
            </a:br>
            <a:endParaRPr lang="en-GB" dirty="0"/>
          </a:p>
          <a:p>
            <a:r>
              <a:rPr lang="en-GB" dirty="0">
                <a:solidFill>
                  <a:srgbClr val="4472C4"/>
                </a:solidFill>
              </a:rPr>
              <a:t>5. </a:t>
            </a:r>
            <a:r>
              <a:rPr lang="en-GB" dirty="0"/>
              <a:t>Repeat process until convergence criteria is met</a:t>
            </a:r>
          </a:p>
        </p:txBody>
      </p:sp>
    </p:spTree>
    <p:extLst>
      <p:ext uri="{BB962C8B-B14F-4D97-AF65-F5344CB8AC3E}">
        <p14:creationId xmlns:p14="http://schemas.microsoft.com/office/powerpoint/2010/main" val="3086196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Loss function – Convergence Criteria</a:t>
            </a:r>
          </a:p>
        </p:txBody>
      </p:sp>
      <p:sp>
        <p:nvSpPr>
          <p:cNvPr id="2" name="TextBox 1">
            <a:extLst>
              <a:ext uri="{FF2B5EF4-FFF2-40B4-BE49-F238E27FC236}">
                <a16:creationId xmlns:a16="http://schemas.microsoft.com/office/drawing/2014/main" id="{512CD6D1-B8EF-4292-9D29-CEE3167EC21A}"/>
              </a:ext>
            </a:extLst>
          </p:cNvPr>
          <p:cNvSpPr txBox="1"/>
          <p:nvPr/>
        </p:nvSpPr>
        <p:spPr>
          <a:xfrm>
            <a:off x="325315" y="1310053"/>
            <a:ext cx="10369189" cy="461665"/>
          </a:xfrm>
          <a:prstGeom prst="rect">
            <a:avLst/>
          </a:prstGeom>
          <a:noFill/>
        </p:spPr>
        <p:txBody>
          <a:bodyPr wrap="square" rtlCol="0">
            <a:spAutoFit/>
          </a:bodyPr>
          <a:lstStyle/>
          <a:p>
            <a:r>
              <a:rPr lang="en-GB" sz="2400" dirty="0"/>
              <a:t>There are two usual types of convergence criteria used:</a:t>
            </a:r>
          </a:p>
        </p:txBody>
      </p:sp>
      <p:sp>
        <p:nvSpPr>
          <p:cNvPr id="5" name="TextBox 4">
            <a:extLst>
              <a:ext uri="{FF2B5EF4-FFF2-40B4-BE49-F238E27FC236}">
                <a16:creationId xmlns:a16="http://schemas.microsoft.com/office/drawing/2014/main" id="{49C4270D-6ACE-437A-A70E-FA45F88D6640}"/>
              </a:ext>
            </a:extLst>
          </p:cNvPr>
          <p:cNvSpPr txBox="1"/>
          <p:nvPr/>
        </p:nvSpPr>
        <p:spPr>
          <a:xfrm>
            <a:off x="839244" y="2329841"/>
            <a:ext cx="8517698" cy="2308324"/>
          </a:xfrm>
          <a:prstGeom prst="rect">
            <a:avLst/>
          </a:prstGeom>
          <a:noFill/>
        </p:spPr>
        <p:txBody>
          <a:bodyPr wrap="square" rtlCol="0">
            <a:spAutoFit/>
          </a:bodyPr>
          <a:lstStyle/>
          <a:p>
            <a:pPr marL="342900" indent="-342900">
              <a:buFont typeface="+mj-lt"/>
              <a:buAutoNum type="arabicPeriod"/>
            </a:pPr>
            <a:r>
              <a:rPr lang="en-GB" sz="2400" dirty="0"/>
              <a:t>Convergence after a certain </a:t>
            </a:r>
            <a:r>
              <a:rPr lang="en-GB" sz="2400" dirty="0">
                <a:solidFill>
                  <a:schemeClr val="accent1"/>
                </a:solidFill>
              </a:rPr>
              <a:t>error boundary limit </a:t>
            </a:r>
            <a:r>
              <a:rPr lang="en-GB" sz="2400" dirty="0"/>
              <a:t>is reached.</a:t>
            </a:r>
            <a:br>
              <a:rPr lang="en-GB" sz="2400" dirty="0"/>
            </a:br>
            <a:r>
              <a:rPr lang="en-GB" sz="2400" dirty="0"/>
              <a:t>Example: whenever the values of my loss function is smaller than 0.001</a:t>
            </a:r>
            <a:br>
              <a:rPr lang="en-GB" sz="2400" dirty="0"/>
            </a:br>
            <a:endParaRPr lang="en-GB" sz="2400" dirty="0"/>
          </a:p>
          <a:p>
            <a:pPr marL="342900" indent="-342900">
              <a:buFont typeface="+mj-lt"/>
              <a:buAutoNum type="arabicPeriod"/>
            </a:pPr>
            <a:r>
              <a:rPr lang="en-GB" sz="2400" dirty="0"/>
              <a:t>Convergence after a </a:t>
            </a:r>
            <a:r>
              <a:rPr lang="en-GB" sz="2400" dirty="0">
                <a:solidFill>
                  <a:schemeClr val="accent1"/>
                </a:solidFill>
              </a:rPr>
              <a:t>fixed number of iterations</a:t>
            </a:r>
            <a:r>
              <a:rPr lang="en-GB" sz="2400" dirty="0"/>
              <a:t>. </a:t>
            </a:r>
            <a:br>
              <a:rPr lang="en-GB" sz="2400" dirty="0"/>
            </a:br>
            <a:r>
              <a:rPr lang="en-GB" sz="2400" dirty="0"/>
              <a:t>Example: Improve parameter 10000 times and then exit.</a:t>
            </a:r>
          </a:p>
        </p:txBody>
      </p:sp>
    </p:spTree>
    <p:extLst>
      <p:ext uri="{BB962C8B-B14F-4D97-AF65-F5344CB8AC3E}">
        <p14:creationId xmlns:p14="http://schemas.microsoft.com/office/powerpoint/2010/main" val="2575147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Loss function – Gradient Descent</a:t>
            </a:r>
          </a:p>
        </p:txBody>
      </p:sp>
      <p:sp>
        <p:nvSpPr>
          <p:cNvPr id="2" name="TextBox 1">
            <a:extLst>
              <a:ext uri="{FF2B5EF4-FFF2-40B4-BE49-F238E27FC236}">
                <a16:creationId xmlns:a16="http://schemas.microsoft.com/office/drawing/2014/main" id="{512CD6D1-B8EF-4292-9D29-CEE3167EC21A}"/>
              </a:ext>
            </a:extLst>
          </p:cNvPr>
          <p:cNvSpPr txBox="1"/>
          <p:nvPr/>
        </p:nvSpPr>
        <p:spPr>
          <a:xfrm>
            <a:off x="325315" y="1310053"/>
            <a:ext cx="10369189" cy="369332"/>
          </a:xfrm>
          <a:prstGeom prst="rect">
            <a:avLst/>
          </a:prstGeom>
          <a:noFill/>
        </p:spPr>
        <p:txBody>
          <a:bodyPr wrap="square" rtlCol="0">
            <a:spAutoFit/>
          </a:bodyPr>
          <a:lstStyle/>
          <a:p>
            <a:r>
              <a:rPr lang="en-GB" dirty="0"/>
              <a:t>Let’s design an Algorithm that implements gradient descent for the linear regression</a:t>
            </a:r>
          </a:p>
        </p:txBody>
      </p:sp>
      <p:sp>
        <p:nvSpPr>
          <p:cNvPr id="3" name="TextBox 2">
            <a:extLst>
              <a:ext uri="{FF2B5EF4-FFF2-40B4-BE49-F238E27FC236}">
                <a16:creationId xmlns:a16="http://schemas.microsoft.com/office/drawing/2014/main" id="{3B8A16BA-02B5-4EAD-8BCC-A23873B5DEFD}"/>
              </a:ext>
            </a:extLst>
          </p:cNvPr>
          <p:cNvSpPr txBox="1"/>
          <p:nvPr/>
        </p:nvSpPr>
        <p:spPr>
          <a:xfrm>
            <a:off x="701458" y="2154477"/>
            <a:ext cx="10133556" cy="3139321"/>
          </a:xfrm>
          <a:prstGeom prst="rect">
            <a:avLst/>
          </a:prstGeom>
          <a:noFill/>
        </p:spPr>
        <p:txBody>
          <a:bodyPr wrap="square" rtlCol="0">
            <a:spAutoFit/>
          </a:bodyPr>
          <a:lstStyle/>
          <a:p>
            <a:pPr marL="285750" indent="-285750">
              <a:buFont typeface="Arial" panose="020B0604020202020204" pitchFamily="34" charset="0"/>
              <a:buChar char="•"/>
            </a:pPr>
            <a:r>
              <a:rPr lang="en-GB" dirty="0"/>
              <a:t>Define x values and y values</a:t>
            </a:r>
            <a:br>
              <a:rPr lang="en-GB" dirty="0"/>
            </a:br>
            <a:endParaRPr lang="en-GB" dirty="0"/>
          </a:p>
          <a:p>
            <a:pPr marL="285750" indent="-285750">
              <a:buFont typeface="Arial" panose="020B0604020202020204" pitchFamily="34" charset="0"/>
              <a:buChar char="•"/>
            </a:pPr>
            <a:r>
              <a:rPr lang="en-GB" dirty="0"/>
              <a:t>Initial guess for m, 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Evaluate the Loss Function</a:t>
            </a:r>
            <a:br>
              <a:rPr lang="en-GB" dirty="0"/>
            </a:br>
            <a:endParaRPr lang="en-GB" dirty="0"/>
          </a:p>
          <a:p>
            <a:pPr marL="285750" indent="-285750">
              <a:buFont typeface="Arial" panose="020B0604020202020204" pitchFamily="34" charset="0"/>
              <a:buChar char="•"/>
            </a:pPr>
            <a:r>
              <a:rPr lang="en-GB" dirty="0"/>
              <a:t>Evaluate the derivatives of the loss function</a:t>
            </a:r>
            <a:br>
              <a:rPr lang="en-GB" dirty="0"/>
            </a:br>
            <a:endParaRPr lang="en-GB" dirty="0"/>
          </a:p>
          <a:p>
            <a:pPr marL="285750" indent="-285750">
              <a:buFont typeface="Arial" panose="020B0604020202020204" pitchFamily="34" charset="0"/>
              <a:buChar char="•"/>
            </a:pPr>
            <a:r>
              <a:rPr lang="en-GB" dirty="0"/>
              <a:t>Re-calculate new parameters </a:t>
            </a:r>
            <a:r>
              <a:rPr lang="en-GB" dirty="0" err="1"/>
              <a:t>m,c</a:t>
            </a:r>
            <a:r>
              <a:rPr lang="en-GB" dirty="0"/>
              <a:t> using gradient descent (chose a learning rate)</a:t>
            </a:r>
            <a:br>
              <a:rPr lang="en-GB" dirty="0"/>
            </a:br>
            <a:endParaRPr lang="en-GB" dirty="0"/>
          </a:p>
          <a:p>
            <a:pPr marL="285750" indent="-285750">
              <a:buFont typeface="Arial" panose="020B0604020202020204" pitchFamily="34" charset="0"/>
              <a:buChar char="•"/>
            </a:pPr>
            <a:r>
              <a:rPr lang="en-GB" dirty="0"/>
              <a:t>Repeat this process until some convergence criteria is met</a:t>
            </a:r>
          </a:p>
        </p:txBody>
      </p:sp>
    </p:spTree>
    <p:extLst>
      <p:ext uri="{BB962C8B-B14F-4D97-AF65-F5344CB8AC3E}">
        <p14:creationId xmlns:p14="http://schemas.microsoft.com/office/powerpoint/2010/main" val="3412164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5AC4C9AC-A8F6-4496-89A6-7A9EAD6C60A5}"/>
              </a:ext>
            </a:extLst>
          </p:cNvPr>
          <p:cNvSpPr txBox="1">
            <a:spLocks/>
          </p:cNvSpPr>
          <p:nvPr/>
        </p:nvSpPr>
        <p:spPr>
          <a:xfrm>
            <a:off x="4979381" y="2769073"/>
            <a:ext cx="6270579" cy="1800393"/>
          </a:xfrm>
          <a:prstGeom prst="rect">
            <a:avLst/>
          </a:prstGeom>
        </p:spPr>
        <p:txBody>
          <a:bodyPr>
            <a:noAutofit/>
          </a:bodyPr>
          <a:lstStyle>
            <a:lvl1pPr marL="0" indent="0" algn="l" defTabSz="457189" rtl="0" eaLnBrk="1" latinLnBrk="0" hangingPunct="1">
              <a:spcBef>
                <a:spcPct val="20000"/>
              </a:spcBef>
              <a:buFontTx/>
              <a:buNone/>
              <a:defRPr sz="3000" b="0" i="0" kern="1200">
                <a:solidFill>
                  <a:srgbClr val="FFFFFF"/>
                </a:solidFill>
                <a:latin typeface="Arial"/>
                <a:ea typeface="+mn-ea"/>
                <a:cs typeface="Arial"/>
              </a:defRPr>
            </a:lvl1pPr>
            <a:lvl2pPr marL="457189" indent="0" algn="l" defTabSz="457189" rtl="0" eaLnBrk="1" latinLnBrk="0" hangingPunct="1">
              <a:spcBef>
                <a:spcPct val="20000"/>
              </a:spcBef>
              <a:buFontTx/>
              <a:buNone/>
              <a:defRPr sz="3000" b="0" i="0" kern="1200">
                <a:solidFill>
                  <a:srgbClr val="FFFFFF"/>
                </a:solidFill>
                <a:latin typeface="Arial"/>
                <a:ea typeface="+mn-ea"/>
                <a:cs typeface="Arial"/>
              </a:defRPr>
            </a:lvl2pPr>
            <a:lvl3pPr marL="914377" indent="0" algn="l" defTabSz="457189" rtl="0" eaLnBrk="1" latinLnBrk="0" hangingPunct="1">
              <a:spcBef>
                <a:spcPct val="20000"/>
              </a:spcBef>
              <a:buFontTx/>
              <a:buNone/>
              <a:defRPr sz="3000" b="0" i="0" kern="1200">
                <a:solidFill>
                  <a:srgbClr val="FFFFFF"/>
                </a:solidFill>
                <a:latin typeface="Arial"/>
                <a:ea typeface="+mn-ea"/>
                <a:cs typeface="Arial"/>
              </a:defRPr>
            </a:lvl3pPr>
            <a:lvl4pPr marL="1371566" indent="0" algn="l" defTabSz="457189" rtl="0" eaLnBrk="1" latinLnBrk="0" hangingPunct="1">
              <a:spcBef>
                <a:spcPct val="20000"/>
              </a:spcBef>
              <a:buFontTx/>
              <a:buNone/>
              <a:defRPr sz="3000" b="0" i="0" kern="1200">
                <a:solidFill>
                  <a:srgbClr val="FFFFFF"/>
                </a:solidFill>
                <a:latin typeface="Arial"/>
                <a:ea typeface="+mn-ea"/>
                <a:cs typeface="Arial"/>
              </a:defRPr>
            </a:lvl4pPr>
            <a:lvl5pPr marL="1828754" indent="0" algn="l" defTabSz="457189" rtl="0" eaLnBrk="1" latinLnBrk="0" hangingPunct="1">
              <a:spcBef>
                <a:spcPct val="20000"/>
              </a:spcBef>
              <a:buFontTx/>
              <a:buNone/>
              <a:defRPr sz="3000" b="0" i="0" kern="1200">
                <a:solidFill>
                  <a:srgbClr val="FFFFFF"/>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Applied Data Science: Data Visualization &amp; Machine Learning</a:t>
            </a:r>
          </a:p>
          <a:p>
            <a:endParaRPr lang="en-US" dirty="0"/>
          </a:p>
        </p:txBody>
      </p:sp>
      <p:sp>
        <p:nvSpPr>
          <p:cNvPr id="8" name="Text Placeholder 5">
            <a:extLst>
              <a:ext uri="{FF2B5EF4-FFF2-40B4-BE49-F238E27FC236}">
                <a16:creationId xmlns:a16="http://schemas.microsoft.com/office/drawing/2014/main" id="{91EDD00B-5F0C-4F3D-B301-FF5F301EA6CB}"/>
              </a:ext>
            </a:extLst>
          </p:cNvPr>
          <p:cNvSpPr txBox="1">
            <a:spLocks/>
          </p:cNvSpPr>
          <p:nvPr/>
        </p:nvSpPr>
        <p:spPr>
          <a:xfrm>
            <a:off x="4979595" y="4289468"/>
            <a:ext cx="6269567" cy="958393"/>
          </a:xfrm>
          <a:prstGeom prst="rect">
            <a:avLst/>
          </a:prstGeom>
        </p:spPr>
        <p:txBody>
          <a:bodyPr>
            <a:noAutofit/>
          </a:bodyPr>
          <a:lstStyle>
            <a:lvl1pPr marL="0" indent="0" algn="l" defTabSz="457189" rtl="0" eaLnBrk="1" latinLnBrk="0" hangingPunct="1">
              <a:spcBef>
                <a:spcPct val="20000"/>
              </a:spcBef>
              <a:buFontTx/>
              <a:buNone/>
              <a:defRPr sz="1500" b="0" i="0" kern="1200">
                <a:solidFill>
                  <a:srgbClr val="FFFFFF"/>
                </a:solidFill>
                <a:latin typeface="Arial"/>
                <a:ea typeface="+mn-ea"/>
                <a:cs typeface="Arial"/>
              </a:defRPr>
            </a:lvl1pPr>
            <a:lvl2pPr marL="457189" indent="0" algn="l" defTabSz="457189" rtl="0" eaLnBrk="1" latinLnBrk="0" hangingPunct="1">
              <a:spcBef>
                <a:spcPct val="20000"/>
              </a:spcBef>
              <a:buFontTx/>
              <a:buNone/>
              <a:defRPr sz="1500" b="0" i="0" kern="1200">
                <a:solidFill>
                  <a:srgbClr val="FFFFFF"/>
                </a:solidFill>
                <a:latin typeface="Arial"/>
                <a:ea typeface="+mn-ea"/>
                <a:cs typeface="Arial"/>
              </a:defRPr>
            </a:lvl2pPr>
            <a:lvl3pPr marL="914377" indent="0" algn="l" defTabSz="457189" rtl="0" eaLnBrk="1" latinLnBrk="0" hangingPunct="1">
              <a:spcBef>
                <a:spcPct val="20000"/>
              </a:spcBef>
              <a:buFontTx/>
              <a:buNone/>
              <a:defRPr sz="1500" b="0" i="0" kern="1200">
                <a:solidFill>
                  <a:srgbClr val="FFFFFF"/>
                </a:solidFill>
                <a:latin typeface="Arial"/>
                <a:ea typeface="+mn-ea"/>
                <a:cs typeface="Arial"/>
              </a:defRPr>
            </a:lvl3pPr>
            <a:lvl4pPr marL="1371566" indent="0" algn="l" defTabSz="457189" rtl="0" eaLnBrk="1" latinLnBrk="0" hangingPunct="1">
              <a:spcBef>
                <a:spcPct val="20000"/>
              </a:spcBef>
              <a:buFontTx/>
              <a:buNone/>
              <a:defRPr sz="1500" b="0" i="0" kern="1200">
                <a:solidFill>
                  <a:srgbClr val="FFFFFF"/>
                </a:solidFill>
                <a:latin typeface="Arial"/>
                <a:ea typeface="+mn-ea"/>
                <a:cs typeface="Arial"/>
              </a:defRPr>
            </a:lvl4pPr>
            <a:lvl5pPr marL="1828754" indent="0" algn="l" defTabSz="457189" rtl="0" eaLnBrk="1" latinLnBrk="0" hangingPunct="1">
              <a:spcBef>
                <a:spcPct val="20000"/>
              </a:spcBef>
              <a:buFontTx/>
              <a:buNone/>
              <a:defRPr sz="1500" b="0" i="0" kern="1200">
                <a:solidFill>
                  <a:srgbClr val="FFFFFF"/>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Fundamentals of Machine Learning III</a:t>
            </a:r>
          </a:p>
        </p:txBody>
      </p:sp>
    </p:spTree>
    <p:extLst>
      <p:ext uri="{BB962C8B-B14F-4D97-AF65-F5344CB8AC3E}">
        <p14:creationId xmlns:p14="http://schemas.microsoft.com/office/powerpoint/2010/main" val="25377001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Algorithms</a:t>
            </a:r>
          </a:p>
        </p:txBody>
      </p:sp>
      <p:sp>
        <p:nvSpPr>
          <p:cNvPr id="2" name="TextBox 1">
            <a:extLst>
              <a:ext uri="{FF2B5EF4-FFF2-40B4-BE49-F238E27FC236}">
                <a16:creationId xmlns:a16="http://schemas.microsoft.com/office/drawing/2014/main" id="{9980282B-4148-441A-82B2-2FEB45FE9965}"/>
              </a:ext>
            </a:extLst>
          </p:cNvPr>
          <p:cNvSpPr txBox="1"/>
          <p:nvPr/>
        </p:nvSpPr>
        <p:spPr>
          <a:xfrm>
            <a:off x="467457" y="1368423"/>
            <a:ext cx="10968805" cy="461665"/>
          </a:xfrm>
          <a:prstGeom prst="rect">
            <a:avLst/>
          </a:prstGeom>
          <a:noFill/>
        </p:spPr>
        <p:txBody>
          <a:bodyPr wrap="square" rtlCol="0">
            <a:spAutoFit/>
          </a:bodyPr>
          <a:lstStyle/>
          <a:p>
            <a:r>
              <a:rPr lang="en-GB" sz="2400" dirty="0"/>
              <a:t>A visual way to remember the difference between </a:t>
            </a:r>
            <a:r>
              <a:rPr lang="en-GB" sz="2400" dirty="0">
                <a:solidFill>
                  <a:schemeClr val="accent5"/>
                </a:solidFill>
              </a:rPr>
              <a:t>supervised</a:t>
            </a:r>
            <a:r>
              <a:rPr lang="en-GB" sz="2400" dirty="0"/>
              <a:t> and unsupervised</a:t>
            </a:r>
          </a:p>
        </p:txBody>
      </p:sp>
      <p:pic>
        <p:nvPicPr>
          <p:cNvPr id="1028" name="Picture 4" descr="https://miro.medium.com/max/2000/1*ASYpFfDh7XnreU-ygqXonw.png">
            <a:extLst>
              <a:ext uri="{FF2B5EF4-FFF2-40B4-BE49-F238E27FC236}">
                <a16:creationId xmlns:a16="http://schemas.microsoft.com/office/drawing/2014/main" id="{93C7CE6F-15B1-43A5-9DE2-F66DB0665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96" y="2087882"/>
            <a:ext cx="8415944" cy="42079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87686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Algorithms</a:t>
            </a:r>
          </a:p>
        </p:txBody>
      </p:sp>
      <p:sp>
        <p:nvSpPr>
          <p:cNvPr id="2" name="TextBox 1">
            <a:extLst>
              <a:ext uri="{FF2B5EF4-FFF2-40B4-BE49-F238E27FC236}">
                <a16:creationId xmlns:a16="http://schemas.microsoft.com/office/drawing/2014/main" id="{9980282B-4148-441A-82B2-2FEB45FE9965}"/>
              </a:ext>
            </a:extLst>
          </p:cNvPr>
          <p:cNvSpPr txBox="1"/>
          <p:nvPr/>
        </p:nvSpPr>
        <p:spPr>
          <a:xfrm>
            <a:off x="467457" y="1368423"/>
            <a:ext cx="10968805" cy="461665"/>
          </a:xfrm>
          <a:prstGeom prst="rect">
            <a:avLst/>
          </a:prstGeom>
          <a:noFill/>
        </p:spPr>
        <p:txBody>
          <a:bodyPr wrap="square" rtlCol="0">
            <a:spAutoFit/>
          </a:bodyPr>
          <a:lstStyle/>
          <a:p>
            <a:r>
              <a:rPr lang="en-GB" sz="2400" dirty="0"/>
              <a:t>A visual way to remember the difference between supervised and </a:t>
            </a:r>
            <a:r>
              <a:rPr lang="en-GB" sz="2400" dirty="0">
                <a:solidFill>
                  <a:schemeClr val="accent5"/>
                </a:solidFill>
              </a:rPr>
              <a:t>unsupervised</a:t>
            </a:r>
          </a:p>
        </p:txBody>
      </p:sp>
      <p:pic>
        <p:nvPicPr>
          <p:cNvPr id="1026" name="Picture 2" descr="https://miro.medium.com/max/1404/1*lhkCOodCMZ0-SSziEDpwpA.png">
            <a:extLst>
              <a:ext uri="{FF2B5EF4-FFF2-40B4-BE49-F238E27FC236}">
                <a16:creationId xmlns:a16="http://schemas.microsoft.com/office/drawing/2014/main" id="{87CE3B29-FC4C-499D-90D4-772206DAF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245" y="2458162"/>
            <a:ext cx="9619404" cy="37689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462355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Algorithms</a:t>
            </a:r>
          </a:p>
        </p:txBody>
      </p:sp>
      <p:sp>
        <p:nvSpPr>
          <p:cNvPr id="2" name="TextBox 1">
            <a:extLst>
              <a:ext uri="{FF2B5EF4-FFF2-40B4-BE49-F238E27FC236}">
                <a16:creationId xmlns:a16="http://schemas.microsoft.com/office/drawing/2014/main" id="{9980282B-4148-441A-82B2-2FEB45FE9965}"/>
              </a:ext>
            </a:extLst>
          </p:cNvPr>
          <p:cNvSpPr txBox="1"/>
          <p:nvPr/>
        </p:nvSpPr>
        <p:spPr>
          <a:xfrm>
            <a:off x="530088" y="1656522"/>
            <a:ext cx="10058400" cy="1200329"/>
          </a:xfrm>
          <a:prstGeom prst="rect">
            <a:avLst/>
          </a:prstGeom>
          <a:noFill/>
        </p:spPr>
        <p:txBody>
          <a:bodyPr wrap="square" rtlCol="0">
            <a:spAutoFit/>
          </a:bodyPr>
          <a:lstStyle/>
          <a:p>
            <a:r>
              <a:rPr lang="en-GB" sz="2400" dirty="0"/>
              <a:t>Over the years, several machine learning algorithms have appeared and been studied and applied extensively. In the end of the day, remember the large classes of machine learning algorithms:</a:t>
            </a:r>
          </a:p>
        </p:txBody>
      </p:sp>
      <p:graphicFrame>
        <p:nvGraphicFramePr>
          <p:cNvPr id="3" name="Table 2">
            <a:extLst>
              <a:ext uri="{FF2B5EF4-FFF2-40B4-BE49-F238E27FC236}">
                <a16:creationId xmlns:a16="http://schemas.microsoft.com/office/drawing/2014/main" id="{079320A2-BEE0-4CCD-A38F-91A0DEDCCBF1}"/>
              </a:ext>
            </a:extLst>
          </p:cNvPr>
          <p:cNvGraphicFramePr>
            <a:graphicFrameLocks noGrp="1"/>
          </p:cNvGraphicFramePr>
          <p:nvPr/>
        </p:nvGraphicFramePr>
        <p:xfrm>
          <a:off x="1495288" y="3320409"/>
          <a:ext cx="8127999" cy="307525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3486620"/>
                    </a:ext>
                  </a:extLst>
                </a:gridCol>
                <a:gridCol w="2709333">
                  <a:extLst>
                    <a:ext uri="{9D8B030D-6E8A-4147-A177-3AD203B41FA5}">
                      <a16:colId xmlns:a16="http://schemas.microsoft.com/office/drawing/2014/main" val="3451784348"/>
                    </a:ext>
                  </a:extLst>
                </a:gridCol>
                <a:gridCol w="2709333">
                  <a:extLst>
                    <a:ext uri="{9D8B030D-6E8A-4147-A177-3AD203B41FA5}">
                      <a16:colId xmlns:a16="http://schemas.microsoft.com/office/drawing/2014/main" val="3202487944"/>
                    </a:ext>
                  </a:extLst>
                </a:gridCol>
              </a:tblGrid>
              <a:tr h="614101">
                <a:tc>
                  <a:txBody>
                    <a:bodyPr/>
                    <a:lstStyle/>
                    <a:p>
                      <a:pPr algn="ctr"/>
                      <a:endParaRPr lang="en-GB" dirty="0"/>
                    </a:p>
                  </a:txBody>
                  <a:tcPr/>
                </a:tc>
                <a:tc>
                  <a:txBody>
                    <a:bodyPr/>
                    <a:lstStyle/>
                    <a:p>
                      <a:pPr algn="ctr"/>
                      <a:r>
                        <a:rPr lang="en-GB" dirty="0"/>
                        <a:t>Supervised </a:t>
                      </a:r>
                    </a:p>
                  </a:txBody>
                  <a:tcPr/>
                </a:tc>
                <a:tc>
                  <a:txBody>
                    <a:bodyPr/>
                    <a:lstStyle/>
                    <a:p>
                      <a:pPr algn="ctr"/>
                      <a:r>
                        <a:rPr lang="en-GB" dirty="0"/>
                        <a:t>Unsupervised</a:t>
                      </a:r>
                    </a:p>
                  </a:txBody>
                  <a:tcPr/>
                </a:tc>
                <a:extLst>
                  <a:ext uri="{0D108BD9-81ED-4DB2-BD59-A6C34878D82A}">
                    <a16:rowId xmlns:a16="http://schemas.microsoft.com/office/drawing/2014/main" val="3461740975"/>
                  </a:ext>
                </a:extLst>
              </a:tr>
              <a:tr h="1141516">
                <a:tc>
                  <a:txBody>
                    <a:bodyPr/>
                    <a:lstStyle/>
                    <a:p>
                      <a:pPr marL="0" algn="ctr" defTabSz="914400" rtl="0" eaLnBrk="1" latinLnBrk="0" hangingPunct="1"/>
                      <a:r>
                        <a:rPr lang="en-GB" sz="1800" b="1" kern="1200" dirty="0">
                          <a:solidFill>
                            <a:schemeClr val="lt1"/>
                          </a:solidFill>
                          <a:latin typeface="+mn-lt"/>
                          <a:ea typeface="+mn-ea"/>
                          <a:cs typeface="+mn-cs"/>
                        </a:rPr>
                        <a:t>Discrete</a:t>
                      </a:r>
                    </a:p>
                  </a:txBody>
                  <a:tcPr>
                    <a:solidFill>
                      <a:schemeClr val="accent1"/>
                    </a:solidFill>
                  </a:tcPr>
                </a:tc>
                <a:tc>
                  <a:txBody>
                    <a:bodyPr/>
                    <a:lstStyle/>
                    <a:p>
                      <a:pPr algn="ctr"/>
                      <a:r>
                        <a:rPr lang="en-GB" dirty="0"/>
                        <a:t>Classification or Categorization</a:t>
                      </a:r>
                    </a:p>
                  </a:txBody>
                  <a:tcPr/>
                </a:tc>
                <a:tc>
                  <a:txBody>
                    <a:bodyPr/>
                    <a:lstStyle/>
                    <a:p>
                      <a:pPr algn="ctr"/>
                      <a:r>
                        <a:rPr lang="en-GB" dirty="0"/>
                        <a:t>Clustering</a:t>
                      </a:r>
                    </a:p>
                  </a:txBody>
                  <a:tcPr/>
                </a:tc>
                <a:extLst>
                  <a:ext uri="{0D108BD9-81ED-4DB2-BD59-A6C34878D82A}">
                    <a16:rowId xmlns:a16="http://schemas.microsoft.com/office/drawing/2014/main" val="2526363032"/>
                  </a:ext>
                </a:extLst>
              </a:tr>
              <a:tr h="1319641">
                <a:tc>
                  <a:txBody>
                    <a:bodyPr/>
                    <a:lstStyle/>
                    <a:p>
                      <a:pPr marL="0" algn="ctr" defTabSz="914400" rtl="0" eaLnBrk="1" latinLnBrk="0" hangingPunct="1"/>
                      <a:r>
                        <a:rPr lang="en-GB" sz="1800" b="1" kern="1200" dirty="0">
                          <a:solidFill>
                            <a:schemeClr val="lt1"/>
                          </a:solidFill>
                          <a:latin typeface="+mn-lt"/>
                          <a:ea typeface="+mn-ea"/>
                          <a:cs typeface="+mn-cs"/>
                        </a:rPr>
                        <a:t>Continuous</a:t>
                      </a:r>
                    </a:p>
                  </a:txBody>
                  <a:tcPr>
                    <a:solidFill>
                      <a:schemeClr val="accent1"/>
                    </a:solidFill>
                  </a:tcPr>
                </a:tc>
                <a:tc>
                  <a:txBody>
                    <a:bodyPr/>
                    <a:lstStyle/>
                    <a:p>
                      <a:pPr algn="ctr"/>
                      <a:r>
                        <a:rPr lang="en-GB" dirty="0"/>
                        <a:t>Regression</a:t>
                      </a:r>
                    </a:p>
                  </a:txBody>
                  <a:tcPr/>
                </a:tc>
                <a:tc>
                  <a:txBody>
                    <a:bodyPr/>
                    <a:lstStyle/>
                    <a:p>
                      <a:pPr algn="ctr"/>
                      <a:r>
                        <a:rPr lang="en-GB" dirty="0"/>
                        <a:t>Dimensionality Reduction</a:t>
                      </a:r>
                    </a:p>
                  </a:txBody>
                  <a:tcPr/>
                </a:tc>
                <a:extLst>
                  <a:ext uri="{0D108BD9-81ED-4DB2-BD59-A6C34878D82A}">
                    <a16:rowId xmlns:a16="http://schemas.microsoft.com/office/drawing/2014/main" val="1181222799"/>
                  </a:ext>
                </a:extLst>
              </a:tr>
            </a:tbl>
          </a:graphicData>
        </a:graphic>
      </p:graphicFrame>
    </p:spTree>
    <p:extLst>
      <p:ext uri="{BB962C8B-B14F-4D97-AF65-F5344CB8AC3E}">
        <p14:creationId xmlns:p14="http://schemas.microsoft.com/office/powerpoint/2010/main" val="873242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Machine Learning Algorithms</a:t>
            </a:r>
          </a:p>
        </p:txBody>
      </p:sp>
      <p:sp>
        <p:nvSpPr>
          <p:cNvPr id="2" name="TextBox 1">
            <a:extLst>
              <a:ext uri="{FF2B5EF4-FFF2-40B4-BE49-F238E27FC236}">
                <a16:creationId xmlns:a16="http://schemas.microsoft.com/office/drawing/2014/main" id="{9980282B-4148-441A-82B2-2FEB45FE9965}"/>
              </a:ext>
            </a:extLst>
          </p:cNvPr>
          <p:cNvSpPr txBox="1"/>
          <p:nvPr/>
        </p:nvSpPr>
        <p:spPr>
          <a:xfrm>
            <a:off x="512997" y="1374511"/>
            <a:ext cx="6221090" cy="4985980"/>
          </a:xfrm>
          <a:prstGeom prst="rect">
            <a:avLst/>
          </a:prstGeom>
          <a:noFill/>
        </p:spPr>
        <p:txBody>
          <a:bodyPr wrap="square" rtlCol="0">
            <a:spAutoFit/>
          </a:bodyPr>
          <a:lstStyle/>
          <a:p>
            <a:r>
              <a:rPr lang="en-GB" sz="2400" dirty="0"/>
              <a:t>Some of the most common algorithms include:</a:t>
            </a:r>
          </a:p>
          <a:p>
            <a:endParaRPr lang="en-GB" sz="2400" dirty="0"/>
          </a:p>
          <a:p>
            <a:pPr marL="342900" indent="-342900">
              <a:buFont typeface="Arial" panose="020B0604020202020204" pitchFamily="34" charset="0"/>
              <a:buChar char="•"/>
            </a:pPr>
            <a:r>
              <a:rPr lang="en-GB" dirty="0"/>
              <a:t>Linear Regression</a:t>
            </a:r>
            <a:br>
              <a:rPr lang="en-GB" dirty="0"/>
            </a:br>
            <a:endParaRPr lang="en-GB" dirty="0"/>
          </a:p>
          <a:p>
            <a:pPr marL="342900" indent="-342900">
              <a:buFont typeface="Arial" panose="020B0604020202020204" pitchFamily="34" charset="0"/>
              <a:buChar char="•"/>
            </a:pPr>
            <a:r>
              <a:rPr lang="en-GB" dirty="0"/>
              <a:t>Decision Trees</a:t>
            </a:r>
            <a:br>
              <a:rPr lang="en-GB" dirty="0"/>
            </a:br>
            <a:endParaRPr lang="en-GB" dirty="0"/>
          </a:p>
          <a:p>
            <a:pPr marL="342900" indent="-342900">
              <a:buFont typeface="Arial" panose="020B0604020202020204" pitchFamily="34" charset="0"/>
              <a:buChar char="•"/>
            </a:pPr>
            <a:r>
              <a:rPr lang="en-GB" dirty="0"/>
              <a:t>Naïve-Bayes Classifier</a:t>
            </a:r>
            <a:br>
              <a:rPr lang="en-GB" dirty="0"/>
            </a:br>
            <a:endParaRPr lang="en-GB" dirty="0"/>
          </a:p>
          <a:p>
            <a:pPr marL="342900" indent="-342900">
              <a:buFont typeface="Arial" panose="020B0604020202020204" pitchFamily="34" charset="0"/>
              <a:buChar char="•"/>
            </a:pPr>
            <a:r>
              <a:rPr lang="en-GB" dirty="0"/>
              <a:t>Logistic Regression</a:t>
            </a:r>
            <a:br>
              <a:rPr lang="en-GB" dirty="0"/>
            </a:br>
            <a:endParaRPr lang="en-GB" dirty="0"/>
          </a:p>
          <a:p>
            <a:pPr marL="342900" indent="-342900">
              <a:buFont typeface="Arial" panose="020B0604020202020204" pitchFamily="34" charset="0"/>
              <a:buChar char="•"/>
            </a:pPr>
            <a:r>
              <a:rPr lang="en-GB" dirty="0"/>
              <a:t>K-means Clustering</a:t>
            </a:r>
            <a:br>
              <a:rPr lang="en-GB" dirty="0"/>
            </a:br>
            <a:endParaRPr lang="en-GB" dirty="0"/>
          </a:p>
          <a:p>
            <a:pPr marL="342900" indent="-342900">
              <a:buFont typeface="Arial" panose="020B0604020202020204" pitchFamily="34" charset="0"/>
              <a:buChar char="•"/>
            </a:pPr>
            <a:r>
              <a:rPr lang="en-GB" dirty="0"/>
              <a:t>K Nearest Neighbours</a:t>
            </a:r>
            <a:br>
              <a:rPr lang="en-GB" dirty="0"/>
            </a:br>
            <a:endParaRPr lang="en-GB" dirty="0"/>
          </a:p>
          <a:p>
            <a:pPr marL="342900" indent="-342900">
              <a:buFont typeface="Arial" panose="020B0604020202020204" pitchFamily="34" charset="0"/>
              <a:buChar char="•"/>
            </a:pPr>
            <a:r>
              <a:rPr lang="en-GB" dirty="0"/>
              <a:t>SVM – Support Vector Machines</a:t>
            </a:r>
            <a:br>
              <a:rPr lang="en-GB" dirty="0"/>
            </a:br>
            <a:endParaRPr lang="en-GB" dirty="0"/>
          </a:p>
          <a:p>
            <a:pPr marL="342900" indent="-342900">
              <a:buFont typeface="Arial" panose="020B0604020202020204" pitchFamily="34" charset="0"/>
              <a:buChar char="•"/>
            </a:pPr>
            <a:r>
              <a:rPr lang="en-GB" dirty="0"/>
              <a:t>Neural Networks</a:t>
            </a:r>
          </a:p>
        </p:txBody>
      </p:sp>
    </p:spTree>
    <p:extLst>
      <p:ext uri="{BB962C8B-B14F-4D97-AF65-F5344CB8AC3E}">
        <p14:creationId xmlns:p14="http://schemas.microsoft.com/office/powerpoint/2010/main" val="3194030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Decision Trees</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59</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358346" y="1532237"/>
            <a:ext cx="7599405" cy="461665"/>
          </a:xfrm>
          <a:prstGeom prst="rect">
            <a:avLst/>
          </a:prstGeom>
          <a:noFill/>
        </p:spPr>
        <p:txBody>
          <a:bodyPr wrap="square" rtlCol="0">
            <a:spAutoFit/>
          </a:bodyPr>
          <a:lstStyle/>
          <a:p>
            <a:r>
              <a:rPr lang="en-GB" sz="2400" dirty="0"/>
              <a:t>Objective is to split data according to different conditions </a:t>
            </a:r>
          </a:p>
        </p:txBody>
      </p:sp>
      <p:pic>
        <p:nvPicPr>
          <p:cNvPr id="6" name="Picture 5"/>
          <p:cNvPicPr>
            <a:picLocks noChangeAspect="1"/>
          </p:cNvPicPr>
          <p:nvPr/>
        </p:nvPicPr>
        <p:blipFill>
          <a:blip r:embed="rId2"/>
          <a:stretch>
            <a:fillRect/>
          </a:stretch>
        </p:blipFill>
        <p:spPr>
          <a:xfrm>
            <a:off x="1962038" y="2346841"/>
            <a:ext cx="3753237" cy="3373163"/>
          </a:xfrm>
          <a:prstGeom prst="rect">
            <a:avLst/>
          </a:prstGeom>
        </p:spPr>
      </p:pic>
      <p:sp>
        <p:nvSpPr>
          <p:cNvPr id="7" name="TextBox 6"/>
          <p:cNvSpPr txBox="1"/>
          <p:nvPr/>
        </p:nvSpPr>
        <p:spPr>
          <a:xfrm>
            <a:off x="1805010" y="6074195"/>
            <a:ext cx="3251715" cy="369332"/>
          </a:xfrm>
          <a:prstGeom prst="rect">
            <a:avLst/>
          </a:prstGeom>
          <a:noFill/>
        </p:spPr>
        <p:txBody>
          <a:bodyPr wrap="square" rtlCol="0">
            <a:spAutoFit/>
          </a:bodyPr>
          <a:lstStyle/>
          <a:p>
            <a:r>
              <a:rPr lang="pt-PT" dirty="0"/>
              <a:t>Some can </a:t>
            </a:r>
            <a:r>
              <a:rPr lang="pt-PT" dirty="0" err="1"/>
              <a:t>be</a:t>
            </a:r>
            <a:r>
              <a:rPr lang="pt-PT" dirty="0"/>
              <a:t> </a:t>
            </a:r>
            <a:r>
              <a:rPr lang="pt-PT" dirty="0" err="1"/>
              <a:t>simple</a:t>
            </a:r>
            <a:endParaRPr lang="pt-PT" dirty="0"/>
          </a:p>
        </p:txBody>
      </p:sp>
    </p:spTree>
    <p:extLst>
      <p:ext uri="{BB962C8B-B14F-4D97-AF65-F5344CB8AC3E}">
        <p14:creationId xmlns:p14="http://schemas.microsoft.com/office/powerpoint/2010/main" val="276399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6</a:t>
            </a:fld>
            <a:endParaRPr lang="en-GB" dirty="0"/>
          </a:p>
        </p:txBody>
      </p:sp>
      <p:sp>
        <p:nvSpPr>
          <p:cNvPr id="7" name="Rectangle 6">
            <a:extLst>
              <a:ext uri="{FF2B5EF4-FFF2-40B4-BE49-F238E27FC236}">
                <a16:creationId xmlns:a16="http://schemas.microsoft.com/office/drawing/2014/main" id="{F7E9E5FF-077E-4B4F-A020-DB484B51D334}"/>
              </a:ext>
            </a:extLst>
          </p:cNvPr>
          <p:cNvSpPr/>
          <p:nvPr/>
        </p:nvSpPr>
        <p:spPr>
          <a:xfrm>
            <a:off x="357048" y="1222982"/>
            <a:ext cx="11649419" cy="461665"/>
          </a:xfrm>
          <a:prstGeom prst="rect">
            <a:avLst/>
          </a:prstGeom>
        </p:spPr>
        <p:txBody>
          <a:bodyPr wrap="square">
            <a:spAutoFit/>
          </a:bodyPr>
          <a:lstStyle/>
          <a:p>
            <a:r>
              <a:rPr lang="en-GB" sz="2400" b="1" dirty="0"/>
              <a:t>Our Features will be our input variables x that will help us predict our output variable y</a:t>
            </a:r>
            <a:endParaRPr lang="en-GB" sz="2400"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sp>
        <p:nvSpPr>
          <p:cNvPr id="17" name="TextBox 16">
            <a:extLst>
              <a:ext uri="{FF2B5EF4-FFF2-40B4-BE49-F238E27FC236}">
                <a16:creationId xmlns:a16="http://schemas.microsoft.com/office/drawing/2014/main" id="{B6EA3196-6416-47BD-9FFE-5EAEDDDCE8B4}"/>
              </a:ext>
            </a:extLst>
          </p:cNvPr>
          <p:cNvSpPr txBox="1"/>
          <p:nvPr/>
        </p:nvSpPr>
        <p:spPr>
          <a:xfrm>
            <a:off x="357047" y="1855304"/>
            <a:ext cx="11331369" cy="707886"/>
          </a:xfrm>
          <a:prstGeom prst="rect">
            <a:avLst/>
          </a:prstGeom>
          <a:noFill/>
        </p:spPr>
        <p:txBody>
          <a:bodyPr wrap="square" rtlCol="0">
            <a:spAutoFit/>
          </a:bodyPr>
          <a:lstStyle/>
          <a:p>
            <a:r>
              <a:rPr lang="en-GB" sz="2000" dirty="0"/>
              <a:t>To move forward in building our Machine Learning Algorithm we need data over which the machine can learn </a:t>
            </a:r>
            <a:r>
              <a:rPr lang="en-GB" sz="2000" dirty="0">
                <a:sym typeface="Wingdings" panose="05000000000000000000" pitchFamily="2" charset="2"/>
              </a:rPr>
              <a:t></a:t>
            </a:r>
            <a:endParaRPr lang="en-GB" sz="2000" dirty="0"/>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extLst>
              <p:ext uri="{D42A27DB-BD31-4B8C-83A1-F6EECF244321}">
                <p14:modId xmlns:p14="http://schemas.microsoft.com/office/powerpoint/2010/main" val="4159357986"/>
              </p:ext>
            </p:extLst>
          </p:nvPr>
        </p:nvGraphicFramePr>
        <p:xfrm>
          <a:off x="472282" y="2686301"/>
          <a:ext cx="9015264" cy="3881120"/>
        </p:xfrm>
        <a:graphic>
          <a:graphicData uri="http://schemas.openxmlformats.org/drawingml/2006/table">
            <a:tbl>
              <a:tblPr firstRow="1" bandRow="1">
                <a:tableStyleId>{F5AB1C69-6EDB-4FF4-983F-18BD219EF322}</a:tableStyleId>
              </a:tblPr>
              <a:tblGrid>
                <a:gridCol w="1502544">
                  <a:extLst>
                    <a:ext uri="{9D8B030D-6E8A-4147-A177-3AD203B41FA5}">
                      <a16:colId xmlns:a16="http://schemas.microsoft.com/office/drawing/2014/main" val="4152459110"/>
                    </a:ext>
                  </a:extLst>
                </a:gridCol>
                <a:gridCol w="1502544">
                  <a:extLst>
                    <a:ext uri="{9D8B030D-6E8A-4147-A177-3AD203B41FA5}">
                      <a16:colId xmlns:a16="http://schemas.microsoft.com/office/drawing/2014/main" val="623635650"/>
                    </a:ext>
                  </a:extLst>
                </a:gridCol>
                <a:gridCol w="1502544">
                  <a:extLst>
                    <a:ext uri="{9D8B030D-6E8A-4147-A177-3AD203B41FA5}">
                      <a16:colId xmlns:a16="http://schemas.microsoft.com/office/drawing/2014/main" val="1026995463"/>
                    </a:ext>
                  </a:extLst>
                </a:gridCol>
                <a:gridCol w="1502544">
                  <a:extLst>
                    <a:ext uri="{9D8B030D-6E8A-4147-A177-3AD203B41FA5}">
                      <a16:colId xmlns:a16="http://schemas.microsoft.com/office/drawing/2014/main" val="2198508720"/>
                    </a:ext>
                  </a:extLst>
                </a:gridCol>
                <a:gridCol w="1502544">
                  <a:extLst>
                    <a:ext uri="{9D8B030D-6E8A-4147-A177-3AD203B41FA5}">
                      <a16:colId xmlns:a16="http://schemas.microsoft.com/office/drawing/2014/main" val="2343108355"/>
                    </a:ext>
                  </a:extLst>
                </a:gridCol>
                <a:gridCol w="1502544">
                  <a:extLst>
                    <a:ext uri="{9D8B030D-6E8A-4147-A177-3AD203B41FA5}">
                      <a16:colId xmlns:a16="http://schemas.microsoft.com/office/drawing/2014/main" val="823078034"/>
                    </a:ext>
                  </a:extLst>
                </a:gridCol>
              </a:tblGrid>
              <a:tr h="370840">
                <a:tc>
                  <a:txBody>
                    <a:bodyPr/>
                    <a:lstStyle/>
                    <a:p>
                      <a:r>
                        <a:rPr lang="en-GB" dirty="0"/>
                        <a:t># Passengers</a:t>
                      </a:r>
                    </a:p>
                  </a:txBody>
                  <a:tcPr/>
                </a:tc>
                <a:tc>
                  <a:txBody>
                    <a:bodyPr/>
                    <a:lstStyle/>
                    <a:p>
                      <a:r>
                        <a:rPr lang="en-GB" dirty="0"/>
                        <a:t>Airport </a:t>
                      </a:r>
                    </a:p>
                  </a:txBody>
                  <a:tcPr/>
                </a:tc>
                <a:tc>
                  <a:txBody>
                    <a:bodyPr/>
                    <a:lstStyle/>
                    <a:p>
                      <a:r>
                        <a:rPr lang="en-GB" dirty="0"/>
                        <a:t>Flight Duration (hours)</a:t>
                      </a:r>
                    </a:p>
                  </a:txBody>
                  <a:tcPr/>
                </a:tc>
                <a:tc>
                  <a:txBody>
                    <a:bodyPr/>
                    <a:lstStyle/>
                    <a:p>
                      <a:r>
                        <a:rPr lang="en-GB" dirty="0"/>
                        <a:t>Cabin Crew Strike</a:t>
                      </a:r>
                    </a:p>
                  </a:txBody>
                  <a:tcPr/>
                </a:tc>
                <a:tc>
                  <a:txBody>
                    <a:bodyPr/>
                    <a:lstStyle/>
                    <a:p>
                      <a:r>
                        <a:rPr lang="en-GB" dirty="0"/>
                        <a:t>Cabin Crew Experience (years)</a:t>
                      </a:r>
                    </a:p>
                  </a:txBody>
                  <a:tcPr/>
                </a:tc>
                <a:tc>
                  <a:txBody>
                    <a:bodyPr/>
                    <a:lstStyle/>
                    <a:p>
                      <a:r>
                        <a:rPr lang="en-GB" dirty="0"/>
                        <a:t>Cost of Tickets</a:t>
                      </a:r>
                    </a:p>
                  </a:txBody>
                  <a:tcPr/>
                </a:tc>
                <a:extLst>
                  <a:ext uri="{0D108BD9-81ED-4DB2-BD59-A6C34878D82A}">
                    <a16:rowId xmlns:a16="http://schemas.microsoft.com/office/drawing/2014/main" val="2628190158"/>
                  </a:ext>
                </a:extLst>
              </a:tr>
              <a:tr h="370840">
                <a:tc>
                  <a:txBody>
                    <a:bodyPr/>
                    <a:lstStyle/>
                    <a:p>
                      <a:r>
                        <a:rPr lang="en-GB" dirty="0"/>
                        <a:t>150</a:t>
                      </a:r>
                    </a:p>
                  </a:txBody>
                  <a:tcPr/>
                </a:tc>
                <a:tc>
                  <a:txBody>
                    <a:bodyPr/>
                    <a:lstStyle/>
                    <a:p>
                      <a:r>
                        <a:rPr lang="en-GB" dirty="0"/>
                        <a:t>Lisbon</a:t>
                      </a:r>
                    </a:p>
                  </a:txBody>
                  <a:tcPr/>
                </a:tc>
                <a:tc>
                  <a:txBody>
                    <a:bodyPr/>
                    <a:lstStyle/>
                    <a:p>
                      <a:r>
                        <a:rPr lang="en-GB" dirty="0"/>
                        <a:t>2.5</a:t>
                      </a:r>
                    </a:p>
                  </a:txBody>
                  <a:tcPr/>
                </a:tc>
                <a:tc>
                  <a:txBody>
                    <a:bodyPr/>
                    <a:lstStyle/>
                    <a:p>
                      <a:r>
                        <a:rPr lang="en-GB" dirty="0"/>
                        <a:t>No</a:t>
                      </a:r>
                    </a:p>
                  </a:txBody>
                  <a:tcPr/>
                </a:tc>
                <a:tc>
                  <a:txBody>
                    <a:bodyPr/>
                    <a:lstStyle/>
                    <a:p>
                      <a:r>
                        <a:rPr lang="en-GB" dirty="0"/>
                        <a:t>10</a:t>
                      </a:r>
                    </a:p>
                  </a:txBody>
                  <a:tcPr/>
                </a:tc>
                <a:tc>
                  <a:txBody>
                    <a:bodyPr/>
                    <a:lstStyle/>
                    <a:p>
                      <a:r>
                        <a:rPr lang="en-GB" dirty="0"/>
                        <a:t>100</a:t>
                      </a:r>
                    </a:p>
                  </a:txBody>
                  <a:tcPr/>
                </a:tc>
                <a:extLst>
                  <a:ext uri="{0D108BD9-81ED-4DB2-BD59-A6C34878D82A}">
                    <a16:rowId xmlns:a16="http://schemas.microsoft.com/office/drawing/2014/main" val="2665565925"/>
                  </a:ext>
                </a:extLst>
              </a:tr>
              <a:tr h="370840">
                <a:tc>
                  <a:txBody>
                    <a:bodyPr/>
                    <a:lstStyle/>
                    <a:p>
                      <a:r>
                        <a:rPr lang="en-GB" dirty="0"/>
                        <a:t>250</a:t>
                      </a:r>
                    </a:p>
                  </a:txBody>
                  <a:tcPr/>
                </a:tc>
                <a:tc>
                  <a:txBody>
                    <a:bodyPr/>
                    <a:lstStyle/>
                    <a:p>
                      <a:r>
                        <a:rPr lang="en-GB" dirty="0"/>
                        <a:t>Porto</a:t>
                      </a:r>
                    </a:p>
                  </a:txBody>
                  <a:tcPr/>
                </a:tc>
                <a:tc>
                  <a:txBody>
                    <a:bodyPr/>
                    <a:lstStyle/>
                    <a:p>
                      <a:r>
                        <a:rPr lang="en-GB" dirty="0"/>
                        <a:t>8</a:t>
                      </a:r>
                    </a:p>
                  </a:txBody>
                  <a:tcPr/>
                </a:tc>
                <a:tc>
                  <a:txBody>
                    <a:bodyPr/>
                    <a:lstStyle/>
                    <a:p>
                      <a:r>
                        <a:rPr lang="en-GB" dirty="0"/>
                        <a:t>No</a:t>
                      </a:r>
                    </a:p>
                  </a:txBody>
                  <a:tcPr/>
                </a:tc>
                <a:tc>
                  <a:txBody>
                    <a:bodyPr/>
                    <a:lstStyle/>
                    <a:p>
                      <a:r>
                        <a:rPr lang="en-GB" dirty="0"/>
                        <a:t>2</a:t>
                      </a:r>
                    </a:p>
                  </a:txBody>
                  <a:tcPr/>
                </a:tc>
                <a:tc>
                  <a:txBody>
                    <a:bodyPr/>
                    <a:lstStyle/>
                    <a:p>
                      <a:r>
                        <a:rPr lang="en-GB" dirty="0"/>
                        <a:t>550</a:t>
                      </a:r>
                    </a:p>
                  </a:txBody>
                  <a:tcPr/>
                </a:tc>
                <a:extLst>
                  <a:ext uri="{0D108BD9-81ED-4DB2-BD59-A6C34878D82A}">
                    <a16:rowId xmlns:a16="http://schemas.microsoft.com/office/drawing/2014/main" val="3778868841"/>
                  </a:ext>
                </a:extLst>
              </a:tr>
              <a:tr h="370840">
                <a:tc>
                  <a:txBody>
                    <a:bodyPr/>
                    <a:lstStyle/>
                    <a:p>
                      <a:r>
                        <a:rPr lang="en-GB" dirty="0"/>
                        <a:t>10</a:t>
                      </a:r>
                    </a:p>
                  </a:txBody>
                  <a:tcPr/>
                </a:tc>
                <a:tc>
                  <a:txBody>
                    <a:bodyPr/>
                    <a:lstStyle/>
                    <a:p>
                      <a:r>
                        <a:rPr lang="en-GB" dirty="0"/>
                        <a:t>Lisbon</a:t>
                      </a:r>
                    </a:p>
                  </a:txBody>
                  <a:tcPr/>
                </a:tc>
                <a:tc>
                  <a:txBody>
                    <a:bodyPr/>
                    <a:lstStyle/>
                    <a:p>
                      <a:r>
                        <a:rPr lang="en-GB" dirty="0"/>
                        <a:t>1.5</a:t>
                      </a:r>
                    </a:p>
                  </a:txBody>
                  <a:tcPr/>
                </a:tc>
                <a:tc>
                  <a:txBody>
                    <a:bodyPr/>
                    <a:lstStyle/>
                    <a:p>
                      <a:r>
                        <a:rPr lang="en-GB" dirty="0"/>
                        <a:t>No</a:t>
                      </a:r>
                    </a:p>
                  </a:txBody>
                  <a:tcPr/>
                </a:tc>
                <a:tc>
                  <a:txBody>
                    <a:bodyPr/>
                    <a:lstStyle/>
                    <a:p>
                      <a:r>
                        <a:rPr lang="en-GB" dirty="0"/>
                        <a:t>25</a:t>
                      </a:r>
                    </a:p>
                  </a:txBody>
                  <a:tcPr/>
                </a:tc>
                <a:tc>
                  <a:txBody>
                    <a:bodyPr/>
                    <a:lstStyle/>
                    <a:p>
                      <a:r>
                        <a:rPr lang="en-GB" dirty="0"/>
                        <a:t>2000</a:t>
                      </a:r>
                    </a:p>
                  </a:txBody>
                  <a:tcPr/>
                </a:tc>
                <a:extLst>
                  <a:ext uri="{0D108BD9-81ED-4DB2-BD59-A6C34878D82A}">
                    <a16:rowId xmlns:a16="http://schemas.microsoft.com/office/drawing/2014/main" val="460964280"/>
                  </a:ext>
                </a:extLst>
              </a:tr>
              <a:tr h="370840">
                <a:tc>
                  <a:txBody>
                    <a:bodyPr/>
                    <a:lstStyle/>
                    <a:p>
                      <a:r>
                        <a:rPr lang="en-GB" dirty="0"/>
                        <a:t>300</a:t>
                      </a:r>
                    </a:p>
                  </a:txBody>
                  <a:tcPr/>
                </a:tc>
                <a:tc>
                  <a:txBody>
                    <a:bodyPr/>
                    <a:lstStyle/>
                    <a:p>
                      <a:r>
                        <a:rPr lang="en-GB" dirty="0"/>
                        <a:t>Azores</a:t>
                      </a:r>
                    </a:p>
                  </a:txBody>
                  <a:tcPr/>
                </a:tc>
                <a:tc>
                  <a:txBody>
                    <a:bodyPr/>
                    <a:lstStyle/>
                    <a:p>
                      <a:r>
                        <a:rPr lang="en-GB" dirty="0"/>
                        <a:t>8</a:t>
                      </a:r>
                    </a:p>
                  </a:txBody>
                  <a:tcPr/>
                </a:tc>
                <a:tc>
                  <a:txBody>
                    <a:bodyPr/>
                    <a:lstStyle/>
                    <a:p>
                      <a:r>
                        <a:rPr lang="en-GB" dirty="0"/>
                        <a:t>No</a:t>
                      </a:r>
                    </a:p>
                  </a:txBody>
                  <a:tcPr/>
                </a:tc>
                <a:tc>
                  <a:txBody>
                    <a:bodyPr/>
                    <a:lstStyle/>
                    <a:p>
                      <a:r>
                        <a:rPr lang="en-GB" dirty="0"/>
                        <a:t>9</a:t>
                      </a:r>
                    </a:p>
                  </a:txBody>
                  <a:tcPr/>
                </a:tc>
                <a:tc>
                  <a:txBody>
                    <a:bodyPr/>
                    <a:lstStyle/>
                    <a:p>
                      <a:r>
                        <a:rPr lang="en-GB" dirty="0"/>
                        <a:t>600</a:t>
                      </a:r>
                    </a:p>
                  </a:txBody>
                  <a:tcPr/>
                </a:tc>
                <a:extLst>
                  <a:ext uri="{0D108BD9-81ED-4DB2-BD59-A6C34878D82A}">
                    <a16:rowId xmlns:a16="http://schemas.microsoft.com/office/drawing/2014/main" val="1952975589"/>
                  </a:ext>
                </a:extLst>
              </a:tr>
              <a:tr h="370840">
                <a:tc>
                  <a:txBody>
                    <a:bodyPr/>
                    <a:lstStyle/>
                    <a:p>
                      <a:r>
                        <a:rPr lang="en-GB" dirty="0"/>
                        <a:t>220</a:t>
                      </a:r>
                    </a:p>
                  </a:txBody>
                  <a:tcPr/>
                </a:tc>
                <a:tc>
                  <a:txBody>
                    <a:bodyPr/>
                    <a:lstStyle/>
                    <a:p>
                      <a:r>
                        <a:rPr lang="en-GB" dirty="0"/>
                        <a:t>Madrid</a:t>
                      </a:r>
                    </a:p>
                  </a:txBody>
                  <a:tcPr/>
                </a:tc>
                <a:tc>
                  <a:txBody>
                    <a:bodyPr/>
                    <a:lstStyle/>
                    <a:p>
                      <a:r>
                        <a:rPr lang="en-GB" dirty="0"/>
                        <a:t>3</a:t>
                      </a:r>
                    </a:p>
                  </a:txBody>
                  <a:tcPr/>
                </a:tc>
                <a:tc>
                  <a:txBody>
                    <a:bodyPr/>
                    <a:lstStyle/>
                    <a:p>
                      <a:r>
                        <a:rPr lang="en-GB" dirty="0"/>
                        <a:t>No</a:t>
                      </a:r>
                    </a:p>
                  </a:txBody>
                  <a:tcPr/>
                </a:tc>
                <a:tc>
                  <a:txBody>
                    <a:bodyPr/>
                    <a:lstStyle/>
                    <a:p>
                      <a:r>
                        <a:rPr lang="en-GB" dirty="0"/>
                        <a:t>1.5</a:t>
                      </a:r>
                    </a:p>
                  </a:txBody>
                  <a:tcPr/>
                </a:tc>
                <a:tc>
                  <a:txBody>
                    <a:bodyPr/>
                    <a:lstStyle/>
                    <a:p>
                      <a:r>
                        <a:rPr lang="en-GB" dirty="0"/>
                        <a:t>85</a:t>
                      </a:r>
                    </a:p>
                  </a:txBody>
                  <a:tcPr/>
                </a:tc>
                <a:extLst>
                  <a:ext uri="{0D108BD9-81ED-4DB2-BD59-A6C34878D82A}">
                    <a16:rowId xmlns:a16="http://schemas.microsoft.com/office/drawing/2014/main" val="3288539653"/>
                  </a:ext>
                </a:extLst>
              </a:tr>
              <a:tr h="370840">
                <a:tc>
                  <a:txBody>
                    <a:bodyPr/>
                    <a:lstStyle/>
                    <a:p>
                      <a:r>
                        <a:rPr lang="en-GB" dirty="0"/>
                        <a:t>150</a:t>
                      </a:r>
                    </a:p>
                  </a:txBody>
                  <a:tcPr/>
                </a:tc>
                <a:tc>
                  <a:txBody>
                    <a:bodyPr/>
                    <a:lstStyle/>
                    <a:p>
                      <a:r>
                        <a:rPr lang="en-GB" dirty="0" err="1"/>
                        <a:t>Orly</a:t>
                      </a:r>
                      <a:endParaRPr lang="en-GB" dirty="0"/>
                    </a:p>
                  </a:txBody>
                  <a:tcPr/>
                </a:tc>
                <a:tc>
                  <a:txBody>
                    <a:bodyPr/>
                    <a:lstStyle/>
                    <a:p>
                      <a:r>
                        <a:rPr lang="en-GB" dirty="0"/>
                        <a:t>4</a:t>
                      </a:r>
                    </a:p>
                  </a:txBody>
                  <a:tcPr/>
                </a:tc>
                <a:tc>
                  <a:txBody>
                    <a:bodyPr/>
                    <a:lstStyle/>
                    <a:p>
                      <a:r>
                        <a:rPr lang="en-GB" dirty="0"/>
                        <a:t>Yes</a:t>
                      </a:r>
                    </a:p>
                  </a:txBody>
                  <a:tcPr/>
                </a:tc>
                <a:tc>
                  <a:txBody>
                    <a:bodyPr/>
                    <a:lstStyle/>
                    <a:p>
                      <a:r>
                        <a:rPr lang="en-GB" dirty="0"/>
                        <a:t>25</a:t>
                      </a:r>
                    </a:p>
                  </a:txBody>
                  <a:tcPr/>
                </a:tc>
                <a:tc>
                  <a:txBody>
                    <a:bodyPr/>
                    <a:lstStyle/>
                    <a:p>
                      <a:r>
                        <a:rPr lang="en-GB" dirty="0"/>
                        <a:t>120</a:t>
                      </a:r>
                    </a:p>
                  </a:txBody>
                  <a:tcPr/>
                </a:tc>
                <a:extLst>
                  <a:ext uri="{0D108BD9-81ED-4DB2-BD59-A6C34878D82A}">
                    <a16:rowId xmlns:a16="http://schemas.microsoft.com/office/drawing/2014/main" val="1834845934"/>
                  </a:ext>
                </a:extLst>
              </a:tr>
              <a:tr h="370840">
                <a:tc>
                  <a:txBody>
                    <a:bodyPr/>
                    <a:lstStyle/>
                    <a:p>
                      <a:r>
                        <a:rPr lang="en-GB" dirty="0"/>
                        <a:t>250</a:t>
                      </a:r>
                    </a:p>
                  </a:txBody>
                  <a:tcPr/>
                </a:tc>
                <a:tc>
                  <a:txBody>
                    <a:bodyPr/>
                    <a:lstStyle/>
                    <a:p>
                      <a:r>
                        <a:rPr lang="en-GB" dirty="0"/>
                        <a:t>Porto</a:t>
                      </a:r>
                    </a:p>
                  </a:txBody>
                  <a:tcPr/>
                </a:tc>
                <a:tc>
                  <a:txBody>
                    <a:bodyPr/>
                    <a:lstStyle/>
                    <a:p>
                      <a:r>
                        <a:rPr lang="en-GB" dirty="0"/>
                        <a:t>8</a:t>
                      </a:r>
                    </a:p>
                  </a:txBody>
                  <a:tcPr/>
                </a:tc>
                <a:tc>
                  <a:txBody>
                    <a:bodyPr/>
                    <a:lstStyle/>
                    <a:p>
                      <a:r>
                        <a:rPr lang="en-GB" dirty="0"/>
                        <a:t>No</a:t>
                      </a:r>
                    </a:p>
                  </a:txBody>
                  <a:tcPr/>
                </a:tc>
                <a:tc>
                  <a:txBody>
                    <a:bodyPr/>
                    <a:lstStyle/>
                    <a:p>
                      <a:r>
                        <a:rPr lang="en-GB" dirty="0"/>
                        <a:t>2</a:t>
                      </a:r>
                    </a:p>
                  </a:txBody>
                  <a:tcPr/>
                </a:tc>
                <a:tc>
                  <a:txBody>
                    <a:bodyPr/>
                    <a:lstStyle/>
                    <a:p>
                      <a:r>
                        <a:rPr lang="en-GB" dirty="0"/>
                        <a:t>550</a:t>
                      </a:r>
                    </a:p>
                  </a:txBody>
                  <a:tcPr/>
                </a:tc>
                <a:extLst>
                  <a:ext uri="{0D108BD9-81ED-4DB2-BD59-A6C34878D82A}">
                    <a16:rowId xmlns:a16="http://schemas.microsoft.com/office/drawing/2014/main" val="1917566487"/>
                  </a:ext>
                </a:extLst>
              </a:tr>
              <a:tr h="370840">
                <a:tc>
                  <a:txBody>
                    <a:bodyPr/>
                    <a:lstStyle/>
                    <a:p>
                      <a:r>
                        <a:rPr lang="en-GB" dirty="0"/>
                        <a:t>300</a:t>
                      </a:r>
                    </a:p>
                  </a:txBody>
                  <a:tcPr/>
                </a:tc>
                <a:tc>
                  <a:txBody>
                    <a:bodyPr/>
                    <a:lstStyle/>
                    <a:p>
                      <a:r>
                        <a:rPr lang="en-GB" dirty="0"/>
                        <a:t>Porto</a:t>
                      </a:r>
                    </a:p>
                  </a:txBody>
                  <a:tcPr/>
                </a:tc>
                <a:tc>
                  <a:txBody>
                    <a:bodyPr/>
                    <a:lstStyle/>
                    <a:p>
                      <a:r>
                        <a:rPr lang="en-GB" dirty="0"/>
                        <a:t>8</a:t>
                      </a:r>
                    </a:p>
                  </a:txBody>
                  <a:tcPr/>
                </a:tc>
                <a:tc>
                  <a:txBody>
                    <a:bodyPr/>
                    <a:lstStyle/>
                    <a:p>
                      <a:r>
                        <a:rPr lang="en-GB" dirty="0"/>
                        <a:t>Yes</a:t>
                      </a:r>
                    </a:p>
                  </a:txBody>
                  <a:tcPr/>
                </a:tc>
                <a:tc>
                  <a:txBody>
                    <a:bodyPr/>
                    <a:lstStyle/>
                    <a:p>
                      <a:r>
                        <a:rPr lang="en-GB" dirty="0"/>
                        <a:t>10</a:t>
                      </a:r>
                    </a:p>
                  </a:txBody>
                  <a:tcPr/>
                </a:tc>
                <a:tc>
                  <a:txBody>
                    <a:bodyPr/>
                    <a:lstStyle/>
                    <a:p>
                      <a:r>
                        <a:rPr lang="en-GB" dirty="0"/>
                        <a:t>800</a:t>
                      </a:r>
                    </a:p>
                  </a:txBody>
                  <a:tcPr/>
                </a:tc>
                <a:extLst>
                  <a:ext uri="{0D108BD9-81ED-4DB2-BD59-A6C34878D82A}">
                    <a16:rowId xmlns:a16="http://schemas.microsoft.com/office/drawing/2014/main" val="1165852879"/>
                  </a:ext>
                </a:extLst>
              </a:tr>
            </a:tbl>
          </a:graphicData>
        </a:graphic>
      </p:graphicFrame>
      <p:sp>
        <p:nvSpPr>
          <p:cNvPr id="18" name="TextBox 17">
            <a:extLst>
              <a:ext uri="{FF2B5EF4-FFF2-40B4-BE49-F238E27FC236}">
                <a16:creationId xmlns:a16="http://schemas.microsoft.com/office/drawing/2014/main" id="{FDF8BC15-1B56-4449-9423-CC8DEBA8C29B}"/>
              </a:ext>
            </a:extLst>
          </p:cNvPr>
          <p:cNvSpPr txBox="1"/>
          <p:nvPr/>
        </p:nvSpPr>
        <p:spPr>
          <a:xfrm>
            <a:off x="9581322" y="2686301"/>
            <a:ext cx="2544417" cy="2585323"/>
          </a:xfrm>
          <a:prstGeom prst="rect">
            <a:avLst/>
          </a:prstGeom>
          <a:noFill/>
        </p:spPr>
        <p:txBody>
          <a:bodyPr wrap="square" rtlCol="0">
            <a:spAutoFit/>
          </a:bodyPr>
          <a:lstStyle/>
          <a:p>
            <a:r>
              <a:rPr lang="en-GB" dirty="0"/>
              <a:t>By building the following table we have a possible set of features we could input into a ML Algorithm.</a:t>
            </a:r>
            <a:br>
              <a:rPr lang="en-GB" dirty="0"/>
            </a:br>
            <a:br>
              <a:rPr lang="en-GB" dirty="0"/>
            </a:br>
            <a:br>
              <a:rPr lang="en-GB" dirty="0"/>
            </a:br>
            <a:r>
              <a:rPr lang="en-GB" dirty="0">
                <a:solidFill>
                  <a:schemeClr val="accent1"/>
                </a:solidFill>
              </a:rPr>
              <a:t>Is this enough to answer our question?</a:t>
            </a:r>
          </a:p>
        </p:txBody>
      </p:sp>
    </p:spTree>
    <p:extLst>
      <p:ext uri="{BB962C8B-B14F-4D97-AF65-F5344CB8AC3E}">
        <p14:creationId xmlns:p14="http://schemas.microsoft.com/office/powerpoint/2010/main" val="21764409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Decision Trees</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60</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358346" y="1532237"/>
            <a:ext cx="7599405" cy="4524315"/>
          </a:xfrm>
          <a:prstGeom prst="rect">
            <a:avLst/>
          </a:prstGeom>
          <a:noFill/>
        </p:spPr>
        <p:txBody>
          <a:bodyPr wrap="square" rtlCol="0">
            <a:spAutoFit/>
          </a:bodyPr>
          <a:lstStyle/>
          <a:p>
            <a:r>
              <a:rPr lang="en-GB" sz="2400" dirty="0"/>
              <a:t>Objective is to split data according to different conditions.</a:t>
            </a:r>
          </a:p>
          <a:p>
            <a:endParaRPr lang="en-GB" sz="2400" dirty="0"/>
          </a:p>
          <a:p>
            <a:pPr marL="342900" indent="-342900">
              <a:buFont typeface="Arial"/>
              <a:buChar char="•"/>
            </a:pPr>
            <a:r>
              <a:rPr lang="en-GB" sz="2400" dirty="0"/>
              <a:t>Flow-Chart structure where each node represents a test on a feature</a:t>
            </a:r>
            <a:br>
              <a:rPr lang="en-GB" sz="2400" dirty="0"/>
            </a:br>
            <a:endParaRPr lang="en-GB" sz="2400" dirty="0"/>
          </a:p>
          <a:p>
            <a:pPr marL="342900" indent="-342900">
              <a:buFont typeface="Arial"/>
              <a:buChar char="•"/>
            </a:pPr>
            <a:r>
              <a:rPr lang="en-GB" sz="2400" dirty="0"/>
              <a:t>Corresponding branches represent the different outcomes </a:t>
            </a:r>
            <a:br>
              <a:rPr lang="en-GB" sz="2400" dirty="0"/>
            </a:br>
            <a:endParaRPr lang="en-GB" sz="2400" dirty="0"/>
          </a:p>
          <a:p>
            <a:pPr marL="342900" indent="-342900">
              <a:buFont typeface="Arial"/>
              <a:buChar char="•"/>
            </a:pPr>
            <a:r>
              <a:rPr lang="en-GB" sz="2400" dirty="0"/>
              <a:t>Usually used in the context of classifications problems (where target variable is discrete/categorical) but in the case where the target variable takes continuous values there can be regression trees</a:t>
            </a:r>
          </a:p>
        </p:txBody>
      </p:sp>
      <p:pic>
        <p:nvPicPr>
          <p:cNvPr id="20" name="Picture 19"/>
          <p:cNvPicPr>
            <a:picLocks noChangeAspect="1"/>
          </p:cNvPicPr>
          <p:nvPr/>
        </p:nvPicPr>
        <p:blipFill>
          <a:blip r:embed="rId2"/>
          <a:stretch>
            <a:fillRect/>
          </a:stretch>
        </p:blipFill>
        <p:spPr>
          <a:xfrm>
            <a:off x="7923550" y="1757794"/>
            <a:ext cx="3748206" cy="3545178"/>
          </a:xfrm>
          <a:prstGeom prst="rect">
            <a:avLst/>
          </a:prstGeom>
        </p:spPr>
      </p:pic>
    </p:spTree>
    <p:extLst>
      <p:ext uri="{BB962C8B-B14F-4D97-AF65-F5344CB8AC3E}">
        <p14:creationId xmlns:p14="http://schemas.microsoft.com/office/powerpoint/2010/main" val="3234192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Decision Trees</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61</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358346" y="1532237"/>
            <a:ext cx="7599405" cy="4616649"/>
          </a:xfrm>
          <a:prstGeom prst="rect">
            <a:avLst/>
          </a:prstGeom>
          <a:noFill/>
        </p:spPr>
        <p:txBody>
          <a:bodyPr wrap="square" rtlCol="0">
            <a:spAutoFit/>
          </a:bodyPr>
          <a:lstStyle/>
          <a:p>
            <a:r>
              <a:rPr lang="en-GB" sz="2400" dirty="0"/>
              <a:t>Objective is to split data according to different conditions.</a:t>
            </a:r>
          </a:p>
          <a:p>
            <a:endParaRPr lang="en-GB" sz="2400" dirty="0"/>
          </a:p>
          <a:p>
            <a:pPr marL="342900" indent="-342900">
              <a:buFont typeface="Arial"/>
              <a:buChar char="•"/>
            </a:pPr>
            <a:r>
              <a:rPr lang="en-GB" sz="2400" dirty="0"/>
              <a:t>Each leaf of the tree is </a:t>
            </a:r>
            <a:r>
              <a:rPr lang="en-GB" sz="2400" dirty="0" err="1"/>
              <a:t>labeled</a:t>
            </a:r>
            <a:r>
              <a:rPr lang="en-GB" sz="2400" dirty="0"/>
              <a:t> with class probability according to </a:t>
            </a:r>
            <a:r>
              <a:rPr lang="en-GB" sz="2400" dirty="0" err="1"/>
              <a:t>observtions</a:t>
            </a:r>
            <a:r>
              <a:rPr lang="en-GB" sz="2400" dirty="0"/>
              <a:t>.</a:t>
            </a:r>
            <a:br>
              <a:rPr lang="en-GB" sz="2400" dirty="0"/>
            </a:br>
            <a:endParaRPr lang="en-GB" sz="2400" dirty="0"/>
          </a:p>
          <a:p>
            <a:pPr marL="342900" indent="-342900">
              <a:buFont typeface="Arial"/>
              <a:buChar char="•"/>
            </a:pPr>
            <a:r>
              <a:rPr lang="en-GB" sz="2400" dirty="0"/>
              <a:t>Algorithm used to build decisions trees is known as ID3 algorithm (by Quinlan). A description of the algorithm is:</a:t>
            </a:r>
            <a:br>
              <a:rPr lang="en-GB" sz="2400" dirty="0"/>
            </a:br>
            <a:r>
              <a:rPr lang="en-GB" dirty="0"/>
              <a:t>Select the </a:t>
            </a:r>
            <a:r>
              <a:rPr lang="en-GB" dirty="0">
                <a:solidFill>
                  <a:srgbClr val="4472C4"/>
                </a:solidFill>
              </a:rPr>
              <a:t>best feature</a:t>
            </a:r>
            <a:r>
              <a:rPr lang="en-GB" dirty="0"/>
              <a:t> -&gt; </a:t>
            </a:r>
          </a:p>
          <a:p>
            <a:r>
              <a:rPr lang="en-GB" dirty="0"/>
              <a:t>      Assign test case for the node -&gt; </a:t>
            </a:r>
          </a:p>
          <a:p>
            <a:r>
              <a:rPr lang="en-GB" dirty="0"/>
              <a:t>      for each value of the feature, create a new descendant node -&gt; </a:t>
            </a:r>
          </a:p>
          <a:p>
            <a:r>
              <a:rPr lang="en-GB" dirty="0"/>
              <a:t>      sort training examples to the appropriate descendent leaf -&gt; </a:t>
            </a:r>
          </a:p>
          <a:p>
            <a:r>
              <a:rPr lang="en-GB" dirty="0"/>
              <a:t>	</a:t>
            </a:r>
            <a:r>
              <a:rPr lang="en-GB" dirty="0">
                <a:solidFill>
                  <a:schemeClr val="accent1"/>
                </a:solidFill>
              </a:rPr>
              <a:t>If</a:t>
            </a:r>
            <a:r>
              <a:rPr lang="en-GB" dirty="0"/>
              <a:t> examples are perfectly classified -&gt; stop. </a:t>
            </a:r>
          </a:p>
          <a:p>
            <a:r>
              <a:rPr lang="en-GB" dirty="0"/>
              <a:t>	</a:t>
            </a:r>
            <a:r>
              <a:rPr lang="en-GB" dirty="0">
                <a:solidFill>
                  <a:srgbClr val="4472C4"/>
                </a:solidFill>
              </a:rPr>
              <a:t>Else</a:t>
            </a:r>
            <a:r>
              <a:rPr lang="en-GB" dirty="0"/>
              <a:t> iterate over the new leaf nodes.</a:t>
            </a:r>
            <a:br>
              <a:rPr lang="en-GB" sz="2400" dirty="0"/>
            </a:br>
            <a:endParaRPr lang="en-GB" dirty="0"/>
          </a:p>
        </p:txBody>
      </p:sp>
      <p:pic>
        <p:nvPicPr>
          <p:cNvPr id="20" name="Picture 19"/>
          <p:cNvPicPr>
            <a:picLocks noChangeAspect="1"/>
          </p:cNvPicPr>
          <p:nvPr/>
        </p:nvPicPr>
        <p:blipFill>
          <a:blip r:embed="rId2"/>
          <a:stretch>
            <a:fillRect/>
          </a:stretch>
        </p:blipFill>
        <p:spPr>
          <a:xfrm>
            <a:off x="7923550" y="1757794"/>
            <a:ext cx="3748206" cy="3545178"/>
          </a:xfrm>
          <a:prstGeom prst="rect">
            <a:avLst/>
          </a:prstGeom>
        </p:spPr>
      </p:pic>
    </p:spTree>
    <p:extLst>
      <p:ext uri="{BB962C8B-B14F-4D97-AF65-F5344CB8AC3E}">
        <p14:creationId xmlns:p14="http://schemas.microsoft.com/office/powerpoint/2010/main" val="1887033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Decision Trees</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62</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358346" y="1532237"/>
            <a:ext cx="7599405" cy="1938992"/>
          </a:xfrm>
          <a:prstGeom prst="rect">
            <a:avLst/>
          </a:prstGeom>
          <a:noFill/>
        </p:spPr>
        <p:txBody>
          <a:bodyPr wrap="square" rtlCol="0">
            <a:spAutoFit/>
          </a:bodyPr>
          <a:lstStyle/>
          <a:p>
            <a:r>
              <a:rPr lang="en-GB" sz="2000" dirty="0"/>
              <a:t>Advantages:</a:t>
            </a:r>
            <a:br>
              <a:rPr lang="en-GB" sz="2000" dirty="0"/>
            </a:br>
            <a:endParaRPr lang="en-GB" sz="2000" dirty="0"/>
          </a:p>
          <a:p>
            <a:pPr marL="342900" indent="-342900">
              <a:buFont typeface="Arial"/>
              <a:buChar char="•"/>
            </a:pPr>
            <a:r>
              <a:rPr lang="en-GB" sz="2000" dirty="0"/>
              <a:t>Simple to understand and interpret</a:t>
            </a:r>
          </a:p>
          <a:p>
            <a:pPr marL="342900" indent="-342900">
              <a:buFont typeface="Arial"/>
              <a:buChar char="•"/>
            </a:pPr>
            <a:r>
              <a:rPr lang="en-GB" sz="2000" dirty="0"/>
              <a:t>Able to handle both numerical and categorical data</a:t>
            </a:r>
          </a:p>
          <a:p>
            <a:pPr marL="342900" indent="-342900">
              <a:buFont typeface="Arial"/>
              <a:buChar char="•"/>
            </a:pPr>
            <a:r>
              <a:rPr lang="en-GB" sz="2000" dirty="0"/>
              <a:t>Requires little data preparation</a:t>
            </a:r>
          </a:p>
          <a:p>
            <a:pPr marL="342900" indent="-342900">
              <a:buFont typeface="Arial"/>
              <a:buChar char="•"/>
            </a:pPr>
            <a:r>
              <a:rPr lang="en-GB" sz="2000" dirty="0"/>
              <a:t>Performs well for large datasets</a:t>
            </a:r>
          </a:p>
        </p:txBody>
      </p:sp>
      <p:pic>
        <p:nvPicPr>
          <p:cNvPr id="20" name="Picture 19"/>
          <p:cNvPicPr>
            <a:picLocks noChangeAspect="1"/>
          </p:cNvPicPr>
          <p:nvPr/>
        </p:nvPicPr>
        <p:blipFill>
          <a:blip r:embed="rId2"/>
          <a:stretch>
            <a:fillRect/>
          </a:stretch>
        </p:blipFill>
        <p:spPr>
          <a:xfrm>
            <a:off x="7923550" y="1757794"/>
            <a:ext cx="3748206" cy="3545178"/>
          </a:xfrm>
          <a:prstGeom prst="rect">
            <a:avLst/>
          </a:prstGeom>
        </p:spPr>
      </p:pic>
      <p:sp>
        <p:nvSpPr>
          <p:cNvPr id="6" name="TextBox 5">
            <a:extLst>
              <a:ext uri="{FF2B5EF4-FFF2-40B4-BE49-F238E27FC236}">
                <a16:creationId xmlns:a16="http://schemas.microsoft.com/office/drawing/2014/main" id="{83588FC4-BAB1-437F-878D-55A7A9E922F2}"/>
              </a:ext>
            </a:extLst>
          </p:cNvPr>
          <p:cNvSpPr txBox="1"/>
          <p:nvPr/>
        </p:nvSpPr>
        <p:spPr>
          <a:xfrm>
            <a:off x="369628" y="3671782"/>
            <a:ext cx="7599405" cy="2554545"/>
          </a:xfrm>
          <a:prstGeom prst="rect">
            <a:avLst/>
          </a:prstGeom>
          <a:noFill/>
        </p:spPr>
        <p:txBody>
          <a:bodyPr wrap="square" rtlCol="0">
            <a:spAutoFit/>
          </a:bodyPr>
          <a:lstStyle/>
          <a:p>
            <a:r>
              <a:rPr lang="en-GB" sz="2000" dirty="0"/>
              <a:t>Disadvantages:</a:t>
            </a:r>
            <a:br>
              <a:rPr lang="en-GB" sz="2000" dirty="0"/>
            </a:br>
            <a:endParaRPr lang="en-GB" sz="2000" dirty="0"/>
          </a:p>
          <a:p>
            <a:pPr marL="342900" indent="-342900">
              <a:buFont typeface="Arial"/>
              <a:buChar char="•"/>
            </a:pPr>
            <a:r>
              <a:rPr lang="en-GB" sz="2000" dirty="0"/>
              <a:t>Can be extremely non-robust for future training, small change in training data can lead to different tree</a:t>
            </a:r>
          </a:p>
          <a:p>
            <a:pPr marL="342900" indent="-342900">
              <a:buFont typeface="Arial"/>
              <a:buChar char="•"/>
            </a:pPr>
            <a:r>
              <a:rPr lang="en-GB" sz="2000" dirty="0"/>
              <a:t>Greedy Algorithm and NP Complete problem (</a:t>
            </a:r>
            <a:r>
              <a:rPr lang="en-GB" sz="2000" dirty="0" err="1"/>
              <a:t>reseach</a:t>
            </a:r>
            <a:r>
              <a:rPr lang="en-GB" sz="2000" dirty="0"/>
              <a:t> further in future course)</a:t>
            </a:r>
          </a:p>
          <a:p>
            <a:pPr marL="342900" indent="-342900">
              <a:buFont typeface="Arial"/>
              <a:buChar char="•"/>
            </a:pPr>
            <a:r>
              <a:rPr lang="en-GB" sz="2000" dirty="0"/>
              <a:t>Can create over-complex trees too particular to training datasets. This is known as </a:t>
            </a:r>
            <a:r>
              <a:rPr lang="en-GB" sz="2000" dirty="0" err="1"/>
              <a:t>overfitting</a:t>
            </a:r>
            <a:endParaRPr lang="en-GB" sz="2000" dirty="0"/>
          </a:p>
        </p:txBody>
      </p:sp>
    </p:spTree>
    <p:extLst>
      <p:ext uri="{BB962C8B-B14F-4D97-AF65-F5344CB8AC3E}">
        <p14:creationId xmlns:p14="http://schemas.microsoft.com/office/powerpoint/2010/main" val="913391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Logistic Regression</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63</a:t>
            </a:fld>
            <a:endParaRPr lang="en-GB"/>
          </a:p>
        </p:txBody>
      </p:sp>
      <p:pic>
        <p:nvPicPr>
          <p:cNvPr id="7" name="Picture 6"/>
          <p:cNvPicPr>
            <a:picLocks noChangeAspect="1"/>
          </p:cNvPicPr>
          <p:nvPr/>
        </p:nvPicPr>
        <p:blipFill>
          <a:blip r:embed="rId2"/>
          <a:stretch>
            <a:fillRect/>
          </a:stretch>
        </p:blipFill>
        <p:spPr>
          <a:xfrm>
            <a:off x="1051280" y="1394604"/>
            <a:ext cx="10160000" cy="5080000"/>
          </a:xfrm>
          <a:prstGeom prst="rect">
            <a:avLst/>
          </a:prstGeom>
        </p:spPr>
      </p:pic>
    </p:spTree>
    <p:extLst>
      <p:ext uri="{BB962C8B-B14F-4D97-AF65-F5344CB8AC3E}">
        <p14:creationId xmlns:p14="http://schemas.microsoft.com/office/powerpoint/2010/main" val="1978633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Logistic Regression</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64</a:t>
            </a:fld>
            <a:endParaRPr lang="en-GB"/>
          </a:p>
        </p:txBody>
      </p:sp>
      <p:sp>
        <p:nvSpPr>
          <p:cNvPr id="6" name="TextBox 5">
            <a:extLst>
              <a:ext uri="{FF2B5EF4-FFF2-40B4-BE49-F238E27FC236}">
                <a16:creationId xmlns:a16="http://schemas.microsoft.com/office/drawing/2014/main" id="{83588FC4-BAB1-437F-878D-55A7A9E922F2}"/>
              </a:ext>
            </a:extLst>
          </p:cNvPr>
          <p:cNvSpPr txBox="1"/>
          <p:nvPr/>
        </p:nvSpPr>
        <p:spPr>
          <a:xfrm>
            <a:off x="275550" y="1425956"/>
            <a:ext cx="11401958" cy="2554545"/>
          </a:xfrm>
          <a:prstGeom prst="rect">
            <a:avLst/>
          </a:prstGeom>
          <a:noFill/>
        </p:spPr>
        <p:txBody>
          <a:bodyPr wrap="square" rtlCol="0">
            <a:spAutoFit/>
          </a:bodyPr>
          <a:lstStyle/>
          <a:p>
            <a:r>
              <a:rPr lang="en-GB" sz="2000" dirty="0"/>
              <a:t>Logistic Regression uses the concepts of linear regression but generalizes the problem to then create a binary classification as a result. You can think of it as a case of linear regression where target variable is categorical.</a:t>
            </a:r>
            <a:br>
              <a:rPr lang="en-GB" sz="2000" dirty="0"/>
            </a:br>
            <a:br>
              <a:rPr lang="en-GB" sz="2000" dirty="0"/>
            </a:br>
            <a:r>
              <a:rPr lang="en-GB" sz="2000" dirty="0"/>
              <a:t>In it’s most common form, Logistic Regression is used as a statistical learning model to find the probability of something happening or not, being true/false ,etc.</a:t>
            </a:r>
            <a:br>
              <a:rPr lang="en-GB" sz="2000" dirty="0"/>
            </a:br>
            <a:br>
              <a:rPr lang="en-GB" sz="2000" dirty="0"/>
            </a:br>
            <a:r>
              <a:rPr lang="en-GB" sz="2000" dirty="0"/>
              <a:t>One or more independent variables are used to predict outcome of a </a:t>
            </a:r>
            <a:r>
              <a:rPr lang="en-GB" sz="2000" dirty="0">
                <a:solidFill>
                  <a:srgbClr val="4472C4"/>
                </a:solidFill>
              </a:rPr>
              <a:t>dichotomous variable</a:t>
            </a:r>
          </a:p>
        </p:txBody>
      </p:sp>
    </p:spTree>
    <p:extLst>
      <p:ext uri="{BB962C8B-B14F-4D97-AF65-F5344CB8AC3E}">
        <p14:creationId xmlns:p14="http://schemas.microsoft.com/office/powerpoint/2010/main" val="2565169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The Mathematical Formalism</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65</a:t>
            </a:fld>
            <a:endParaRPr lang="en-GB"/>
          </a:p>
        </p:txBody>
      </p:sp>
      <p:pic>
        <p:nvPicPr>
          <p:cNvPr id="10" name="Picture 9"/>
          <p:cNvPicPr>
            <a:picLocks noChangeAspect="1"/>
          </p:cNvPicPr>
          <p:nvPr/>
        </p:nvPicPr>
        <p:blipFill>
          <a:blip r:embed="rId2"/>
          <a:stretch>
            <a:fillRect/>
          </a:stretch>
        </p:blipFill>
        <p:spPr>
          <a:xfrm>
            <a:off x="446756" y="1275240"/>
            <a:ext cx="6466222" cy="3486688"/>
          </a:xfrm>
          <a:prstGeom prst="rect">
            <a:avLst/>
          </a:prstGeom>
        </p:spPr>
      </p:pic>
    </p:spTree>
    <p:extLst>
      <p:ext uri="{BB962C8B-B14F-4D97-AF65-F5344CB8AC3E}">
        <p14:creationId xmlns:p14="http://schemas.microsoft.com/office/powerpoint/2010/main" val="701543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Logistic Regression - Example</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66</a:t>
            </a:fld>
            <a:endParaRPr lang="en-GB"/>
          </a:p>
        </p:txBody>
      </p:sp>
      <p:pic>
        <p:nvPicPr>
          <p:cNvPr id="3" name="Picture 2"/>
          <p:cNvPicPr>
            <a:picLocks noChangeAspect="1"/>
          </p:cNvPicPr>
          <p:nvPr/>
        </p:nvPicPr>
        <p:blipFill>
          <a:blip r:embed="rId2"/>
          <a:stretch>
            <a:fillRect/>
          </a:stretch>
        </p:blipFill>
        <p:spPr>
          <a:xfrm>
            <a:off x="152878" y="1635044"/>
            <a:ext cx="6858000" cy="4787900"/>
          </a:xfrm>
          <a:prstGeom prst="rect">
            <a:avLst/>
          </a:prstGeom>
        </p:spPr>
      </p:pic>
      <p:pic>
        <p:nvPicPr>
          <p:cNvPr id="6" name="Picture 5" descr="Screen Shot 2019-12-02 at 10.19.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155" y="2318150"/>
            <a:ext cx="3276600" cy="2489200"/>
          </a:xfrm>
          <a:prstGeom prst="rect">
            <a:avLst/>
          </a:prstGeom>
        </p:spPr>
      </p:pic>
      <p:sp>
        <p:nvSpPr>
          <p:cNvPr id="10" name="TextBox 9"/>
          <p:cNvSpPr txBox="1"/>
          <p:nvPr/>
        </p:nvSpPr>
        <p:spPr>
          <a:xfrm>
            <a:off x="7667407" y="1516814"/>
            <a:ext cx="3480908" cy="646331"/>
          </a:xfrm>
          <a:prstGeom prst="rect">
            <a:avLst/>
          </a:prstGeom>
          <a:noFill/>
        </p:spPr>
        <p:txBody>
          <a:bodyPr wrap="square" rtlCol="0">
            <a:spAutoFit/>
          </a:bodyPr>
          <a:lstStyle/>
          <a:p>
            <a:r>
              <a:rPr lang="pt-PT" dirty="0" err="1"/>
              <a:t>Suppose</a:t>
            </a:r>
            <a:r>
              <a:rPr lang="pt-PT" dirty="0"/>
              <a:t> </a:t>
            </a:r>
            <a:r>
              <a:rPr lang="pt-PT" dirty="0" err="1"/>
              <a:t>we</a:t>
            </a:r>
            <a:r>
              <a:rPr lang="pt-PT" dirty="0"/>
              <a:t> </a:t>
            </a:r>
            <a:r>
              <a:rPr lang="pt-PT" dirty="0" err="1"/>
              <a:t>have</a:t>
            </a:r>
            <a:r>
              <a:rPr lang="pt-PT" dirty="0"/>
              <a:t> </a:t>
            </a:r>
            <a:r>
              <a:rPr lang="pt-PT" dirty="0" err="1"/>
              <a:t>the</a:t>
            </a:r>
            <a:r>
              <a:rPr lang="pt-PT" dirty="0"/>
              <a:t> </a:t>
            </a:r>
            <a:r>
              <a:rPr lang="pt-PT" dirty="0" err="1"/>
              <a:t>following</a:t>
            </a:r>
            <a:r>
              <a:rPr lang="pt-PT" dirty="0"/>
              <a:t> </a:t>
            </a:r>
            <a:r>
              <a:rPr lang="pt-PT" dirty="0" err="1"/>
              <a:t>dataset</a:t>
            </a:r>
            <a:r>
              <a:rPr lang="pt-PT" dirty="0"/>
              <a:t> </a:t>
            </a:r>
          </a:p>
        </p:txBody>
      </p:sp>
    </p:spTree>
    <p:extLst>
      <p:ext uri="{BB962C8B-B14F-4D97-AF65-F5344CB8AC3E}">
        <p14:creationId xmlns:p14="http://schemas.microsoft.com/office/powerpoint/2010/main" val="2548649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Logistic Regression - Example</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67</a:t>
            </a:fld>
            <a:endParaRPr lang="en-GB"/>
          </a:p>
        </p:txBody>
      </p:sp>
      <p:pic>
        <p:nvPicPr>
          <p:cNvPr id="6" name="Picture 5" descr="Screen Shot 2019-12-02 at 10.19.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155" y="2318150"/>
            <a:ext cx="3276600" cy="2489200"/>
          </a:xfrm>
          <a:prstGeom prst="rect">
            <a:avLst/>
          </a:prstGeom>
        </p:spPr>
      </p:pic>
      <p:pic>
        <p:nvPicPr>
          <p:cNvPr id="5" name="Picture 4" descr="Screen Shot 2019-12-02 at 10.31.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11" y="1643333"/>
            <a:ext cx="7189540" cy="4756898"/>
          </a:xfrm>
          <a:prstGeom prst="rect">
            <a:avLst/>
          </a:prstGeom>
        </p:spPr>
      </p:pic>
      <p:sp>
        <p:nvSpPr>
          <p:cNvPr id="7" name="TextBox 6"/>
          <p:cNvSpPr txBox="1"/>
          <p:nvPr/>
        </p:nvSpPr>
        <p:spPr>
          <a:xfrm>
            <a:off x="7926123" y="5208905"/>
            <a:ext cx="3821944" cy="1200329"/>
          </a:xfrm>
          <a:prstGeom prst="rect">
            <a:avLst/>
          </a:prstGeom>
          <a:noFill/>
        </p:spPr>
        <p:txBody>
          <a:bodyPr wrap="square" rtlCol="0">
            <a:spAutoFit/>
          </a:bodyPr>
          <a:lstStyle/>
          <a:p>
            <a:r>
              <a:rPr lang="pt-PT" dirty="0">
                <a:solidFill>
                  <a:schemeClr val="accent1"/>
                </a:solidFill>
              </a:rPr>
              <a:t>Exam </a:t>
            </a:r>
            <a:r>
              <a:rPr lang="pt-PT" dirty="0" err="1">
                <a:solidFill>
                  <a:schemeClr val="accent1"/>
                </a:solidFill>
              </a:rPr>
              <a:t>type</a:t>
            </a:r>
            <a:r>
              <a:rPr lang="pt-PT" dirty="0">
                <a:solidFill>
                  <a:schemeClr val="accent1"/>
                </a:solidFill>
              </a:rPr>
              <a:t> </a:t>
            </a:r>
            <a:r>
              <a:rPr lang="pt-PT" dirty="0" err="1">
                <a:solidFill>
                  <a:schemeClr val="accent1"/>
                </a:solidFill>
              </a:rPr>
              <a:t>question</a:t>
            </a:r>
            <a:r>
              <a:rPr lang="pt-PT" dirty="0">
                <a:solidFill>
                  <a:schemeClr val="accent1"/>
                </a:solidFill>
              </a:rPr>
              <a:t>: </a:t>
            </a:r>
            <a:r>
              <a:rPr lang="pt-PT" dirty="0" err="1"/>
              <a:t>how</a:t>
            </a:r>
            <a:r>
              <a:rPr lang="pt-PT" dirty="0"/>
              <a:t> can we relate the </a:t>
            </a:r>
            <a:r>
              <a:rPr lang="pt-PT" dirty="0" err="1"/>
              <a:t>Decision</a:t>
            </a:r>
            <a:r>
              <a:rPr lang="pt-PT" dirty="0"/>
              <a:t> </a:t>
            </a:r>
            <a:r>
              <a:rPr lang="pt-PT" dirty="0" err="1"/>
              <a:t>Boundary</a:t>
            </a:r>
            <a:r>
              <a:rPr lang="pt-PT" dirty="0"/>
              <a:t> to </a:t>
            </a:r>
            <a:r>
              <a:rPr lang="pt-PT" dirty="0" err="1"/>
              <a:t>precision</a:t>
            </a:r>
            <a:r>
              <a:rPr lang="pt-PT" dirty="0"/>
              <a:t> </a:t>
            </a:r>
            <a:r>
              <a:rPr lang="pt-PT" dirty="0" err="1"/>
              <a:t>vs</a:t>
            </a:r>
            <a:r>
              <a:rPr lang="pt-PT" dirty="0"/>
              <a:t> </a:t>
            </a:r>
            <a:r>
              <a:rPr lang="pt-PT" dirty="0" err="1"/>
              <a:t>recall</a:t>
            </a:r>
            <a:r>
              <a:rPr lang="pt-PT" dirty="0"/>
              <a:t> </a:t>
            </a:r>
            <a:r>
              <a:rPr lang="pt-PT" dirty="0" err="1"/>
              <a:t>and</a:t>
            </a:r>
            <a:r>
              <a:rPr lang="pt-PT" dirty="0"/>
              <a:t> the </a:t>
            </a:r>
            <a:r>
              <a:rPr lang="pt-PT" dirty="0" err="1"/>
              <a:t>type</a:t>
            </a:r>
            <a:r>
              <a:rPr lang="pt-PT" dirty="0"/>
              <a:t> </a:t>
            </a:r>
            <a:r>
              <a:rPr lang="pt-PT" dirty="0" err="1"/>
              <a:t>of</a:t>
            </a:r>
            <a:r>
              <a:rPr lang="pt-PT" dirty="0"/>
              <a:t> </a:t>
            </a:r>
            <a:r>
              <a:rPr lang="pt-PT" dirty="0" err="1"/>
              <a:t>errors</a:t>
            </a:r>
            <a:r>
              <a:rPr lang="pt-PT" dirty="0"/>
              <a:t> we </a:t>
            </a:r>
            <a:r>
              <a:rPr lang="pt-PT" dirty="0" err="1"/>
              <a:t>wish</a:t>
            </a:r>
            <a:r>
              <a:rPr lang="pt-PT" dirty="0"/>
              <a:t> to minimize?</a:t>
            </a:r>
          </a:p>
        </p:txBody>
      </p:sp>
    </p:spTree>
    <p:extLst>
      <p:ext uri="{BB962C8B-B14F-4D97-AF65-F5344CB8AC3E}">
        <p14:creationId xmlns:p14="http://schemas.microsoft.com/office/powerpoint/2010/main" val="1684250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Logistic Regression - Example</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68</a:t>
            </a:fld>
            <a:endParaRPr lang="en-GB"/>
          </a:p>
        </p:txBody>
      </p:sp>
      <p:pic>
        <p:nvPicPr>
          <p:cNvPr id="3" name="Picture 2" descr="Screen Shot 2019-12-02 at 10.34.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62" y="2091300"/>
            <a:ext cx="3708400" cy="520700"/>
          </a:xfrm>
          <a:prstGeom prst="rect">
            <a:avLst/>
          </a:prstGeom>
        </p:spPr>
      </p:pic>
      <p:pic>
        <p:nvPicPr>
          <p:cNvPr id="8" name="Picture 7" descr="Screen Shot 2019-12-02 at 10.35.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89" y="3150000"/>
            <a:ext cx="2819400" cy="825500"/>
          </a:xfrm>
          <a:prstGeom prst="rect">
            <a:avLst/>
          </a:prstGeom>
        </p:spPr>
      </p:pic>
      <p:pic>
        <p:nvPicPr>
          <p:cNvPr id="10" name="Picture 9"/>
          <p:cNvPicPr>
            <a:picLocks noChangeAspect="1"/>
          </p:cNvPicPr>
          <p:nvPr/>
        </p:nvPicPr>
        <p:blipFill>
          <a:blip r:embed="rId4"/>
          <a:stretch>
            <a:fillRect/>
          </a:stretch>
        </p:blipFill>
        <p:spPr>
          <a:xfrm>
            <a:off x="6021032" y="1940898"/>
            <a:ext cx="5947654" cy="4152737"/>
          </a:xfrm>
          <a:prstGeom prst="rect">
            <a:avLst/>
          </a:prstGeom>
        </p:spPr>
      </p:pic>
      <p:pic>
        <p:nvPicPr>
          <p:cNvPr id="11" name="Picture 10"/>
          <p:cNvPicPr>
            <a:picLocks noChangeAspect="1"/>
          </p:cNvPicPr>
          <p:nvPr/>
        </p:nvPicPr>
        <p:blipFill>
          <a:blip r:embed="rId5"/>
          <a:stretch>
            <a:fillRect/>
          </a:stretch>
        </p:blipFill>
        <p:spPr>
          <a:xfrm>
            <a:off x="727045" y="4563845"/>
            <a:ext cx="4610100" cy="1409700"/>
          </a:xfrm>
          <a:prstGeom prst="rect">
            <a:avLst/>
          </a:prstGeom>
        </p:spPr>
      </p:pic>
      <p:sp>
        <p:nvSpPr>
          <p:cNvPr id="12" name="TextBox 11"/>
          <p:cNvSpPr txBox="1"/>
          <p:nvPr/>
        </p:nvSpPr>
        <p:spPr>
          <a:xfrm>
            <a:off x="858467" y="6196602"/>
            <a:ext cx="9701856" cy="646331"/>
          </a:xfrm>
          <a:prstGeom prst="rect">
            <a:avLst/>
          </a:prstGeom>
          <a:noFill/>
        </p:spPr>
        <p:txBody>
          <a:bodyPr wrap="square" rtlCol="0">
            <a:spAutoFit/>
          </a:bodyPr>
          <a:lstStyle/>
          <a:p>
            <a:r>
              <a:rPr lang="pt-PT" dirty="0"/>
              <a:t>Objective </a:t>
            </a:r>
            <a:r>
              <a:rPr lang="pt-PT" dirty="0" err="1"/>
              <a:t>is</a:t>
            </a:r>
            <a:r>
              <a:rPr lang="pt-PT" dirty="0"/>
              <a:t> to </a:t>
            </a:r>
            <a:r>
              <a:rPr lang="pt-PT" dirty="0" err="1"/>
              <a:t>train</a:t>
            </a:r>
            <a:r>
              <a:rPr lang="pt-PT" dirty="0"/>
              <a:t> </a:t>
            </a:r>
            <a:r>
              <a:rPr lang="pt-PT" dirty="0" err="1"/>
              <a:t>parameters</a:t>
            </a:r>
            <a:r>
              <a:rPr lang="pt-PT" dirty="0"/>
              <a:t> W0, W1, W2 to </a:t>
            </a:r>
            <a:r>
              <a:rPr lang="pt-PT" dirty="0" err="1"/>
              <a:t>shape</a:t>
            </a:r>
            <a:r>
              <a:rPr lang="pt-PT" dirty="0"/>
              <a:t> </a:t>
            </a:r>
            <a:r>
              <a:rPr lang="pt-PT" dirty="0" err="1"/>
              <a:t>the</a:t>
            </a:r>
            <a:r>
              <a:rPr lang="pt-PT" dirty="0"/>
              <a:t> </a:t>
            </a:r>
            <a:r>
              <a:rPr lang="pt-PT" dirty="0" err="1"/>
              <a:t>optimal</a:t>
            </a:r>
            <a:r>
              <a:rPr lang="pt-PT" dirty="0"/>
              <a:t> </a:t>
            </a:r>
            <a:r>
              <a:rPr lang="pt-PT" dirty="0" err="1"/>
              <a:t>sigmoid</a:t>
            </a:r>
            <a:r>
              <a:rPr lang="pt-PT" dirty="0"/>
              <a:t> </a:t>
            </a:r>
            <a:r>
              <a:rPr lang="pt-PT" dirty="0" err="1"/>
              <a:t>function</a:t>
            </a:r>
            <a:r>
              <a:rPr lang="pt-PT" dirty="0"/>
              <a:t> </a:t>
            </a:r>
            <a:r>
              <a:rPr lang="pt-PT" dirty="0" err="1"/>
              <a:t>that</a:t>
            </a:r>
            <a:r>
              <a:rPr lang="pt-PT" dirty="0"/>
              <a:t> </a:t>
            </a:r>
            <a:r>
              <a:rPr lang="pt-PT" dirty="0" err="1"/>
              <a:t>reduces</a:t>
            </a:r>
            <a:r>
              <a:rPr lang="pt-PT" dirty="0"/>
              <a:t> </a:t>
            </a:r>
            <a:r>
              <a:rPr lang="pt-PT" dirty="0" err="1"/>
              <a:t>the</a:t>
            </a:r>
            <a:r>
              <a:rPr lang="pt-PT" dirty="0"/>
              <a:t> </a:t>
            </a:r>
            <a:r>
              <a:rPr lang="pt-PT" dirty="0" err="1"/>
              <a:t>cost</a:t>
            </a:r>
            <a:r>
              <a:rPr lang="pt-PT" dirty="0"/>
              <a:t> </a:t>
            </a:r>
            <a:r>
              <a:rPr lang="pt-PT" dirty="0" err="1"/>
              <a:t>function</a:t>
            </a:r>
            <a:endParaRPr lang="pt-PT" dirty="0"/>
          </a:p>
        </p:txBody>
      </p:sp>
    </p:spTree>
    <p:extLst>
      <p:ext uri="{BB962C8B-B14F-4D97-AF65-F5344CB8AC3E}">
        <p14:creationId xmlns:p14="http://schemas.microsoft.com/office/powerpoint/2010/main" val="1202324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Naïve-Bayes Classifier</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69</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358346" y="1532237"/>
            <a:ext cx="7599405" cy="461665"/>
          </a:xfrm>
          <a:prstGeom prst="rect">
            <a:avLst/>
          </a:prstGeom>
          <a:noFill/>
        </p:spPr>
        <p:txBody>
          <a:bodyPr wrap="square" rtlCol="0">
            <a:spAutoFit/>
          </a:bodyPr>
          <a:lstStyle/>
          <a:p>
            <a:r>
              <a:rPr lang="en-GB" sz="2400" dirty="0"/>
              <a:t>Let’s recall a bit of Bayes Theorem from probability</a:t>
            </a:r>
          </a:p>
        </p:txBody>
      </p:sp>
      <p:sp>
        <p:nvSpPr>
          <p:cNvPr id="5" name="Oval 4">
            <a:extLst>
              <a:ext uri="{FF2B5EF4-FFF2-40B4-BE49-F238E27FC236}">
                <a16:creationId xmlns:a16="http://schemas.microsoft.com/office/drawing/2014/main" id="{E934CF86-6FA7-4A35-B631-3A5292DA027F}"/>
              </a:ext>
            </a:extLst>
          </p:cNvPr>
          <p:cNvSpPr/>
          <p:nvPr/>
        </p:nvSpPr>
        <p:spPr>
          <a:xfrm>
            <a:off x="1594022" y="2780270"/>
            <a:ext cx="3101546" cy="27802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E40F434-B25E-4A27-8588-4B46EC07AB50}"/>
              </a:ext>
            </a:extLst>
          </p:cNvPr>
          <p:cNvSpPr/>
          <p:nvPr/>
        </p:nvSpPr>
        <p:spPr>
          <a:xfrm>
            <a:off x="3503140" y="2780270"/>
            <a:ext cx="3101546" cy="27802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F7AB5C6-B9CF-4EBA-A0CB-01663650C1C4}"/>
              </a:ext>
            </a:extLst>
          </p:cNvPr>
          <p:cNvSpPr txBox="1"/>
          <p:nvPr/>
        </p:nvSpPr>
        <p:spPr>
          <a:xfrm>
            <a:off x="1050323" y="2557849"/>
            <a:ext cx="1482811" cy="369332"/>
          </a:xfrm>
          <a:prstGeom prst="rect">
            <a:avLst/>
          </a:prstGeom>
          <a:noFill/>
        </p:spPr>
        <p:txBody>
          <a:bodyPr wrap="square" rtlCol="0">
            <a:spAutoFit/>
          </a:bodyPr>
          <a:lstStyle/>
          <a:p>
            <a:r>
              <a:rPr lang="en-GB" dirty="0"/>
              <a:t>ADS Course</a:t>
            </a:r>
          </a:p>
        </p:txBody>
      </p:sp>
      <p:sp>
        <p:nvSpPr>
          <p:cNvPr id="11" name="TextBox 10">
            <a:extLst>
              <a:ext uri="{FF2B5EF4-FFF2-40B4-BE49-F238E27FC236}">
                <a16:creationId xmlns:a16="http://schemas.microsoft.com/office/drawing/2014/main" id="{53A25C30-5C7A-4611-BDEA-F75928F6F8BA}"/>
              </a:ext>
            </a:extLst>
          </p:cNvPr>
          <p:cNvSpPr txBox="1"/>
          <p:nvPr/>
        </p:nvSpPr>
        <p:spPr>
          <a:xfrm>
            <a:off x="6264874" y="2557849"/>
            <a:ext cx="1964726" cy="646331"/>
          </a:xfrm>
          <a:prstGeom prst="rect">
            <a:avLst/>
          </a:prstGeom>
          <a:noFill/>
        </p:spPr>
        <p:txBody>
          <a:bodyPr wrap="square" rtlCol="0">
            <a:spAutoFit/>
          </a:bodyPr>
          <a:lstStyle/>
          <a:p>
            <a:pPr algn="ctr"/>
            <a:r>
              <a:rPr lang="en-GB" dirty="0"/>
              <a:t>Portfolio Theory Course</a:t>
            </a:r>
          </a:p>
        </p:txBody>
      </p:sp>
      <p:sp>
        <p:nvSpPr>
          <p:cNvPr id="12" name="TextBox 11">
            <a:extLst>
              <a:ext uri="{FF2B5EF4-FFF2-40B4-BE49-F238E27FC236}">
                <a16:creationId xmlns:a16="http://schemas.microsoft.com/office/drawing/2014/main" id="{A6D0AE15-9A9D-4166-81B3-E2DAE2D59627}"/>
              </a:ext>
            </a:extLst>
          </p:cNvPr>
          <p:cNvSpPr txBox="1"/>
          <p:nvPr/>
        </p:nvSpPr>
        <p:spPr>
          <a:xfrm>
            <a:off x="5226908" y="3818238"/>
            <a:ext cx="605481" cy="523220"/>
          </a:xfrm>
          <a:prstGeom prst="rect">
            <a:avLst/>
          </a:prstGeom>
          <a:noFill/>
        </p:spPr>
        <p:txBody>
          <a:bodyPr wrap="square" rtlCol="0">
            <a:spAutoFit/>
          </a:bodyPr>
          <a:lstStyle/>
          <a:p>
            <a:r>
              <a:rPr lang="en-GB" sz="2800" dirty="0"/>
              <a:t>10</a:t>
            </a:r>
          </a:p>
        </p:txBody>
      </p:sp>
      <p:sp>
        <p:nvSpPr>
          <p:cNvPr id="13" name="TextBox 12">
            <a:extLst>
              <a:ext uri="{FF2B5EF4-FFF2-40B4-BE49-F238E27FC236}">
                <a16:creationId xmlns:a16="http://schemas.microsoft.com/office/drawing/2014/main" id="{8AA24CBF-0CD9-4ADD-B638-F2C2353D0692}"/>
              </a:ext>
            </a:extLst>
          </p:cNvPr>
          <p:cNvSpPr txBox="1"/>
          <p:nvPr/>
        </p:nvSpPr>
        <p:spPr>
          <a:xfrm>
            <a:off x="3855307" y="3818238"/>
            <a:ext cx="605481" cy="523220"/>
          </a:xfrm>
          <a:prstGeom prst="rect">
            <a:avLst/>
          </a:prstGeom>
          <a:noFill/>
        </p:spPr>
        <p:txBody>
          <a:bodyPr wrap="square" rtlCol="0">
            <a:spAutoFit/>
          </a:bodyPr>
          <a:lstStyle/>
          <a:p>
            <a:r>
              <a:rPr lang="en-GB" sz="2800" dirty="0"/>
              <a:t>4</a:t>
            </a:r>
          </a:p>
        </p:txBody>
      </p:sp>
      <p:sp>
        <p:nvSpPr>
          <p:cNvPr id="14" name="TextBox 13">
            <a:extLst>
              <a:ext uri="{FF2B5EF4-FFF2-40B4-BE49-F238E27FC236}">
                <a16:creationId xmlns:a16="http://schemas.microsoft.com/office/drawing/2014/main" id="{313DD6FF-8E89-4F56-A565-775B3030BA36}"/>
              </a:ext>
            </a:extLst>
          </p:cNvPr>
          <p:cNvSpPr txBox="1"/>
          <p:nvPr/>
        </p:nvSpPr>
        <p:spPr>
          <a:xfrm>
            <a:off x="2477528" y="3855308"/>
            <a:ext cx="605481" cy="523220"/>
          </a:xfrm>
          <a:prstGeom prst="rect">
            <a:avLst/>
          </a:prstGeom>
          <a:noFill/>
        </p:spPr>
        <p:txBody>
          <a:bodyPr wrap="square" rtlCol="0">
            <a:spAutoFit/>
          </a:bodyPr>
          <a:lstStyle/>
          <a:p>
            <a:r>
              <a:rPr lang="en-GB" sz="2800" dirty="0"/>
              <a:t>8</a:t>
            </a:r>
          </a:p>
        </p:txBody>
      </p:sp>
      <p:sp>
        <p:nvSpPr>
          <p:cNvPr id="15" name="Rectangle 14">
            <a:extLst>
              <a:ext uri="{FF2B5EF4-FFF2-40B4-BE49-F238E27FC236}">
                <a16:creationId xmlns:a16="http://schemas.microsoft.com/office/drawing/2014/main" id="{B86E12EB-AE84-4216-B329-56669BCE4F62}"/>
              </a:ext>
            </a:extLst>
          </p:cNvPr>
          <p:cNvSpPr/>
          <p:nvPr/>
        </p:nvSpPr>
        <p:spPr>
          <a:xfrm>
            <a:off x="642551" y="2174789"/>
            <a:ext cx="7587049" cy="3830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9120751D-496D-4E86-A302-B2F162A576C4}"/>
              </a:ext>
            </a:extLst>
          </p:cNvPr>
          <p:cNvSpPr txBox="1"/>
          <p:nvPr/>
        </p:nvSpPr>
        <p:spPr>
          <a:xfrm>
            <a:off x="6956853" y="5165124"/>
            <a:ext cx="605481" cy="523220"/>
          </a:xfrm>
          <a:prstGeom prst="rect">
            <a:avLst/>
          </a:prstGeom>
          <a:noFill/>
        </p:spPr>
        <p:txBody>
          <a:bodyPr wrap="square" rtlCol="0">
            <a:spAutoFit/>
          </a:bodyPr>
          <a:lstStyle/>
          <a:p>
            <a:r>
              <a:rPr lang="en-GB" sz="2800" dirty="0"/>
              <a:t>20</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4EB725D-F255-49FB-B5BB-A821BF62882E}"/>
                  </a:ext>
                </a:extLst>
              </p:cNvPr>
              <p:cNvSpPr txBox="1"/>
              <p:nvPr/>
            </p:nvSpPr>
            <p:spPr>
              <a:xfrm>
                <a:off x="8940249" y="2832729"/>
                <a:ext cx="191892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𝑃</m:t>
                      </m:r>
                      <m:r>
                        <a:rPr lang="en-GB" sz="2400" i="1" dirty="0">
                          <a:latin typeface="Cambria Math" panose="02040503050406030204" pitchFamily="18" charset="0"/>
                        </a:rPr>
                        <m:t>(</m:t>
                      </m:r>
                      <m:r>
                        <a:rPr lang="en-GB" sz="2400" i="1" dirty="0">
                          <a:latin typeface="Cambria Math" panose="02040503050406030204" pitchFamily="18" charset="0"/>
                        </a:rPr>
                        <m:t>𝐴𝐷𝑆</m:t>
                      </m:r>
                      <m:r>
                        <a:rPr lang="en-GB" sz="2400" i="1" dirty="0">
                          <a:latin typeface="Cambria Math" panose="02040503050406030204" pitchFamily="18" charset="0"/>
                        </a:rPr>
                        <m:t>) =</m:t>
                      </m:r>
                      <m:r>
                        <m:rPr>
                          <m:nor/>
                        </m:rPr>
                        <a:rPr lang="pt-PT" sz="2400" b="0" i="0" dirty="0" smtClean="0"/>
                        <m:t> ? </m:t>
                      </m:r>
                      <m:r>
                        <m:rPr>
                          <m:nor/>
                        </m:rPr>
                        <a:rPr lang="en-GB" sz="2400" dirty="0"/>
                        <m:t> </m:t>
                      </m:r>
                    </m:oMath>
                  </m:oMathPara>
                </a14:m>
                <a:endParaRPr lang="en-GB" sz="2400" dirty="0"/>
              </a:p>
              <a:p>
                <a:endParaRPr lang="en-GB" sz="2400" dirty="0"/>
              </a:p>
            </p:txBody>
          </p:sp>
        </mc:Choice>
        <mc:Fallback xmlns="">
          <p:sp>
            <p:nvSpPr>
              <p:cNvPr id="18" name="TextBox 17">
                <a:extLst>
                  <a:ext uri="{FF2B5EF4-FFF2-40B4-BE49-F238E27FC236}">
                    <a16:creationId xmlns:a16="http://schemas.microsoft.com/office/drawing/2014/main" id="{74EB725D-F255-49FB-B5BB-A821BF62882E}"/>
                  </a:ext>
                </a:extLst>
              </p:cNvPr>
              <p:cNvSpPr txBox="1">
                <a:spLocks noRot="1" noChangeAspect="1" noMove="1" noResize="1" noEditPoints="1" noAdjustHandles="1" noChangeArrowheads="1" noChangeShapeType="1" noTextEdit="1"/>
              </p:cNvSpPr>
              <p:nvPr/>
            </p:nvSpPr>
            <p:spPr>
              <a:xfrm>
                <a:off x="8940249" y="2832729"/>
                <a:ext cx="1918923" cy="738664"/>
              </a:xfrm>
              <a:prstGeom prst="rect">
                <a:avLst/>
              </a:prstGeom>
              <a:blipFill>
                <a:blip r:embed="rId2"/>
                <a:stretch>
                  <a:fillRect l="-350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CC819E0-B745-405C-9B6F-CD5ADDE7D9F7}"/>
                  </a:ext>
                </a:extLst>
              </p:cNvPr>
              <p:cNvSpPr txBox="1"/>
              <p:nvPr/>
            </p:nvSpPr>
            <p:spPr>
              <a:xfrm>
                <a:off x="8940249" y="3855308"/>
                <a:ext cx="2396938"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𝑃</m:t>
                      </m:r>
                      <m:r>
                        <a:rPr lang="en-GB" sz="2400" i="1" dirty="0" smtClean="0">
                          <a:latin typeface="Cambria Math" panose="02040503050406030204" pitchFamily="18" charset="0"/>
                        </a:rPr>
                        <m:t>(</m:t>
                      </m:r>
                      <m:r>
                        <a:rPr lang="en-GB" sz="2400" i="1" dirty="0" smtClean="0">
                          <a:latin typeface="Cambria Math" panose="02040503050406030204" pitchFamily="18" charset="0"/>
                        </a:rPr>
                        <m:t>𝐴𝐷𝑆</m:t>
                      </m:r>
                      <m:r>
                        <a:rPr lang="pt-PT" sz="2400" b="0" i="1" dirty="0" smtClean="0">
                          <a:latin typeface="Cambria Math" panose="02040503050406030204" pitchFamily="18" charset="0"/>
                        </a:rPr>
                        <m:t>|</m:t>
                      </m:r>
                      <m:r>
                        <a:rPr lang="pt-PT" sz="2400" b="0" i="1" dirty="0" smtClean="0">
                          <a:latin typeface="Cambria Math" panose="02040503050406030204" pitchFamily="18" charset="0"/>
                        </a:rPr>
                        <m:t>𝑃𝑇</m:t>
                      </m:r>
                      <m:r>
                        <a:rPr lang="en-GB" sz="2400" i="1" dirty="0">
                          <a:latin typeface="Cambria Math" panose="02040503050406030204" pitchFamily="18" charset="0"/>
                        </a:rPr>
                        <m:t>) =</m:t>
                      </m:r>
                      <m:r>
                        <m:rPr>
                          <m:nor/>
                        </m:rPr>
                        <a:rPr lang="pt-PT" sz="2400" b="0" i="0" dirty="0" smtClean="0"/>
                        <m:t> ? </m:t>
                      </m:r>
                      <m:r>
                        <m:rPr>
                          <m:nor/>
                        </m:rPr>
                        <a:rPr lang="en-GB" sz="2400" dirty="0"/>
                        <m:t> </m:t>
                      </m:r>
                    </m:oMath>
                  </m:oMathPara>
                </a14:m>
                <a:endParaRPr lang="en-GB" sz="2400" dirty="0"/>
              </a:p>
              <a:p>
                <a:endParaRPr lang="en-GB" sz="2400" dirty="0"/>
              </a:p>
            </p:txBody>
          </p:sp>
        </mc:Choice>
        <mc:Fallback xmlns="">
          <p:sp>
            <p:nvSpPr>
              <p:cNvPr id="19" name="TextBox 18">
                <a:extLst>
                  <a:ext uri="{FF2B5EF4-FFF2-40B4-BE49-F238E27FC236}">
                    <a16:creationId xmlns:a16="http://schemas.microsoft.com/office/drawing/2014/main" id="{3CC819E0-B745-405C-9B6F-CD5ADDE7D9F7}"/>
                  </a:ext>
                </a:extLst>
              </p:cNvPr>
              <p:cNvSpPr txBox="1">
                <a:spLocks noRot="1" noChangeAspect="1" noMove="1" noResize="1" noEditPoints="1" noAdjustHandles="1" noChangeArrowheads="1" noChangeShapeType="1" noTextEdit="1"/>
              </p:cNvSpPr>
              <p:nvPr/>
            </p:nvSpPr>
            <p:spPr>
              <a:xfrm>
                <a:off x="8940249" y="3855308"/>
                <a:ext cx="2396938" cy="738664"/>
              </a:xfrm>
              <a:prstGeom prst="rect">
                <a:avLst/>
              </a:prstGeom>
              <a:blipFill>
                <a:blip r:embed="rId3"/>
                <a:stretch>
                  <a:fillRect l="-2799"/>
                </a:stretch>
              </a:blipFill>
            </p:spPr>
            <p:txBody>
              <a:bodyPr/>
              <a:lstStyle/>
              <a:p>
                <a:r>
                  <a:rPr lang="en-GB">
                    <a:noFill/>
                  </a:rPr>
                  <a:t> </a:t>
                </a:r>
              </a:p>
            </p:txBody>
          </p:sp>
        </mc:Fallback>
      </mc:AlternateContent>
    </p:spTree>
    <p:extLst>
      <p:ext uri="{BB962C8B-B14F-4D97-AF65-F5344CB8AC3E}">
        <p14:creationId xmlns:p14="http://schemas.microsoft.com/office/powerpoint/2010/main" val="29223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Bryan Air Case Delay Algorithm</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7</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sp>
        <p:nvSpPr>
          <p:cNvPr id="17" name="TextBox 16">
            <a:extLst>
              <a:ext uri="{FF2B5EF4-FFF2-40B4-BE49-F238E27FC236}">
                <a16:creationId xmlns:a16="http://schemas.microsoft.com/office/drawing/2014/main" id="{B6EA3196-6416-47BD-9FFE-5EAEDDDCE8B4}"/>
              </a:ext>
            </a:extLst>
          </p:cNvPr>
          <p:cNvSpPr txBox="1"/>
          <p:nvPr/>
        </p:nvSpPr>
        <p:spPr>
          <a:xfrm>
            <a:off x="357047" y="1282911"/>
            <a:ext cx="11331369" cy="707886"/>
          </a:xfrm>
          <a:prstGeom prst="rect">
            <a:avLst/>
          </a:prstGeom>
          <a:noFill/>
        </p:spPr>
        <p:txBody>
          <a:bodyPr wrap="square" rtlCol="0">
            <a:spAutoFit/>
          </a:bodyPr>
          <a:lstStyle/>
          <a:p>
            <a:r>
              <a:rPr lang="en-GB" sz="2000" dirty="0"/>
              <a:t>Not Enough! For most types of classification problems, we need to know the answer to previous examples.</a:t>
            </a:r>
            <a:br>
              <a:rPr lang="en-GB" sz="2000" dirty="0"/>
            </a:br>
            <a:r>
              <a:rPr lang="en-GB" sz="2000" dirty="0"/>
              <a:t>These are called the </a:t>
            </a:r>
            <a:r>
              <a:rPr lang="en-GB" sz="2000" dirty="0">
                <a:solidFill>
                  <a:schemeClr val="accent1"/>
                </a:solidFill>
              </a:rPr>
              <a:t>labels</a:t>
            </a:r>
            <a:r>
              <a:rPr lang="en-GB" sz="2000" dirty="0"/>
              <a:t> of our dataset</a:t>
            </a:r>
          </a:p>
        </p:txBody>
      </p:sp>
      <p:graphicFrame>
        <p:nvGraphicFramePr>
          <p:cNvPr id="6" name="Table 5">
            <a:extLst>
              <a:ext uri="{FF2B5EF4-FFF2-40B4-BE49-F238E27FC236}">
                <a16:creationId xmlns:a16="http://schemas.microsoft.com/office/drawing/2014/main" id="{0B7529C5-E101-4E8E-9E4D-8E1A7FAB070D}"/>
              </a:ext>
            </a:extLst>
          </p:cNvPr>
          <p:cNvGraphicFramePr>
            <a:graphicFrameLocks noGrp="1"/>
          </p:cNvGraphicFramePr>
          <p:nvPr>
            <p:extLst>
              <p:ext uri="{D42A27DB-BD31-4B8C-83A1-F6EECF244321}">
                <p14:modId xmlns:p14="http://schemas.microsoft.com/office/powerpoint/2010/main" val="3634035676"/>
              </p:ext>
            </p:extLst>
          </p:nvPr>
        </p:nvGraphicFramePr>
        <p:xfrm>
          <a:off x="472282" y="2474268"/>
          <a:ext cx="10421005" cy="3881120"/>
        </p:xfrm>
        <a:graphic>
          <a:graphicData uri="http://schemas.openxmlformats.org/drawingml/2006/table">
            <a:tbl>
              <a:tblPr firstRow="1" bandRow="1">
                <a:tableStyleId>{F5AB1C69-6EDB-4FF4-983F-18BD219EF322}</a:tableStyleId>
              </a:tblPr>
              <a:tblGrid>
                <a:gridCol w="1488715">
                  <a:extLst>
                    <a:ext uri="{9D8B030D-6E8A-4147-A177-3AD203B41FA5}">
                      <a16:colId xmlns:a16="http://schemas.microsoft.com/office/drawing/2014/main" val="4152459110"/>
                    </a:ext>
                  </a:extLst>
                </a:gridCol>
                <a:gridCol w="1488715">
                  <a:extLst>
                    <a:ext uri="{9D8B030D-6E8A-4147-A177-3AD203B41FA5}">
                      <a16:colId xmlns:a16="http://schemas.microsoft.com/office/drawing/2014/main" val="623635650"/>
                    </a:ext>
                  </a:extLst>
                </a:gridCol>
                <a:gridCol w="1488715">
                  <a:extLst>
                    <a:ext uri="{9D8B030D-6E8A-4147-A177-3AD203B41FA5}">
                      <a16:colId xmlns:a16="http://schemas.microsoft.com/office/drawing/2014/main" val="1026995463"/>
                    </a:ext>
                  </a:extLst>
                </a:gridCol>
                <a:gridCol w="1488715">
                  <a:extLst>
                    <a:ext uri="{9D8B030D-6E8A-4147-A177-3AD203B41FA5}">
                      <a16:colId xmlns:a16="http://schemas.microsoft.com/office/drawing/2014/main" val="2198508720"/>
                    </a:ext>
                  </a:extLst>
                </a:gridCol>
                <a:gridCol w="1488715">
                  <a:extLst>
                    <a:ext uri="{9D8B030D-6E8A-4147-A177-3AD203B41FA5}">
                      <a16:colId xmlns:a16="http://schemas.microsoft.com/office/drawing/2014/main" val="2343108355"/>
                    </a:ext>
                  </a:extLst>
                </a:gridCol>
                <a:gridCol w="1488715">
                  <a:extLst>
                    <a:ext uri="{9D8B030D-6E8A-4147-A177-3AD203B41FA5}">
                      <a16:colId xmlns:a16="http://schemas.microsoft.com/office/drawing/2014/main" val="823078034"/>
                    </a:ext>
                  </a:extLst>
                </a:gridCol>
                <a:gridCol w="1488715">
                  <a:extLst>
                    <a:ext uri="{9D8B030D-6E8A-4147-A177-3AD203B41FA5}">
                      <a16:colId xmlns:a16="http://schemas.microsoft.com/office/drawing/2014/main" val="2458990970"/>
                    </a:ext>
                  </a:extLst>
                </a:gridCol>
              </a:tblGrid>
              <a:tr h="370840">
                <a:tc>
                  <a:txBody>
                    <a:bodyPr/>
                    <a:lstStyle/>
                    <a:p>
                      <a:r>
                        <a:rPr lang="en-GB" dirty="0"/>
                        <a:t># Passengers</a:t>
                      </a:r>
                    </a:p>
                  </a:txBody>
                  <a:tcPr/>
                </a:tc>
                <a:tc>
                  <a:txBody>
                    <a:bodyPr/>
                    <a:lstStyle/>
                    <a:p>
                      <a:r>
                        <a:rPr lang="en-GB" dirty="0"/>
                        <a:t>Airport </a:t>
                      </a:r>
                    </a:p>
                  </a:txBody>
                  <a:tcPr/>
                </a:tc>
                <a:tc>
                  <a:txBody>
                    <a:bodyPr/>
                    <a:lstStyle/>
                    <a:p>
                      <a:r>
                        <a:rPr lang="en-GB" dirty="0"/>
                        <a:t>Flight Duration (hours)</a:t>
                      </a:r>
                    </a:p>
                  </a:txBody>
                  <a:tcPr/>
                </a:tc>
                <a:tc>
                  <a:txBody>
                    <a:bodyPr/>
                    <a:lstStyle/>
                    <a:p>
                      <a:r>
                        <a:rPr lang="en-GB" dirty="0"/>
                        <a:t>Cabin Crew Strike</a:t>
                      </a:r>
                    </a:p>
                  </a:txBody>
                  <a:tcPr/>
                </a:tc>
                <a:tc>
                  <a:txBody>
                    <a:bodyPr/>
                    <a:lstStyle/>
                    <a:p>
                      <a:r>
                        <a:rPr lang="en-GB" dirty="0"/>
                        <a:t>Cabin Crew Experience (years)</a:t>
                      </a:r>
                    </a:p>
                  </a:txBody>
                  <a:tcPr/>
                </a:tc>
                <a:tc>
                  <a:txBody>
                    <a:bodyPr/>
                    <a:lstStyle/>
                    <a:p>
                      <a:r>
                        <a:rPr lang="en-GB" dirty="0"/>
                        <a:t>Cost of Tickets</a:t>
                      </a:r>
                    </a:p>
                  </a:txBody>
                  <a:tcPr/>
                </a:tc>
                <a:tc>
                  <a:txBody>
                    <a:bodyPr/>
                    <a:lstStyle/>
                    <a:p>
                      <a:r>
                        <a:rPr lang="en-GB" dirty="0">
                          <a:solidFill>
                            <a:schemeClr val="tx1"/>
                          </a:solidFill>
                        </a:rPr>
                        <a:t>Delayed Departure?</a:t>
                      </a:r>
                    </a:p>
                  </a:txBody>
                  <a:tcPr>
                    <a:solidFill>
                      <a:schemeClr val="accent6">
                        <a:lumMod val="40000"/>
                        <a:lumOff val="60000"/>
                      </a:schemeClr>
                    </a:solidFill>
                  </a:tcPr>
                </a:tc>
                <a:extLst>
                  <a:ext uri="{0D108BD9-81ED-4DB2-BD59-A6C34878D82A}">
                    <a16:rowId xmlns:a16="http://schemas.microsoft.com/office/drawing/2014/main" val="2628190158"/>
                  </a:ext>
                </a:extLst>
              </a:tr>
              <a:tr h="370840">
                <a:tc>
                  <a:txBody>
                    <a:bodyPr/>
                    <a:lstStyle/>
                    <a:p>
                      <a:r>
                        <a:rPr lang="en-GB" dirty="0"/>
                        <a:t>150</a:t>
                      </a:r>
                    </a:p>
                  </a:txBody>
                  <a:tcPr/>
                </a:tc>
                <a:tc>
                  <a:txBody>
                    <a:bodyPr/>
                    <a:lstStyle/>
                    <a:p>
                      <a:r>
                        <a:rPr lang="en-GB" dirty="0"/>
                        <a:t>Lisbon</a:t>
                      </a:r>
                    </a:p>
                  </a:txBody>
                  <a:tcPr/>
                </a:tc>
                <a:tc>
                  <a:txBody>
                    <a:bodyPr/>
                    <a:lstStyle/>
                    <a:p>
                      <a:r>
                        <a:rPr lang="en-GB" dirty="0"/>
                        <a:t>2.5</a:t>
                      </a:r>
                    </a:p>
                  </a:txBody>
                  <a:tcPr/>
                </a:tc>
                <a:tc>
                  <a:txBody>
                    <a:bodyPr/>
                    <a:lstStyle/>
                    <a:p>
                      <a:r>
                        <a:rPr lang="en-GB" dirty="0"/>
                        <a:t>No</a:t>
                      </a:r>
                    </a:p>
                  </a:txBody>
                  <a:tcPr/>
                </a:tc>
                <a:tc>
                  <a:txBody>
                    <a:bodyPr/>
                    <a:lstStyle/>
                    <a:p>
                      <a:r>
                        <a:rPr lang="en-GB" dirty="0"/>
                        <a:t>10</a:t>
                      </a:r>
                    </a:p>
                  </a:txBody>
                  <a:tcPr/>
                </a:tc>
                <a:tc>
                  <a:txBody>
                    <a:bodyPr/>
                    <a:lstStyle/>
                    <a:p>
                      <a:r>
                        <a:rPr lang="en-GB" dirty="0"/>
                        <a:t>100</a:t>
                      </a:r>
                    </a:p>
                  </a:txBody>
                  <a:tcPr/>
                </a:tc>
                <a:tc>
                  <a:txBody>
                    <a:bodyPr/>
                    <a:lstStyle/>
                    <a:p>
                      <a:r>
                        <a:rPr lang="en-GB" b="1" dirty="0">
                          <a:solidFill>
                            <a:schemeClr val="bg1"/>
                          </a:solidFill>
                        </a:rPr>
                        <a:t>No</a:t>
                      </a:r>
                    </a:p>
                  </a:txBody>
                  <a:tcPr>
                    <a:solidFill>
                      <a:schemeClr val="accent6">
                        <a:lumMod val="40000"/>
                        <a:lumOff val="60000"/>
                      </a:schemeClr>
                    </a:solidFill>
                  </a:tcPr>
                </a:tc>
                <a:extLst>
                  <a:ext uri="{0D108BD9-81ED-4DB2-BD59-A6C34878D82A}">
                    <a16:rowId xmlns:a16="http://schemas.microsoft.com/office/drawing/2014/main" val="2665565925"/>
                  </a:ext>
                </a:extLst>
              </a:tr>
              <a:tr h="370840">
                <a:tc>
                  <a:txBody>
                    <a:bodyPr/>
                    <a:lstStyle/>
                    <a:p>
                      <a:r>
                        <a:rPr lang="en-GB" dirty="0"/>
                        <a:t>250</a:t>
                      </a:r>
                    </a:p>
                  </a:txBody>
                  <a:tcPr/>
                </a:tc>
                <a:tc>
                  <a:txBody>
                    <a:bodyPr/>
                    <a:lstStyle/>
                    <a:p>
                      <a:r>
                        <a:rPr lang="en-GB" dirty="0"/>
                        <a:t>Porto</a:t>
                      </a:r>
                    </a:p>
                  </a:txBody>
                  <a:tcPr/>
                </a:tc>
                <a:tc>
                  <a:txBody>
                    <a:bodyPr/>
                    <a:lstStyle/>
                    <a:p>
                      <a:r>
                        <a:rPr lang="en-GB" dirty="0"/>
                        <a:t>8</a:t>
                      </a:r>
                    </a:p>
                  </a:txBody>
                  <a:tcPr/>
                </a:tc>
                <a:tc>
                  <a:txBody>
                    <a:bodyPr/>
                    <a:lstStyle/>
                    <a:p>
                      <a:r>
                        <a:rPr lang="en-GB" dirty="0"/>
                        <a:t>No</a:t>
                      </a:r>
                    </a:p>
                  </a:txBody>
                  <a:tcPr/>
                </a:tc>
                <a:tc>
                  <a:txBody>
                    <a:bodyPr/>
                    <a:lstStyle/>
                    <a:p>
                      <a:r>
                        <a:rPr lang="en-GB" dirty="0"/>
                        <a:t>2</a:t>
                      </a:r>
                    </a:p>
                  </a:txBody>
                  <a:tcPr/>
                </a:tc>
                <a:tc>
                  <a:txBody>
                    <a:bodyPr/>
                    <a:lstStyle/>
                    <a:p>
                      <a:r>
                        <a:rPr lang="en-GB" dirty="0"/>
                        <a:t>550</a:t>
                      </a:r>
                    </a:p>
                  </a:txBody>
                  <a:tcPr/>
                </a:tc>
                <a:tc>
                  <a:txBody>
                    <a:bodyPr/>
                    <a:lstStyle/>
                    <a:p>
                      <a:r>
                        <a:rPr lang="en-GB" b="1" dirty="0">
                          <a:solidFill>
                            <a:schemeClr val="bg1"/>
                          </a:solidFill>
                        </a:rPr>
                        <a:t>Yes</a:t>
                      </a:r>
                    </a:p>
                  </a:txBody>
                  <a:tcPr>
                    <a:solidFill>
                      <a:schemeClr val="accent6">
                        <a:lumMod val="40000"/>
                        <a:lumOff val="60000"/>
                      </a:schemeClr>
                    </a:solidFill>
                  </a:tcPr>
                </a:tc>
                <a:extLst>
                  <a:ext uri="{0D108BD9-81ED-4DB2-BD59-A6C34878D82A}">
                    <a16:rowId xmlns:a16="http://schemas.microsoft.com/office/drawing/2014/main" val="3778868841"/>
                  </a:ext>
                </a:extLst>
              </a:tr>
              <a:tr h="370840">
                <a:tc>
                  <a:txBody>
                    <a:bodyPr/>
                    <a:lstStyle/>
                    <a:p>
                      <a:r>
                        <a:rPr lang="en-GB" dirty="0"/>
                        <a:t>10</a:t>
                      </a:r>
                    </a:p>
                  </a:txBody>
                  <a:tcPr/>
                </a:tc>
                <a:tc>
                  <a:txBody>
                    <a:bodyPr/>
                    <a:lstStyle/>
                    <a:p>
                      <a:r>
                        <a:rPr lang="en-GB" dirty="0"/>
                        <a:t>Lisbon</a:t>
                      </a:r>
                    </a:p>
                  </a:txBody>
                  <a:tcPr/>
                </a:tc>
                <a:tc>
                  <a:txBody>
                    <a:bodyPr/>
                    <a:lstStyle/>
                    <a:p>
                      <a:r>
                        <a:rPr lang="en-GB" dirty="0"/>
                        <a:t>1.5</a:t>
                      </a:r>
                    </a:p>
                  </a:txBody>
                  <a:tcPr/>
                </a:tc>
                <a:tc>
                  <a:txBody>
                    <a:bodyPr/>
                    <a:lstStyle/>
                    <a:p>
                      <a:r>
                        <a:rPr lang="en-GB" dirty="0"/>
                        <a:t>No</a:t>
                      </a:r>
                    </a:p>
                  </a:txBody>
                  <a:tcPr/>
                </a:tc>
                <a:tc>
                  <a:txBody>
                    <a:bodyPr/>
                    <a:lstStyle/>
                    <a:p>
                      <a:r>
                        <a:rPr lang="en-GB" dirty="0"/>
                        <a:t>25</a:t>
                      </a:r>
                    </a:p>
                  </a:txBody>
                  <a:tcPr/>
                </a:tc>
                <a:tc>
                  <a:txBody>
                    <a:bodyPr/>
                    <a:lstStyle/>
                    <a:p>
                      <a:r>
                        <a:rPr lang="en-GB" dirty="0"/>
                        <a:t>2000</a:t>
                      </a:r>
                    </a:p>
                  </a:txBody>
                  <a:tcPr/>
                </a:tc>
                <a:tc>
                  <a:txBody>
                    <a:bodyPr/>
                    <a:lstStyle/>
                    <a:p>
                      <a:r>
                        <a:rPr lang="en-GB" b="1" dirty="0">
                          <a:solidFill>
                            <a:schemeClr val="bg1"/>
                          </a:solidFill>
                        </a:rPr>
                        <a:t>No</a:t>
                      </a:r>
                    </a:p>
                  </a:txBody>
                  <a:tcPr>
                    <a:solidFill>
                      <a:schemeClr val="accent6">
                        <a:lumMod val="40000"/>
                        <a:lumOff val="60000"/>
                      </a:schemeClr>
                    </a:solidFill>
                  </a:tcPr>
                </a:tc>
                <a:extLst>
                  <a:ext uri="{0D108BD9-81ED-4DB2-BD59-A6C34878D82A}">
                    <a16:rowId xmlns:a16="http://schemas.microsoft.com/office/drawing/2014/main" val="460964280"/>
                  </a:ext>
                </a:extLst>
              </a:tr>
              <a:tr h="370840">
                <a:tc>
                  <a:txBody>
                    <a:bodyPr/>
                    <a:lstStyle/>
                    <a:p>
                      <a:r>
                        <a:rPr lang="en-GB" dirty="0"/>
                        <a:t>300</a:t>
                      </a:r>
                    </a:p>
                  </a:txBody>
                  <a:tcPr/>
                </a:tc>
                <a:tc>
                  <a:txBody>
                    <a:bodyPr/>
                    <a:lstStyle/>
                    <a:p>
                      <a:r>
                        <a:rPr lang="en-GB" dirty="0"/>
                        <a:t>Azores</a:t>
                      </a:r>
                    </a:p>
                  </a:txBody>
                  <a:tcPr/>
                </a:tc>
                <a:tc>
                  <a:txBody>
                    <a:bodyPr/>
                    <a:lstStyle/>
                    <a:p>
                      <a:r>
                        <a:rPr lang="en-GB" dirty="0"/>
                        <a:t>8</a:t>
                      </a:r>
                    </a:p>
                  </a:txBody>
                  <a:tcPr/>
                </a:tc>
                <a:tc>
                  <a:txBody>
                    <a:bodyPr/>
                    <a:lstStyle/>
                    <a:p>
                      <a:r>
                        <a:rPr lang="en-GB" dirty="0"/>
                        <a:t>No</a:t>
                      </a:r>
                    </a:p>
                  </a:txBody>
                  <a:tcPr/>
                </a:tc>
                <a:tc>
                  <a:txBody>
                    <a:bodyPr/>
                    <a:lstStyle/>
                    <a:p>
                      <a:r>
                        <a:rPr lang="en-GB" dirty="0"/>
                        <a:t>9</a:t>
                      </a:r>
                    </a:p>
                  </a:txBody>
                  <a:tcPr/>
                </a:tc>
                <a:tc>
                  <a:txBody>
                    <a:bodyPr/>
                    <a:lstStyle/>
                    <a:p>
                      <a:r>
                        <a:rPr lang="en-GB" dirty="0"/>
                        <a:t>600</a:t>
                      </a:r>
                    </a:p>
                  </a:txBody>
                  <a:tcPr/>
                </a:tc>
                <a:tc>
                  <a:txBody>
                    <a:bodyPr/>
                    <a:lstStyle/>
                    <a:p>
                      <a:r>
                        <a:rPr lang="en-GB" b="1" dirty="0">
                          <a:solidFill>
                            <a:schemeClr val="bg1"/>
                          </a:solidFill>
                        </a:rPr>
                        <a:t>Yes</a:t>
                      </a:r>
                    </a:p>
                  </a:txBody>
                  <a:tcPr>
                    <a:solidFill>
                      <a:schemeClr val="accent6">
                        <a:lumMod val="40000"/>
                        <a:lumOff val="60000"/>
                      </a:schemeClr>
                    </a:solidFill>
                  </a:tcPr>
                </a:tc>
                <a:extLst>
                  <a:ext uri="{0D108BD9-81ED-4DB2-BD59-A6C34878D82A}">
                    <a16:rowId xmlns:a16="http://schemas.microsoft.com/office/drawing/2014/main" val="1952975589"/>
                  </a:ext>
                </a:extLst>
              </a:tr>
              <a:tr h="370840">
                <a:tc>
                  <a:txBody>
                    <a:bodyPr/>
                    <a:lstStyle/>
                    <a:p>
                      <a:r>
                        <a:rPr lang="en-GB" dirty="0"/>
                        <a:t>220</a:t>
                      </a:r>
                    </a:p>
                  </a:txBody>
                  <a:tcPr/>
                </a:tc>
                <a:tc>
                  <a:txBody>
                    <a:bodyPr/>
                    <a:lstStyle/>
                    <a:p>
                      <a:r>
                        <a:rPr lang="en-GB" dirty="0"/>
                        <a:t>Madrid</a:t>
                      </a:r>
                    </a:p>
                  </a:txBody>
                  <a:tcPr/>
                </a:tc>
                <a:tc>
                  <a:txBody>
                    <a:bodyPr/>
                    <a:lstStyle/>
                    <a:p>
                      <a:r>
                        <a:rPr lang="en-GB" dirty="0"/>
                        <a:t>3</a:t>
                      </a:r>
                    </a:p>
                  </a:txBody>
                  <a:tcPr/>
                </a:tc>
                <a:tc>
                  <a:txBody>
                    <a:bodyPr/>
                    <a:lstStyle/>
                    <a:p>
                      <a:r>
                        <a:rPr lang="en-GB" dirty="0"/>
                        <a:t>No</a:t>
                      </a:r>
                    </a:p>
                  </a:txBody>
                  <a:tcPr/>
                </a:tc>
                <a:tc>
                  <a:txBody>
                    <a:bodyPr/>
                    <a:lstStyle/>
                    <a:p>
                      <a:r>
                        <a:rPr lang="en-GB" dirty="0"/>
                        <a:t>1.5</a:t>
                      </a:r>
                    </a:p>
                  </a:txBody>
                  <a:tcPr/>
                </a:tc>
                <a:tc>
                  <a:txBody>
                    <a:bodyPr/>
                    <a:lstStyle/>
                    <a:p>
                      <a:r>
                        <a:rPr lang="en-GB" dirty="0"/>
                        <a:t>85</a:t>
                      </a:r>
                    </a:p>
                  </a:txBody>
                  <a:tcPr/>
                </a:tc>
                <a:tc>
                  <a:txBody>
                    <a:bodyPr/>
                    <a:lstStyle/>
                    <a:p>
                      <a:r>
                        <a:rPr lang="en-GB" b="1" dirty="0">
                          <a:solidFill>
                            <a:schemeClr val="bg1"/>
                          </a:solidFill>
                        </a:rPr>
                        <a:t>Yes</a:t>
                      </a:r>
                    </a:p>
                  </a:txBody>
                  <a:tcPr>
                    <a:solidFill>
                      <a:schemeClr val="accent6">
                        <a:lumMod val="40000"/>
                        <a:lumOff val="60000"/>
                      </a:schemeClr>
                    </a:solidFill>
                  </a:tcPr>
                </a:tc>
                <a:extLst>
                  <a:ext uri="{0D108BD9-81ED-4DB2-BD59-A6C34878D82A}">
                    <a16:rowId xmlns:a16="http://schemas.microsoft.com/office/drawing/2014/main" val="3288539653"/>
                  </a:ext>
                </a:extLst>
              </a:tr>
              <a:tr h="370840">
                <a:tc>
                  <a:txBody>
                    <a:bodyPr/>
                    <a:lstStyle/>
                    <a:p>
                      <a:r>
                        <a:rPr lang="en-GB" dirty="0"/>
                        <a:t>150</a:t>
                      </a:r>
                    </a:p>
                  </a:txBody>
                  <a:tcPr/>
                </a:tc>
                <a:tc>
                  <a:txBody>
                    <a:bodyPr/>
                    <a:lstStyle/>
                    <a:p>
                      <a:r>
                        <a:rPr lang="en-GB" dirty="0" err="1"/>
                        <a:t>Orly</a:t>
                      </a:r>
                      <a:endParaRPr lang="en-GB" dirty="0"/>
                    </a:p>
                  </a:txBody>
                  <a:tcPr/>
                </a:tc>
                <a:tc>
                  <a:txBody>
                    <a:bodyPr/>
                    <a:lstStyle/>
                    <a:p>
                      <a:r>
                        <a:rPr lang="en-GB" dirty="0"/>
                        <a:t>4</a:t>
                      </a:r>
                    </a:p>
                  </a:txBody>
                  <a:tcPr/>
                </a:tc>
                <a:tc>
                  <a:txBody>
                    <a:bodyPr/>
                    <a:lstStyle/>
                    <a:p>
                      <a:r>
                        <a:rPr lang="en-GB" dirty="0"/>
                        <a:t>Yes</a:t>
                      </a:r>
                    </a:p>
                  </a:txBody>
                  <a:tcPr/>
                </a:tc>
                <a:tc>
                  <a:txBody>
                    <a:bodyPr/>
                    <a:lstStyle/>
                    <a:p>
                      <a:r>
                        <a:rPr lang="en-GB" dirty="0"/>
                        <a:t>25</a:t>
                      </a:r>
                    </a:p>
                  </a:txBody>
                  <a:tcPr/>
                </a:tc>
                <a:tc>
                  <a:txBody>
                    <a:bodyPr/>
                    <a:lstStyle/>
                    <a:p>
                      <a:r>
                        <a:rPr lang="en-GB" dirty="0"/>
                        <a:t>120</a:t>
                      </a:r>
                    </a:p>
                  </a:txBody>
                  <a:tcPr/>
                </a:tc>
                <a:tc>
                  <a:txBody>
                    <a:bodyPr/>
                    <a:lstStyle/>
                    <a:p>
                      <a:r>
                        <a:rPr lang="en-GB" b="1" dirty="0">
                          <a:solidFill>
                            <a:schemeClr val="bg1"/>
                          </a:solidFill>
                        </a:rPr>
                        <a:t>No</a:t>
                      </a:r>
                    </a:p>
                  </a:txBody>
                  <a:tcPr>
                    <a:solidFill>
                      <a:schemeClr val="accent6">
                        <a:lumMod val="40000"/>
                        <a:lumOff val="60000"/>
                      </a:schemeClr>
                    </a:solidFill>
                  </a:tcPr>
                </a:tc>
                <a:extLst>
                  <a:ext uri="{0D108BD9-81ED-4DB2-BD59-A6C34878D82A}">
                    <a16:rowId xmlns:a16="http://schemas.microsoft.com/office/drawing/2014/main" val="1834845934"/>
                  </a:ext>
                </a:extLst>
              </a:tr>
              <a:tr h="370840">
                <a:tc>
                  <a:txBody>
                    <a:bodyPr/>
                    <a:lstStyle/>
                    <a:p>
                      <a:r>
                        <a:rPr lang="en-GB" dirty="0"/>
                        <a:t>250</a:t>
                      </a:r>
                    </a:p>
                  </a:txBody>
                  <a:tcPr/>
                </a:tc>
                <a:tc>
                  <a:txBody>
                    <a:bodyPr/>
                    <a:lstStyle/>
                    <a:p>
                      <a:r>
                        <a:rPr lang="en-GB" dirty="0"/>
                        <a:t>Porto</a:t>
                      </a:r>
                    </a:p>
                  </a:txBody>
                  <a:tcPr/>
                </a:tc>
                <a:tc>
                  <a:txBody>
                    <a:bodyPr/>
                    <a:lstStyle/>
                    <a:p>
                      <a:r>
                        <a:rPr lang="en-GB" dirty="0"/>
                        <a:t>8</a:t>
                      </a:r>
                    </a:p>
                  </a:txBody>
                  <a:tcPr/>
                </a:tc>
                <a:tc>
                  <a:txBody>
                    <a:bodyPr/>
                    <a:lstStyle/>
                    <a:p>
                      <a:r>
                        <a:rPr lang="en-GB" dirty="0"/>
                        <a:t>No</a:t>
                      </a:r>
                    </a:p>
                  </a:txBody>
                  <a:tcPr/>
                </a:tc>
                <a:tc>
                  <a:txBody>
                    <a:bodyPr/>
                    <a:lstStyle/>
                    <a:p>
                      <a:r>
                        <a:rPr lang="en-GB" dirty="0"/>
                        <a:t>2</a:t>
                      </a:r>
                    </a:p>
                  </a:txBody>
                  <a:tcPr/>
                </a:tc>
                <a:tc>
                  <a:txBody>
                    <a:bodyPr/>
                    <a:lstStyle/>
                    <a:p>
                      <a:r>
                        <a:rPr lang="en-GB" dirty="0"/>
                        <a:t>550</a:t>
                      </a:r>
                    </a:p>
                  </a:txBody>
                  <a:tcPr/>
                </a:tc>
                <a:tc>
                  <a:txBody>
                    <a:bodyPr/>
                    <a:lstStyle/>
                    <a:p>
                      <a:r>
                        <a:rPr lang="en-GB" b="1" dirty="0">
                          <a:solidFill>
                            <a:schemeClr val="bg1"/>
                          </a:solidFill>
                        </a:rPr>
                        <a:t>Yes</a:t>
                      </a:r>
                    </a:p>
                  </a:txBody>
                  <a:tcPr>
                    <a:solidFill>
                      <a:schemeClr val="accent6">
                        <a:lumMod val="40000"/>
                        <a:lumOff val="60000"/>
                      </a:schemeClr>
                    </a:solidFill>
                  </a:tcPr>
                </a:tc>
                <a:extLst>
                  <a:ext uri="{0D108BD9-81ED-4DB2-BD59-A6C34878D82A}">
                    <a16:rowId xmlns:a16="http://schemas.microsoft.com/office/drawing/2014/main" val="1917566487"/>
                  </a:ext>
                </a:extLst>
              </a:tr>
              <a:tr h="370840">
                <a:tc>
                  <a:txBody>
                    <a:bodyPr/>
                    <a:lstStyle/>
                    <a:p>
                      <a:r>
                        <a:rPr lang="en-GB" dirty="0"/>
                        <a:t>300</a:t>
                      </a:r>
                    </a:p>
                  </a:txBody>
                  <a:tcPr/>
                </a:tc>
                <a:tc>
                  <a:txBody>
                    <a:bodyPr/>
                    <a:lstStyle/>
                    <a:p>
                      <a:r>
                        <a:rPr lang="en-GB" dirty="0"/>
                        <a:t>Porto</a:t>
                      </a:r>
                    </a:p>
                  </a:txBody>
                  <a:tcPr/>
                </a:tc>
                <a:tc>
                  <a:txBody>
                    <a:bodyPr/>
                    <a:lstStyle/>
                    <a:p>
                      <a:r>
                        <a:rPr lang="en-GB" dirty="0"/>
                        <a:t>8</a:t>
                      </a:r>
                    </a:p>
                  </a:txBody>
                  <a:tcPr/>
                </a:tc>
                <a:tc>
                  <a:txBody>
                    <a:bodyPr/>
                    <a:lstStyle/>
                    <a:p>
                      <a:r>
                        <a:rPr lang="en-GB" dirty="0"/>
                        <a:t>Yes</a:t>
                      </a:r>
                    </a:p>
                  </a:txBody>
                  <a:tcPr/>
                </a:tc>
                <a:tc>
                  <a:txBody>
                    <a:bodyPr/>
                    <a:lstStyle/>
                    <a:p>
                      <a:r>
                        <a:rPr lang="en-GB" dirty="0"/>
                        <a:t>10</a:t>
                      </a:r>
                    </a:p>
                  </a:txBody>
                  <a:tcPr/>
                </a:tc>
                <a:tc>
                  <a:txBody>
                    <a:bodyPr/>
                    <a:lstStyle/>
                    <a:p>
                      <a:r>
                        <a:rPr lang="en-GB" dirty="0"/>
                        <a:t>800</a:t>
                      </a:r>
                    </a:p>
                  </a:txBody>
                  <a:tcPr/>
                </a:tc>
                <a:tc>
                  <a:txBody>
                    <a:bodyPr/>
                    <a:lstStyle/>
                    <a:p>
                      <a:r>
                        <a:rPr lang="en-GB" b="1" dirty="0">
                          <a:solidFill>
                            <a:schemeClr val="bg1"/>
                          </a:solidFill>
                        </a:rPr>
                        <a:t>No</a:t>
                      </a:r>
                    </a:p>
                  </a:txBody>
                  <a:tcPr>
                    <a:solidFill>
                      <a:schemeClr val="accent6">
                        <a:lumMod val="40000"/>
                        <a:lumOff val="60000"/>
                      </a:schemeClr>
                    </a:solidFill>
                  </a:tcPr>
                </a:tc>
                <a:extLst>
                  <a:ext uri="{0D108BD9-81ED-4DB2-BD59-A6C34878D82A}">
                    <a16:rowId xmlns:a16="http://schemas.microsoft.com/office/drawing/2014/main" val="1165852879"/>
                  </a:ext>
                </a:extLst>
              </a:tr>
            </a:tbl>
          </a:graphicData>
        </a:graphic>
      </p:graphicFrame>
    </p:spTree>
    <p:extLst>
      <p:ext uri="{BB962C8B-B14F-4D97-AF65-F5344CB8AC3E}">
        <p14:creationId xmlns:p14="http://schemas.microsoft.com/office/powerpoint/2010/main" val="38490851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Naïve-Bayes Classifier</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70</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358346" y="1532237"/>
            <a:ext cx="10689610" cy="1569660"/>
          </a:xfrm>
          <a:prstGeom prst="rect">
            <a:avLst/>
          </a:prstGeom>
          <a:noFill/>
        </p:spPr>
        <p:txBody>
          <a:bodyPr wrap="square" rtlCol="0">
            <a:spAutoFit/>
          </a:bodyPr>
          <a:lstStyle/>
          <a:p>
            <a:r>
              <a:rPr lang="en-GB" sz="2400" dirty="0"/>
              <a:t>The Naïve-Bayes Classifier applies Bayes theorem to build conditional probabilities that predict the </a:t>
            </a:r>
            <a:r>
              <a:rPr lang="en-GB" sz="2400" dirty="0">
                <a:solidFill>
                  <a:schemeClr val="accent5"/>
                </a:solidFill>
              </a:rPr>
              <a:t>label given the features observed</a:t>
            </a:r>
          </a:p>
          <a:p>
            <a:endParaRPr lang="en-GB" sz="2400" dirty="0">
              <a:solidFill>
                <a:schemeClr val="accent5"/>
              </a:solidFill>
            </a:endParaRPr>
          </a:p>
          <a:p>
            <a:endParaRPr lang="en-GB" sz="2400" dirty="0">
              <a:solidFill>
                <a:schemeClr val="accent5"/>
              </a:solidFill>
            </a:endParaRPr>
          </a:p>
        </p:txBody>
      </p:sp>
      <p:pic>
        <p:nvPicPr>
          <p:cNvPr id="7" name="Picture 6">
            <a:extLst>
              <a:ext uri="{FF2B5EF4-FFF2-40B4-BE49-F238E27FC236}">
                <a16:creationId xmlns:a16="http://schemas.microsoft.com/office/drawing/2014/main" id="{F1F0600D-9BC7-463F-AB8A-5D2B65CA79BE}"/>
              </a:ext>
            </a:extLst>
          </p:cNvPr>
          <p:cNvPicPr>
            <a:picLocks noChangeAspect="1"/>
          </p:cNvPicPr>
          <p:nvPr/>
        </p:nvPicPr>
        <p:blipFill>
          <a:blip r:embed="rId2"/>
          <a:stretch>
            <a:fillRect/>
          </a:stretch>
        </p:blipFill>
        <p:spPr>
          <a:xfrm>
            <a:off x="2796745" y="3101897"/>
            <a:ext cx="6800850" cy="1724025"/>
          </a:xfrm>
          <a:prstGeom prst="rect">
            <a:avLst/>
          </a:prstGeom>
        </p:spPr>
      </p:pic>
      <p:cxnSp>
        <p:nvCxnSpPr>
          <p:cNvPr id="17" name="Straight Arrow Connector 16">
            <a:extLst>
              <a:ext uri="{FF2B5EF4-FFF2-40B4-BE49-F238E27FC236}">
                <a16:creationId xmlns:a16="http://schemas.microsoft.com/office/drawing/2014/main" id="{AA870C05-EE01-4A5E-92EB-39FCF92309DB}"/>
              </a:ext>
            </a:extLst>
          </p:cNvPr>
          <p:cNvCxnSpPr/>
          <p:nvPr/>
        </p:nvCxnSpPr>
        <p:spPr>
          <a:xfrm flipV="1">
            <a:off x="2715065" y="4909625"/>
            <a:ext cx="647113" cy="8299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98973E-CEF4-4598-AB17-F3039182EC12}"/>
              </a:ext>
            </a:extLst>
          </p:cNvPr>
          <p:cNvSpPr txBox="1"/>
          <p:nvPr/>
        </p:nvSpPr>
        <p:spPr>
          <a:xfrm>
            <a:off x="1503123" y="5849655"/>
            <a:ext cx="2630466" cy="646331"/>
          </a:xfrm>
          <a:prstGeom prst="rect">
            <a:avLst/>
          </a:prstGeom>
          <a:noFill/>
        </p:spPr>
        <p:txBody>
          <a:bodyPr wrap="square" rtlCol="0">
            <a:spAutoFit/>
          </a:bodyPr>
          <a:lstStyle/>
          <a:p>
            <a:r>
              <a:rPr lang="en-GB" dirty="0"/>
              <a:t>We want to calculate this for a new data point</a:t>
            </a:r>
          </a:p>
        </p:txBody>
      </p:sp>
      <p:cxnSp>
        <p:nvCxnSpPr>
          <p:cNvPr id="21" name="Straight Arrow Connector 20">
            <a:extLst>
              <a:ext uri="{FF2B5EF4-FFF2-40B4-BE49-F238E27FC236}">
                <a16:creationId xmlns:a16="http://schemas.microsoft.com/office/drawing/2014/main" id="{BC7EC2E0-67C9-4528-AF49-FE45089A4724}"/>
              </a:ext>
            </a:extLst>
          </p:cNvPr>
          <p:cNvCxnSpPr>
            <a:cxnSpLocks/>
          </p:cNvCxnSpPr>
          <p:nvPr/>
        </p:nvCxnSpPr>
        <p:spPr>
          <a:xfrm flipV="1">
            <a:off x="7713911" y="4635113"/>
            <a:ext cx="0" cy="8299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CB0533B-BBDF-41E0-9824-873D3536D7BB}"/>
              </a:ext>
            </a:extLst>
          </p:cNvPr>
          <p:cNvSpPr txBox="1"/>
          <p:nvPr/>
        </p:nvSpPr>
        <p:spPr>
          <a:xfrm>
            <a:off x="6743180" y="5849655"/>
            <a:ext cx="2630466" cy="646331"/>
          </a:xfrm>
          <a:prstGeom prst="rect">
            <a:avLst/>
          </a:prstGeom>
          <a:noFill/>
        </p:spPr>
        <p:txBody>
          <a:bodyPr wrap="square" rtlCol="0">
            <a:spAutoFit/>
          </a:bodyPr>
          <a:lstStyle/>
          <a:p>
            <a:r>
              <a:rPr lang="en-GB" dirty="0"/>
              <a:t>Prior probability of feature X</a:t>
            </a:r>
          </a:p>
        </p:txBody>
      </p:sp>
      <p:cxnSp>
        <p:nvCxnSpPr>
          <p:cNvPr id="24" name="Straight Arrow Connector 23">
            <a:extLst>
              <a:ext uri="{FF2B5EF4-FFF2-40B4-BE49-F238E27FC236}">
                <a16:creationId xmlns:a16="http://schemas.microsoft.com/office/drawing/2014/main" id="{2EBA0B5C-D517-44A6-B287-3ABF28FC188E}"/>
              </a:ext>
            </a:extLst>
          </p:cNvPr>
          <p:cNvCxnSpPr>
            <a:cxnSpLocks/>
          </p:cNvCxnSpPr>
          <p:nvPr/>
        </p:nvCxnSpPr>
        <p:spPr>
          <a:xfrm flipH="1">
            <a:off x="9021057" y="2818432"/>
            <a:ext cx="748396" cy="5669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038551C-A1FD-4EFD-A006-2C6D17F6743B}"/>
              </a:ext>
            </a:extLst>
          </p:cNvPr>
          <p:cNvSpPr txBox="1"/>
          <p:nvPr/>
        </p:nvSpPr>
        <p:spPr>
          <a:xfrm>
            <a:off x="9894517" y="2389104"/>
            <a:ext cx="2106126" cy="646331"/>
          </a:xfrm>
          <a:prstGeom prst="rect">
            <a:avLst/>
          </a:prstGeom>
          <a:noFill/>
        </p:spPr>
        <p:txBody>
          <a:bodyPr wrap="square" rtlCol="0">
            <a:spAutoFit/>
          </a:bodyPr>
          <a:lstStyle/>
          <a:p>
            <a:r>
              <a:rPr lang="en-GB" dirty="0"/>
              <a:t>Prior probability of target variable Y</a:t>
            </a:r>
          </a:p>
        </p:txBody>
      </p:sp>
      <p:sp>
        <p:nvSpPr>
          <p:cNvPr id="27" name="TextBox 26">
            <a:extLst>
              <a:ext uri="{FF2B5EF4-FFF2-40B4-BE49-F238E27FC236}">
                <a16:creationId xmlns:a16="http://schemas.microsoft.com/office/drawing/2014/main" id="{540F4B1F-A5DD-4E97-BAA6-4E319B244EB4}"/>
              </a:ext>
            </a:extLst>
          </p:cNvPr>
          <p:cNvSpPr txBox="1"/>
          <p:nvPr/>
        </p:nvSpPr>
        <p:spPr>
          <a:xfrm>
            <a:off x="6138797" y="2389104"/>
            <a:ext cx="2106126" cy="646331"/>
          </a:xfrm>
          <a:prstGeom prst="rect">
            <a:avLst/>
          </a:prstGeom>
          <a:noFill/>
        </p:spPr>
        <p:txBody>
          <a:bodyPr wrap="square" rtlCol="0">
            <a:spAutoFit/>
          </a:bodyPr>
          <a:lstStyle/>
          <a:p>
            <a:r>
              <a:rPr lang="en-GB" dirty="0"/>
              <a:t>Prior probability of target variable Y</a:t>
            </a:r>
          </a:p>
        </p:txBody>
      </p:sp>
    </p:spTree>
    <p:extLst>
      <p:ext uri="{BB962C8B-B14F-4D97-AF65-F5344CB8AC3E}">
        <p14:creationId xmlns:p14="http://schemas.microsoft.com/office/powerpoint/2010/main" val="37651154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Naïve-Bayes Classifier</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71</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358346" y="1532237"/>
            <a:ext cx="10689610" cy="1569660"/>
          </a:xfrm>
          <a:prstGeom prst="rect">
            <a:avLst/>
          </a:prstGeom>
          <a:noFill/>
        </p:spPr>
        <p:txBody>
          <a:bodyPr wrap="square" rtlCol="0">
            <a:spAutoFit/>
          </a:bodyPr>
          <a:lstStyle/>
          <a:p>
            <a:r>
              <a:rPr lang="en-GB" sz="2400" dirty="0"/>
              <a:t>The Naïve-Bayes Classifier applies Bayes theorem to build conditional probabilities that predict the </a:t>
            </a:r>
            <a:r>
              <a:rPr lang="en-GB" sz="2400" dirty="0">
                <a:solidFill>
                  <a:schemeClr val="accent5"/>
                </a:solidFill>
              </a:rPr>
              <a:t>label given the features observed</a:t>
            </a:r>
          </a:p>
          <a:p>
            <a:endParaRPr lang="en-GB" sz="2400" dirty="0">
              <a:solidFill>
                <a:schemeClr val="accent5"/>
              </a:solidFill>
            </a:endParaRPr>
          </a:p>
          <a:p>
            <a:endParaRPr lang="en-GB" sz="2400" dirty="0">
              <a:solidFill>
                <a:schemeClr val="accent5"/>
              </a:solidFill>
            </a:endParaRPr>
          </a:p>
        </p:txBody>
      </p:sp>
      <p:sp>
        <p:nvSpPr>
          <p:cNvPr id="20" name="TextBox 19">
            <a:extLst>
              <a:ext uri="{FF2B5EF4-FFF2-40B4-BE49-F238E27FC236}">
                <a16:creationId xmlns:a16="http://schemas.microsoft.com/office/drawing/2014/main" id="{5F98973E-CEF4-4598-AB17-F3039182EC12}"/>
              </a:ext>
            </a:extLst>
          </p:cNvPr>
          <p:cNvSpPr txBox="1"/>
          <p:nvPr/>
        </p:nvSpPr>
        <p:spPr>
          <a:xfrm>
            <a:off x="358346" y="3108292"/>
            <a:ext cx="11548997" cy="830997"/>
          </a:xfrm>
          <a:prstGeom prst="rect">
            <a:avLst/>
          </a:prstGeom>
          <a:noFill/>
        </p:spPr>
        <p:txBody>
          <a:bodyPr wrap="square" rtlCol="0">
            <a:spAutoFit/>
          </a:bodyPr>
          <a:lstStyle/>
          <a:p>
            <a:r>
              <a:rPr lang="en-GB" sz="2400" dirty="0"/>
              <a:t>Bayes theorem is applied to calculate the probability of a specific target variable given the input features and then the class with the largest probability is chosen as the prediction</a:t>
            </a:r>
          </a:p>
        </p:txBody>
      </p:sp>
      <p:sp>
        <p:nvSpPr>
          <p:cNvPr id="5" name="TextBox 4">
            <a:extLst>
              <a:ext uri="{FF2B5EF4-FFF2-40B4-BE49-F238E27FC236}">
                <a16:creationId xmlns:a16="http://schemas.microsoft.com/office/drawing/2014/main" id="{2137EA14-E7C3-4416-915D-2F16750CDA4D}"/>
              </a:ext>
            </a:extLst>
          </p:cNvPr>
          <p:cNvSpPr txBox="1"/>
          <p:nvPr/>
        </p:nvSpPr>
        <p:spPr>
          <a:xfrm>
            <a:off x="459809" y="4417358"/>
            <a:ext cx="8354861" cy="1938992"/>
          </a:xfrm>
          <a:prstGeom prst="rect">
            <a:avLst/>
          </a:prstGeom>
          <a:noFill/>
        </p:spPr>
        <p:txBody>
          <a:bodyPr wrap="square" rtlCol="0">
            <a:spAutoFit/>
          </a:bodyPr>
          <a:lstStyle/>
          <a:p>
            <a:r>
              <a:rPr lang="en-GB" sz="2400" dirty="0"/>
              <a:t>As you will see, NB Classifier assumes that:</a:t>
            </a:r>
          </a:p>
          <a:p>
            <a:endParaRPr lang="en-GB" sz="2400" dirty="0"/>
          </a:p>
          <a:p>
            <a:pPr marL="285750" indent="-285750">
              <a:buFont typeface="Arial" panose="020B0604020202020204" pitchFamily="34" charset="0"/>
              <a:buChar char="•"/>
            </a:pPr>
            <a:r>
              <a:rPr lang="en-GB" sz="2400" dirty="0"/>
              <a:t>Features are independent of each other</a:t>
            </a:r>
          </a:p>
          <a:p>
            <a:pPr marL="285750" indent="-285750">
              <a:buFont typeface="Arial" panose="020B0604020202020204" pitchFamily="34" charset="0"/>
              <a:buChar char="•"/>
            </a:pPr>
            <a:r>
              <a:rPr lang="en-GB" sz="2400" dirty="0"/>
              <a:t>All features have equal predictive power</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40445082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Naïve-Bayes Classifier</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72</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442374" y="1353966"/>
            <a:ext cx="10689610" cy="1569660"/>
          </a:xfrm>
          <a:prstGeom prst="rect">
            <a:avLst/>
          </a:prstGeom>
          <a:noFill/>
        </p:spPr>
        <p:txBody>
          <a:bodyPr wrap="square" rtlCol="0">
            <a:spAutoFit/>
          </a:bodyPr>
          <a:lstStyle/>
          <a:p>
            <a:r>
              <a:rPr lang="en-GB" sz="2400" dirty="0"/>
              <a:t>The Naïve-Bayes Classifier applies Bayes theorem to build conditional probabilities that predict the </a:t>
            </a:r>
            <a:r>
              <a:rPr lang="en-GB" sz="2400" dirty="0">
                <a:solidFill>
                  <a:schemeClr val="accent5"/>
                </a:solidFill>
              </a:rPr>
              <a:t>label given the features observed</a:t>
            </a:r>
          </a:p>
          <a:p>
            <a:endParaRPr lang="en-GB" sz="2400" dirty="0">
              <a:solidFill>
                <a:schemeClr val="accent5"/>
              </a:solidFill>
            </a:endParaRPr>
          </a:p>
          <a:p>
            <a:endParaRPr lang="en-GB" sz="2400" dirty="0">
              <a:solidFill>
                <a:schemeClr val="accent5"/>
              </a:solidFill>
            </a:endParaRPr>
          </a:p>
        </p:txBody>
      </p:sp>
      <p:sp>
        <p:nvSpPr>
          <p:cNvPr id="5" name="TextBox 4">
            <a:extLst>
              <a:ext uri="{FF2B5EF4-FFF2-40B4-BE49-F238E27FC236}">
                <a16:creationId xmlns:a16="http://schemas.microsoft.com/office/drawing/2014/main" id="{2137EA14-E7C3-4416-915D-2F16750CDA4D}"/>
              </a:ext>
            </a:extLst>
          </p:cNvPr>
          <p:cNvSpPr txBox="1"/>
          <p:nvPr/>
        </p:nvSpPr>
        <p:spPr>
          <a:xfrm>
            <a:off x="918363" y="2641156"/>
            <a:ext cx="8354861" cy="3416320"/>
          </a:xfrm>
          <a:prstGeom prst="rect">
            <a:avLst/>
          </a:prstGeom>
          <a:noFill/>
        </p:spPr>
        <p:txBody>
          <a:bodyPr wrap="square" rtlCol="0">
            <a:spAutoFit/>
          </a:bodyPr>
          <a:lstStyle/>
          <a:p>
            <a:r>
              <a:rPr lang="en-GB" sz="2400" dirty="0"/>
              <a:t>Advantages:</a:t>
            </a:r>
          </a:p>
          <a:p>
            <a:endParaRPr lang="en-GB" sz="2400" dirty="0"/>
          </a:p>
          <a:p>
            <a:pPr marL="285750" indent="-285750">
              <a:buFont typeface="Arial" panose="020B0604020202020204" pitchFamily="34" charset="0"/>
              <a:buChar char="•"/>
            </a:pPr>
            <a:r>
              <a:rPr lang="en-GB" sz="2400" dirty="0"/>
              <a:t>If features are truly independent then NB performs better compared to many other models.</a:t>
            </a:r>
            <a:br>
              <a:rPr lang="en-GB" sz="2400" dirty="0"/>
            </a:br>
            <a:endParaRPr lang="en-GB" sz="2400" dirty="0"/>
          </a:p>
          <a:p>
            <a:pPr marL="285750" indent="-285750">
              <a:buFont typeface="Arial" panose="020B0604020202020204" pitchFamily="34" charset="0"/>
              <a:buChar char="•"/>
            </a:pPr>
            <a:r>
              <a:rPr lang="en-GB" sz="2400" dirty="0"/>
              <a:t>Requires small amount of data to estimate test data</a:t>
            </a:r>
            <a:br>
              <a:rPr lang="en-GB" sz="2400" dirty="0"/>
            </a:br>
            <a:endParaRPr lang="en-GB" sz="2400" dirty="0"/>
          </a:p>
          <a:p>
            <a:pPr marL="285750" indent="-285750">
              <a:buFont typeface="Arial" panose="020B0604020202020204" pitchFamily="34" charset="0"/>
              <a:buChar char="•"/>
            </a:pPr>
            <a:r>
              <a:rPr lang="en-GB" sz="2400" dirty="0"/>
              <a:t>Easy to implement</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787643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Naïve-Bayes Classifier</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73</a:t>
            </a:fld>
            <a:endParaRPr lang="en-GB"/>
          </a:p>
        </p:txBody>
      </p:sp>
      <p:sp>
        <p:nvSpPr>
          <p:cNvPr id="3" name="TextBox 2">
            <a:extLst>
              <a:ext uri="{FF2B5EF4-FFF2-40B4-BE49-F238E27FC236}">
                <a16:creationId xmlns:a16="http://schemas.microsoft.com/office/drawing/2014/main" id="{83588FC4-BAB1-437F-878D-55A7A9E922F2}"/>
              </a:ext>
            </a:extLst>
          </p:cNvPr>
          <p:cNvSpPr txBox="1"/>
          <p:nvPr/>
        </p:nvSpPr>
        <p:spPr>
          <a:xfrm>
            <a:off x="442374" y="1353966"/>
            <a:ext cx="10689610" cy="1569660"/>
          </a:xfrm>
          <a:prstGeom prst="rect">
            <a:avLst/>
          </a:prstGeom>
          <a:noFill/>
        </p:spPr>
        <p:txBody>
          <a:bodyPr wrap="square" rtlCol="0">
            <a:spAutoFit/>
          </a:bodyPr>
          <a:lstStyle/>
          <a:p>
            <a:r>
              <a:rPr lang="en-GB" sz="2400" dirty="0"/>
              <a:t>The Naïve-Bayes Classifier applies Bayes theorem to build conditional probabilities that predict the </a:t>
            </a:r>
            <a:r>
              <a:rPr lang="en-GB" sz="2400" dirty="0">
                <a:solidFill>
                  <a:schemeClr val="accent5"/>
                </a:solidFill>
              </a:rPr>
              <a:t>label given the features observed</a:t>
            </a:r>
          </a:p>
          <a:p>
            <a:endParaRPr lang="en-GB" sz="2400" dirty="0">
              <a:solidFill>
                <a:schemeClr val="accent5"/>
              </a:solidFill>
            </a:endParaRPr>
          </a:p>
          <a:p>
            <a:endParaRPr lang="en-GB" sz="2400" dirty="0">
              <a:solidFill>
                <a:schemeClr val="accent5"/>
              </a:solidFill>
            </a:endParaRPr>
          </a:p>
        </p:txBody>
      </p:sp>
      <p:sp>
        <p:nvSpPr>
          <p:cNvPr id="5" name="TextBox 4">
            <a:extLst>
              <a:ext uri="{FF2B5EF4-FFF2-40B4-BE49-F238E27FC236}">
                <a16:creationId xmlns:a16="http://schemas.microsoft.com/office/drawing/2014/main" id="{2137EA14-E7C3-4416-915D-2F16750CDA4D}"/>
              </a:ext>
            </a:extLst>
          </p:cNvPr>
          <p:cNvSpPr txBox="1"/>
          <p:nvPr/>
        </p:nvSpPr>
        <p:spPr>
          <a:xfrm>
            <a:off x="918363" y="2641156"/>
            <a:ext cx="8354861" cy="3785652"/>
          </a:xfrm>
          <a:prstGeom prst="rect">
            <a:avLst/>
          </a:prstGeom>
          <a:noFill/>
        </p:spPr>
        <p:txBody>
          <a:bodyPr wrap="square" rtlCol="0">
            <a:spAutoFit/>
          </a:bodyPr>
          <a:lstStyle/>
          <a:p>
            <a:r>
              <a:rPr lang="en-GB" sz="2400" dirty="0"/>
              <a:t>Disadvantages:</a:t>
            </a:r>
          </a:p>
          <a:p>
            <a:endParaRPr lang="en-GB" sz="2400" dirty="0"/>
          </a:p>
          <a:p>
            <a:pPr marL="285750" indent="-285750">
              <a:buFont typeface="Arial" panose="020B0604020202020204" pitchFamily="34" charset="0"/>
              <a:buChar char="•"/>
            </a:pPr>
            <a:r>
              <a:rPr lang="en-GB" sz="2400" dirty="0"/>
              <a:t>In practice its very hard/impossible that all features are mutually independent</a:t>
            </a:r>
            <a:br>
              <a:rPr lang="en-GB" sz="2400" dirty="0"/>
            </a:br>
            <a:endParaRPr lang="en-GB" sz="2400" dirty="0"/>
          </a:p>
          <a:p>
            <a:pPr marL="285750" indent="-285750">
              <a:buFont typeface="Arial" panose="020B0604020202020204" pitchFamily="34" charset="0"/>
              <a:buChar char="•"/>
            </a:pPr>
            <a:r>
              <a:rPr lang="en-GB" sz="2400" dirty="0">
                <a:solidFill>
                  <a:schemeClr val="accent5"/>
                </a:solidFill>
              </a:rPr>
              <a:t>Zero frequency problem: </a:t>
            </a:r>
            <a:r>
              <a:rPr lang="en-GB" sz="2400" dirty="0"/>
              <a:t>What is a given categorical variable has a value in the test data set which was never observed during training? This can be solved with a process called regularization/smoothing.</a:t>
            </a:r>
            <a:endParaRPr lang="en-GB" sz="2400" dirty="0">
              <a:solidFill>
                <a:schemeClr val="accent5"/>
              </a:solidFill>
            </a:endParaRP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3961118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Naïve-Bayes Classifier</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74</a:t>
            </a:fld>
            <a:endParaRPr lang="en-GB"/>
          </a:p>
        </p:txBody>
      </p:sp>
      <p:pic>
        <p:nvPicPr>
          <p:cNvPr id="5" name="Picture 4">
            <a:extLst>
              <a:ext uri="{FF2B5EF4-FFF2-40B4-BE49-F238E27FC236}">
                <a16:creationId xmlns:a16="http://schemas.microsoft.com/office/drawing/2014/main" id="{FB549154-987B-48D2-8141-C3B6CBBAB9EE}"/>
              </a:ext>
            </a:extLst>
          </p:cNvPr>
          <p:cNvPicPr>
            <a:picLocks noChangeAspect="1"/>
          </p:cNvPicPr>
          <p:nvPr/>
        </p:nvPicPr>
        <p:blipFill>
          <a:blip r:embed="rId2"/>
          <a:stretch>
            <a:fillRect/>
          </a:stretch>
        </p:blipFill>
        <p:spPr>
          <a:xfrm>
            <a:off x="3106454" y="1138255"/>
            <a:ext cx="5669280" cy="5431294"/>
          </a:xfrm>
          <a:prstGeom prst="rect">
            <a:avLst/>
          </a:prstGeom>
        </p:spPr>
      </p:pic>
    </p:spTree>
    <p:extLst>
      <p:ext uri="{BB962C8B-B14F-4D97-AF65-F5344CB8AC3E}">
        <p14:creationId xmlns:p14="http://schemas.microsoft.com/office/powerpoint/2010/main" val="956147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 Nearest Neighbours – KNN </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75</a:t>
            </a:fld>
            <a:endParaRPr lang="en-GB"/>
          </a:p>
        </p:txBody>
      </p:sp>
      <p:sp>
        <p:nvSpPr>
          <p:cNvPr id="6" name="TextBox 5"/>
          <p:cNvSpPr txBox="1"/>
          <p:nvPr/>
        </p:nvSpPr>
        <p:spPr>
          <a:xfrm>
            <a:off x="223438" y="1634397"/>
            <a:ext cx="2963476" cy="923330"/>
          </a:xfrm>
          <a:prstGeom prst="rect">
            <a:avLst/>
          </a:prstGeom>
          <a:noFill/>
        </p:spPr>
        <p:txBody>
          <a:bodyPr wrap="square" rtlCol="0">
            <a:spAutoFit/>
          </a:bodyPr>
          <a:lstStyle/>
          <a:p>
            <a:r>
              <a:rPr lang="pt-PT" dirty="0"/>
              <a:t> - </a:t>
            </a:r>
            <a:r>
              <a:rPr lang="pt-PT" dirty="0" err="1"/>
              <a:t>Classification</a:t>
            </a:r>
            <a:r>
              <a:rPr lang="pt-PT" dirty="0"/>
              <a:t> </a:t>
            </a:r>
            <a:r>
              <a:rPr lang="pt-PT" dirty="0" err="1"/>
              <a:t>or</a:t>
            </a:r>
            <a:r>
              <a:rPr lang="pt-PT" dirty="0"/>
              <a:t> </a:t>
            </a:r>
            <a:r>
              <a:rPr lang="pt-PT" dirty="0" err="1"/>
              <a:t>Regression</a:t>
            </a:r>
            <a:r>
              <a:rPr lang="pt-PT" dirty="0"/>
              <a:t> </a:t>
            </a:r>
            <a:r>
              <a:rPr lang="pt-PT" dirty="0" err="1"/>
              <a:t>Algorithm</a:t>
            </a:r>
            <a:br>
              <a:rPr lang="pt-PT" dirty="0"/>
            </a:br>
            <a:r>
              <a:rPr lang="pt-PT" dirty="0"/>
              <a:t>- </a:t>
            </a:r>
            <a:r>
              <a:rPr lang="pt-PT" dirty="0" err="1"/>
              <a:t>Supervised</a:t>
            </a:r>
            <a:r>
              <a:rPr lang="pt-PT" dirty="0"/>
              <a:t> ML </a:t>
            </a:r>
            <a:r>
              <a:rPr lang="pt-PT" dirty="0" err="1"/>
              <a:t>Algorithm</a:t>
            </a:r>
            <a:r>
              <a:rPr lang="pt-PT" dirty="0"/>
              <a:t> </a:t>
            </a:r>
          </a:p>
        </p:txBody>
      </p:sp>
      <p:sp>
        <p:nvSpPr>
          <p:cNvPr id="7" name="TextBox 6"/>
          <p:cNvSpPr txBox="1"/>
          <p:nvPr/>
        </p:nvSpPr>
        <p:spPr>
          <a:xfrm>
            <a:off x="258716" y="2645605"/>
            <a:ext cx="2845879" cy="923330"/>
          </a:xfrm>
          <a:prstGeom prst="rect">
            <a:avLst/>
          </a:prstGeom>
          <a:noFill/>
        </p:spPr>
        <p:txBody>
          <a:bodyPr wrap="square" rtlCol="0">
            <a:spAutoFit/>
          </a:bodyPr>
          <a:lstStyle/>
          <a:p>
            <a:r>
              <a:rPr lang="pt-PT" dirty="0"/>
              <a:t>K-</a:t>
            </a:r>
            <a:r>
              <a:rPr lang="pt-PT" dirty="0" err="1"/>
              <a:t>Nearest</a:t>
            </a:r>
            <a:r>
              <a:rPr lang="pt-PT" dirty="0"/>
              <a:t> </a:t>
            </a:r>
            <a:r>
              <a:rPr lang="pt-PT" dirty="0" err="1"/>
              <a:t>Neighbours</a:t>
            </a:r>
            <a:r>
              <a:rPr lang="pt-PT" dirty="0"/>
              <a:t> assumes </a:t>
            </a:r>
            <a:r>
              <a:rPr lang="pt-PT" dirty="0" err="1"/>
              <a:t>that</a:t>
            </a:r>
            <a:r>
              <a:rPr lang="pt-PT" dirty="0"/>
              <a:t> similar </a:t>
            </a:r>
            <a:r>
              <a:rPr lang="pt-PT" dirty="0" err="1"/>
              <a:t>things</a:t>
            </a:r>
            <a:r>
              <a:rPr lang="pt-PT" dirty="0"/>
              <a:t> are “</a:t>
            </a:r>
            <a:r>
              <a:rPr lang="pt-PT" dirty="0" err="1"/>
              <a:t>close</a:t>
            </a:r>
            <a:r>
              <a:rPr lang="pt-PT" dirty="0"/>
              <a:t>” to </a:t>
            </a:r>
            <a:r>
              <a:rPr lang="pt-PT" dirty="0" err="1"/>
              <a:t>each</a:t>
            </a:r>
            <a:r>
              <a:rPr lang="pt-PT" dirty="0"/>
              <a:t> </a:t>
            </a:r>
            <a:r>
              <a:rPr lang="pt-PT" dirty="0" err="1"/>
              <a:t>other</a:t>
            </a:r>
            <a:endParaRPr lang="pt-PT" dirty="0"/>
          </a:p>
        </p:txBody>
      </p:sp>
      <p:pic>
        <p:nvPicPr>
          <p:cNvPr id="8" name="Picture 7"/>
          <p:cNvPicPr>
            <a:picLocks noChangeAspect="1"/>
          </p:cNvPicPr>
          <p:nvPr/>
        </p:nvPicPr>
        <p:blipFill>
          <a:blip r:embed="rId2"/>
          <a:stretch>
            <a:fillRect/>
          </a:stretch>
        </p:blipFill>
        <p:spPr>
          <a:xfrm>
            <a:off x="4114891" y="1323113"/>
            <a:ext cx="7759700" cy="5092700"/>
          </a:xfrm>
          <a:prstGeom prst="rect">
            <a:avLst/>
          </a:prstGeom>
        </p:spPr>
      </p:pic>
      <p:sp>
        <p:nvSpPr>
          <p:cNvPr id="3" name="TextBox 2">
            <a:extLst>
              <a:ext uri="{FF2B5EF4-FFF2-40B4-BE49-F238E27FC236}">
                <a16:creationId xmlns:a16="http://schemas.microsoft.com/office/drawing/2014/main" id="{1C3F1280-6CD7-4EEB-807D-4847A3FAA568}"/>
              </a:ext>
            </a:extLst>
          </p:cNvPr>
          <p:cNvSpPr txBox="1"/>
          <p:nvPr/>
        </p:nvSpPr>
        <p:spPr>
          <a:xfrm>
            <a:off x="1681655" y="5710019"/>
            <a:ext cx="2267211" cy="646331"/>
          </a:xfrm>
          <a:prstGeom prst="rect">
            <a:avLst/>
          </a:prstGeom>
          <a:noFill/>
        </p:spPr>
        <p:txBody>
          <a:bodyPr wrap="square" rtlCol="0">
            <a:spAutoFit/>
          </a:bodyPr>
          <a:lstStyle/>
          <a:p>
            <a:r>
              <a:rPr lang="en-GB" dirty="0"/>
              <a:t>3 classes to classify: red green and blue</a:t>
            </a:r>
          </a:p>
        </p:txBody>
      </p:sp>
    </p:spTree>
    <p:extLst>
      <p:ext uri="{BB962C8B-B14F-4D97-AF65-F5344CB8AC3E}">
        <p14:creationId xmlns:p14="http://schemas.microsoft.com/office/powerpoint/2010/main" val="851676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 Nearest Neighbours – KNN </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76</a:t>
            </a:fld>
            <a:endParaRPr lang="en-GB"/>
          </a:p>
        </p:txBody>
      </p:sp>
      <p:pic>
        <p:nvPicPr>
          <p:cNvPr id="1026" name="Picture 2" descr="https://upload.wikimedia.org/wikipedia/commons/thumb/e/e7/KnnClassification.svg/220px-KnnClassification.svg.png">
            <a:extLst>
              <a:ext uri="{FF2B5EF4-FFF2-40B4-BE49-F238E27FC236}">
                <a16:creationId xmlns:a16="http://schemas.microsoft.com/office/drawing/2014/main" id="{62DF7DD4-16E5-4067-8E1E-AF97BA052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551" y="2011951"/>
            <a:ext cx="3133173" cy="28340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7B8599-01B9-4E43-80CD-ED84752E794F}"/>
              </a:ext>
            </a:extLst>
          </p:cNvPr>
          <p:cNvSpPr txBox="1"/>
          <p:nvPr/>
        </p:nvSpPr>
        <p:spPr>
          <a:xfrm>
            <a:off x="5904914" y="2409907"/>
            <a:ext cx="5411372" cy="1323439"/>
          </a:xfrm>
          <a:prstGeom prst="rect">
            <a:avLst/>
          </a:prstGeom>
          <a:noFill/>
        </p:spPr>
        <p:txBody>
          <a:bodyPr wrap="square" rtlCol="0">
            <a:spAutoFit/>
          </a:bodyPr>
          <a:lstStyle/>
          <a:p>
            <a:pPr algn="ctr"/>
            <a:r>
              <a:rPr lang="en-GB" sz="2000" dirty="0"/>
              <a:t>Classification process of new point ( green) depends on the distance to the surrounding neighbours. The number of neighbours parameter (k), dictates how far out we must go.</a:t>
            </a:r>
          </a:p>
        </p:txBody>
      </p:sp>
    </p:spTree>
    <p:extLst>
      <p:ext uri="{BB962C8B-B14F-4D97-AF65-F5344CB8AC3E}">
        <p14:creationId xmlns:p14="http://schemas.microsoft.com/office/powerpoint/2010/main" val="173761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 Nearest Neighbours – KNN </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77</a:t>
            </a:fld>
            <a:endParaRPr lang="en-GB"/>
          </a:p>
        </p:txBody>
      </p:sp>
      <p:pic>
        <p:nvPicPr>
          <p:cNvPr id="5" name="Picture 4" descr="Screen Shot 2019-12-02 at 11.24.31.png"/>
          <p:cNvPicPr>
            <a:picLocks noChangeAspect="1"/>
          </p:cNvPicPr>
          <p:nvPr/>
        </p:nvPicPr>
        <p:blipFill rotWithShape="1">
          <a:blip r:embed="rId2">
            <a:extLst>
              <a:ext uri="{28A0092B-C50C-407E-A947-70E740481C1C}">
                <a14:useLocalDpi xmlns:a14="http://schemas.microsoft.com/office/drawing/2010/main" val="0"/>
              </a:ext>
            </a:extLst>
          </a:blip>
          <a:srcRect b="25761"/>
          <a:stretch/>
        </p:blipFill>
        <p:spPr>
          <a:xfrm>
            <a:off x="165152" y="1269891"/>
            <a:ext cx="6243953" cy="5091323"/>
          </a:xfrm>
          <a:prstGeom prst="rect">
            <a:avLst/>
          </a:prstGeom>
        </p:spPr>
      </p:pic>
      <p:pic>
        <p:nvPicPr>
          <p:cNvPr id="9" name="Picture 8" descr="Screen Shot 2019-12-02 at 11.24.31.png"/>
          <p:cNvPicPr>
            <a:picLocks noChangeAspect="1"/>
          </p:cNvPicPr>
          <p:nvPr/>
        </p:nvPicPr>
        <p:blipFill rotWithShape="1">
          <a:blip r:embed="rId2">
            <a:extLst>
              <a:ext uri="{28A0092B-C50C-407E-A947-70E740481C1C}">
                <a14:useLocalDpi xmlns:a14="http://schemas.microsoft.com/office/drawing/2010/main" val="0"/>
              </a:ext>
            </a:extLst>
          </a:blip>
          <a:srcRect t="73388" r="25684"/>
          <a:stretch/>
        </p:blipFill>
        <p:spPr>
          <a:xfrm>
            <a:off x="6844256" y="1681428"/>
            <a:ext cx="5033169" cy="1825011"/>
          </a:xfrm>
          <a:prstGeom prst="rect">
            <a:avLst/>
          </a:prstGeom>
        </p:spPr>
      </p:pic>
      <p:sp>
        <p:nvSpPr>
          <p:cNvPr id="3" name="TextBox 2">
            <a:extLst>
              <a:ext uri="{FF2B5EF4-FFF2-40B4-BE49-F238E27FC236}">
                <a16:creationId xmlns:a16="http://schemas.microsoft.com/office/drawing/2014/main" id="{ED2AACA6-A1ED-4FF4-B27E-4BD0A65D0C66}"/>
              </a:ext>
            </a:extLst>
          </p:cNvPr>
          <p:cNvSpPr txBox="1"/>
          <p:nvPr/>
        </p:nvSpPr>
        <p:spPr>
          <a:xfrm>
            <a:off x="7404170" y="5035463"/>
            <a:ext cx="3913340" cy="923330"/>
          </a:xfrm>
          <a:prstGeom prst="rect">
            <a:avLst/>
          </a:prstGeom>
          <a:noFill/>
        </p:spPr>
        <p:txBody>
          <a:bodyPr wrap="square" rtlCol="0">
            <a:spAutoFit/>
          </a:bodyPr>
          <a:lstStyle/>
          <a:p>
            <a:r>
              <a:rPr lang="en-GB" dirty="0"/>
              <a:t>It is common to assign a different </a:t>
            </a:r>
            <a:r>
              <a:rPr lang="en-GB" dirty="0">
                <a:solidFill>
                  <a:schemeClr val="accent1"/>
                </a:solidFill>
              </a:rPr>
              <a:t>weight to each neighbour </a:t>
            </a:r>
            <a:r>
              <a:rPr lang="en-GB" dirty="0"/>
              <a:t>based on the distance.</a:t>
            </a:r>
          </a:p>
        </p:txBody>
      </p:sp>
    </p:spTree>
    <p:extLst>
      <p:ext uri="{BB962C8B-B14F-4D97-AF65-F5344CB8AC3E}">
        <p14:creationId xmlns:p14="http://schemas.microsoft.com/office/powerpoint/2010/main" val="2956984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a:xfrm>
            <a:off x="0" y="5193"/>
            <a:ext cx="12192000" cy="1105150"/>
          </a:xfrm>
        </p:spPr>
        <p:txBody>
          <a:bodyPr/>
          <a:lstStyle/>
          <a:p>
            <a:r>
              <a:rPr lang="en-GB"/>
              <a:t>K Nearest Neighbours – KNN </a:t>
            </a:r>
            <a:endParaRPr lang="en-GB" dirty="0"/>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a:xfrm>
            <a:off x="8610600" y="6356350"/>
            <a:ext cx="2743200" cy="365125"/>
          </a:xfrm>
        </p:spPr>
        <p:txBody>
          <a:bodyPr/>
          <a:lstStyle/>
          <a:p>
            <a:fld id="{65E8300B-E6C7-4879-BCEA-072735B62F6E}" type="slidenum">
              <a:rPr lang="en-GB" smtClean="0"/>
              <a:t>78</a:t>
            </a:fld>
            <a:endParaRPr lang="en-GB"/>
          </a:p>
        </p:txBody>
      </p:sp>
      <p:pic>
        <p:nvPicPr>
          <p:cNvPr id="3" name="Picture 2">
            <a:extLst>
              <a:ext uri="{FF2B5EF4-FFF2-40B4-BE49-F238E27FC236}">
                <a16:creationId xmlns:a16="http://schemas.microsoft.com/office/drawing/2014/main" id="{72D19541-5E7A-4B15-A17C-9B6F0A25BF4E}"/>
              </a:ext>
            </a:extLst>
          </p:cNvPr>
          <p:cNvPicPr>
            <a:picLocks noChangeAspect="1"/>
          </p:cNvPicPr>
          <p:nvPr/>
        </p:nvPicPr>
        <p:blipFill>
          <a:blip r:embed="rId2"/>
          <a:stretch>
            <a:fillRect/>
          </a:stretch>
        </p:blipFill>
        <p:spPr>
          <a:xfrm>
            <a:off x="450937" y="1316763"/>
            <a:ext cx="8534400" cy="4733925"/>
          </a:xfrm>
          <a:prstGeom prst="rect">
            <a:avLst/>
          </a:prstGeom>
        </p:spPr>
      </p:pic>
      <p:sp>
        <p:nvSpPr>
          <p:cNvPr id="5" name="Rectangle 4">
            <a:extLst>
              <a:ext uri="{FF2B5EF4-FFF2-40B4-BE49-F238E27FC236}">
                <a16:creationId xmlns:a16="http://schemas.microsoft.com/office/drawing/2014/main" id="{C9F2D23E-5BD5-464E-934D-035C257C03F0}"/>
              </a:ext>
            </a:extLst>
          </p:cNvPr>
          <p:cNvSpPr/>
          <p:nvPr/>
        </p:nvSpPr>
        <p:spPr>
          <a:xfrm>
            <a:off x="2313461" y="3868615"/>
            <a:ext cx="3845169" cy="407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27A75EFC-CECC-4760-9DA7-409FA63E75F0}"/>
              </a:ext>
            </a:extLst>
          </p:cNvPr>
          <p:cNvSpPr txBox="1"/>
          <p:nvPr/>
        </p:nvSpPr>
        <p:spPr>
          <a:xfrm>
            <a:off x="7230650" y="5844632"/>
            <a:ext cx="1959279" cy="646331"/>
          </a:xfrm>
          <a:prstGeom prst="rect">
            <a:avLst/>
          </a:prstGeom>
          <a:noFill/>
        </p:spPr>
        <p:txBody>
          <a:bodyPr wrap="square" rtlCol="0">
            <a:spAutoFit/>
          </a:bodyPr>
          <a:lstStyle/>
          <a:p>
            <a:pPr algn="ctr"/>
            <a:r>
              <a:rPr lang="en-GB" dirty="0">
                <a:solidFill>
                  <a:schemeClr val="accent1"/>
                </a:solidFill>
              </a:rPr>
              <a:t>Curse of dimensionality!</a:t>
            </a:r>
          </a:p>
        </p:txBody>
      </p:sp>
    </p:spTree>
    <p:extLst>
      <p:ext uri="{BB962C8B-B14F-4D97-AF65-F5344CB8AC3E}">
        <p14:creationId xmlns:p14="http://schemas.microsoft.com/office/powerpoint/2010/main" val="5927199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K-Means Clustering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79</a:t>
            </a:fld>
            <a:endParaRPr lang="en-GB"/>
          </a:p>
        </p:txBody>
      </p:sp>
      <p:pic>
        <p:nvPicPr>
          <p:cNvPr id="7" name="Picture 6"/>
          <p:cNvPicPr>
            <a:picLocks noChangeAspect="1"/>
          </p:cNvPicPr>
          <p:nvPr/>
        </p:nvPicPr>
        <p:blipFill>
          <a:blip r:embed="rId2"/>
          <a:stretch>
            <a:fillRect/>
          </a:stretch>
        </p:blipFill>
        <p:spPr>
          <a:xfrm>
            <a:off x="457047" y="1294915"/>
            <a:ext cx="5658063" cy="5264332"/>
          </a:xfrm>
          <a:prstGeom prst="rect">
            <a:avLst/>
          </a:prstGeom>
        </p:spPr>
      </p:pic>
      <p:sp>
        <p:nvSpPr>
          <p:cNvPr id="3" name="TextBox 2">
            <a:extLst>
              <a:ext uri="{FF2B5EF4-FFF2-40B4-BE49-F238E27FC236}">
                <a16:creationId xmlns:a16="http://schemas.microsoft.com/office/drawing/2014/main" id="{7783A89C-DCC9-4899-8F26-890BADD5443F}"/>
              </a:ext>
            </a:extLst>
          </p:cNvPr>
          <p:cNvSpPr txBox="1"/>
          <p:nvPr/>
        </p:nvSpPr>
        <p:spPr>
          <a:xfrm>
            <a:off x="7102257" y="2141952"/>
            <a:ext cx="3607496" cy="923330"/>
          </a:xfrm>
          <a:prstGeom prst="rect">
            <a:avLst/>
          </a:prstGeom>
          <a:noFill/>
        </p:spPr>
        <p:txBody>
          <a:bodyPr wrap="square" rtlCol="0">
            <a:spAutoFit/>
          </a:bodyPr>
          <a:lstStyle/>
          <a:p>
            <a:r>
              <a:rPr lang="en-GB" dirty="0"/>
              <a:t>Unsupervised Machine Learning technique used to detect clusters of similarities in data.</a:t>
            </a:r>
          </a:p>
        </p:txBody>
      </p:sp>
    </p:spTree>
    <p:extLst>
      <p:ext uri="{BB962C8B-B14F-4D97-AF65-F5344CB8AC3E}">
        <p14:creationId xmlns:p14="http://schemas.microsoft.com/office/powerpoint/2010/main" val="171712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Fundamentals of Machine Learning</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8</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sp>
        <p:nvSpPr>
          <p:cNvPr id="17" name="TextBox 16">
            <a:extLst>
              <a:ext uri="{FF2B5EF4-FFF2-40B4-BE49-F238E27FC236}">
                <a16:creationId xmlns:a16="http://schemas.microsoft.com/office/drawing/2014/main" id="{B6EA3196-6416-47BD-9FFE-5EAEDDDCE8B4}"/>
              </a:ext>
            </a:extLst>
          </p:cNvPr>
          <p:cNvSpPr txBox="1"/>
          <p:nvPr/>
        </p:nvSpPr>
        <p:spPr>
          <a:xfrm>
            <a:off x="357047" y="1282911"/>
            <a:ext cx="11331369" cy="2308324"/>
          </a:xfrm>
          <a:prstGeom prst="rect">
            <a:avLst/>
          </a:prstGeom>
          <a:noFill/>
        </p:spPr>
        <p:txBody>
          <a:bodyPr wrap="square" rtlCol="0">
            <a:spAutoFit/>
          </a:bodyPr>
          <a:lstStyle/>
          <a:p>
            <a:r>
              <a:rPr lang="en-GB" sz="2400" dirty="0"/>
              <a:t>Whenever we have a machine learning problem where the data is labelled with the output variable we are trying to predict (target variable), we say this is called a </a:t>
            </a:r>
            <a:r>
              <a:rPr lang="en-GB" sz="2400" dirty="0">
                <a:solidFill>
                  <a:schemeClr val="accent1"/>
                </a:solidFill>
              </a:rPr>
              <a:t>supervised machine learning problem</a:t>
            </a:r>
            <a:br>
              <a:rPr lang="en-GB" sz="2400" dirty="0">
                <a:solidFill>
                  <a:schemeClr val="accent1"/>
                </a:solidFill>
              </a:rPr>
            </a:br>
            <a:br>
              <a:rPr lang="en-GB" sz="2400" dirty="0">
                <a:solidFill>
                  <a:schemeClr val="accent1"/>
                </a:solidFill>
              </a:rPr>
            </a:br>
            <a:r>
              <a:rPr lang="en-GB" sz="2400" dirty="0"/>
              <a:t>If on the other hand we do not have labelled data (The previous examples of data do not have answers), we say it is a </a:t>
            </a:r>
            <a:r>
              <a:rPr lang="en-GB" sz="2400" dirty="0">
                <a:solidFill>
                  <a:schemeClr val="accent1"/>
                </a:solidFill>
              </a:rPr>
              <a:t>unsupervised machine learning problem</a:t>
            </a:r>
          </a:p>
        </p:txBody>
      </p:sp>
    </p:spTree>
    <p:extLst>
      <p:ext uri="{BB962C8B-B14F-4D97-AF65-F5344CB8AC3E}">
        <p14:creationId xmlns:p14="http://schemas.microsoft.com/office/powerpoint/2010/main" val="36479500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K-Means Clustering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80</a:t>
            </a:fld>
            <a:endParaRPr lang="en-GB"/>
          </a:p>
        </p:txBody>
      </p:sp>
      <p:sp>
        <p:nvSpPr>
          <p:cNvPr id="5" name="TextBox 4"/>
          <p:cNvSpPr txBox="1"/>
          <p:nvPr/>
        </p:nvSpPr>
        <p:spPr>
          <a:xfrm>
            <a:off x="8877775" y="2348351"/>
            <a:ext cx="2861377" cy="1200329"/>
          </a:xfrm>
          <a:prstGeom prst="rect">
            <a:avLst/>
          </a:prstGeom>
          <a:noFill/>
        </p:spPr>
        <p:txBody>
          <a:bodyPr wrap="square" rtlCol="0">
            <a:spAutoFit/>
          </a:bodyPr>
          <a:lstStyle/>
          <a:p>
            <a:pPr algn="ctr"/>
            <a:r>
              <a:rPr lang="pt-PT" dirty="0" err="1"/>
              <a:t>Optimization</a:t>
            </a:r>
            <a:r>
              <a:rPr lang="pt-PT" dirty="0"/>
              <a:t> </a:t>
            </a:r>
            <a:r>
              <a:rPr lang="pt-PT" dirty="0" err="1"/>
              <a:t>metric</a:t>
            </a:r>
            <a:r>
              <a:rPr lang="pt-PT" dirty="0"/>
              <a:t> </a:t>
            </a:r>
            <a:r>
              <a:rPr lang="pt-PT" dirty="0" err="1"/>
              <a:t>used</a:t>
            </a:r>
            <a:r>
              <a:rPr lang="pt-PT" dirty="0"/>
              <a:t> </a:t>
            </a:r>
            <a:r>
              <a:rPr lang="pt-PT" dirty="0" err="1"/>
              <a:t>is</a:t>
            </a:r>
            <a:r>
              <a:rPr lang="pt-PT" dirty="0"/>
              <a:t> </a:t>
            </a:r>
            <a:r>
              <a:rPr lang="pt-PT" dirty="0" err="1"/>
              <a:t>minimization</a:t>
            </a:r>
            <a:r>
              <a:rPr lang="pt-PT" dirty="0"/>
              <a:t> </a:t>
            </a:r>
            <a:r>
              <a:rPr lang="pt-PT" dirty="0" err="1"/>
              <a:t>of</a:t>
            </a:r>
            <a:r>
              <a:rPr lang="pt-PT" dirty="0"/>
              <a:t> </a:t>
            </a:r>
            <a:r>
              <a:rPr lang="pt-PT" dirty="0" err="1"/>
              <a:t>within</a:t>
            </a:r>
            <a:r>
              <a:rPr lang="pt-PT" dirty="0"/>
              <a:t> </a:t>
            </a:r>
            <a:r>
              <a:rPr lang="pt-PT" dirty="0" err="1"/>
              <a:t>cluster</a:t>
            </a:r>
            <a:r>
              <a:rPr lang="pt-PT" dirty="0"/>
              <a:t> </a:t>
            </a:r>
            <a:r>
              <a:rPr lang="pt-PT" dirty="0" err="1"/>
              <a:t>sum</a:t>
            </a:r>
            <a:r>
              <a:rPr lang="pt-PT" dirty="0"/>
              <a:t> </a:t>
            </a:r>
            <a:r>
              <a:rPr lang="pt-PT" dirty="0" err="1"/>
              <a:t>of</a:t>
            </a:r>
            <a:r>
              <a:rPr lang="pt-PT" dirty="0"/>
              <a:t> </a:t>
            </a:r>
            <a:r>
              <a:rPr lang="pt-PT" dirty="0" err="1"/>
              <a:t>squares</a:t>
            </a:r>
            <a:r>
              <a:rPr lang="pt-PT" dirty="0"/>
              <a:t> (</a:t>
            </a:r>
            <a:r>
              <a:rPr lang="pt-PT" dirty="0" err="1"/>
              <a:t>variance</a:t>
            </a:r>
            <a:r>
              <a:rPr lang="pt-PT" dirty="0"/>
              <a:t>)</a:t>
            </a:r>
          </a:p>
        </p:txBody>
      </p:sp>
      <p:sp>
        <p:nvSpPr>
          <p:cNvPr id="6" name="Arrow: Right 5">
            <a:extLst>
              <a:ext uri="{FF2B5EF4-FFF2-40B4-BE49-F238E27FC236}">
                <a16:creationId xmlns:a16="http://schemas.microsoft.com/office/drawing/2014/main" id="{38E4187F-5375-4AA0-B311-CF66710ADE4C}"/>
              </a:ext>
            </a:extLst>
          </p:cNvPr>
          <p:cNvSpPr/>
          <p:nvPr/>
        </p:nvSpPr>
        <p:spPr>
          <a:xfrm rot="5400000">
            <a:off x="9842392" y="3998160"/>
            <a:ext cx="93214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E2D18A21-9A61-441F-B519-466CB247C10D}"/>
              </a:ext>
            </a:extLst>
          </p:cNvPr>
          <p:cNvPicPr>
            <a:picLocks noChangeAspect="1"/>
          </p:cNvPicPr>
          <p:nvPr/>
        </p:nvPicPr>
        <p:blipFill>
          <a:blip r:embed="rId2"/>
          <a:stretch>
            <a:fillRect/>
          </a:stretch>
        </p:blipFill>
        <p:spPr>
          <a:xfrm>
            <a:off x="254390" y="1481894"/>
            <a:ext cx="8356210" cy="4874456"/>
          </a:xfrm>
          <a:prstGeom prst="rect">
            <a:avLst/>
          </a:prstGeom>
        </p:spPr>
      </p:pic>
      <p:pic>
        <p:nvPicPr>
          <p:cNvPr id="8" name="Picture 7">
            <a:extLst>
              <a:ext uri="{FF2B5EF4-FFF2-40B4-BE49-F238E27FC236}">
                <a16:creationId xmlns:a16="http://schemas.microsoft.com/office/drawing/2014/main" id="{3E2450EA-8E0D-4996-9C84-2FF7AEF4C163}"/>
              </a:ext>
            </a:extLst>
          </p:cNvPr>
          <p:cNvPicPr>
            <a:picLocks noChangeAspect="1"/>
          </p:cNvPicPr>
          <p:nvPr/>
        </p:nvPicPr>
        <p:blipFill>
          <a:blip r:embed="rId3"/>
          <a:stretch>
            <a:fillRect/>
          </a:stretch>
        </p:blipFill>
        <p:spPr>
          <a:xfrm>
            <a:off x="8498416" y="4786688"/>
            <a:ext cx="3651884" cy="1054239"/>
          </a:xfrm>
          <a:prstGeom prst="rect">
            <a:avLst/>
          </a:prstGeom>
        </p:spPr>
      </p:pic>
    </p:spTree>
    <p:extLst>
      <p:ext uri="{BB962C8B-B14F-4D97-AF65-F5344CB8AC3E}">
        <p14:creationId xmlns:p14="http://schemas.microsoft.com/office/powerpoint/2010/main" val="3051361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K-Means Clustering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81</a:t>
            </a:fld>
            <a:endParaRPr lang="en-GB"/>
          </a:p>
        </p:txBody>
      </p:sp>
      <p:sp>
        <p:nvSpPr>
          <p:cNvPr id="5" name="TextBox 4"/>
          <p:cNvSpPr txBox="1"/>
          <p:nvPr/>
        </p:nvSpPr>
        <p:spPr>
          <a:xfrm>
            <a:off x="5691195" y="1571726"/>
            <a:ext cx="4794831" cy="646331"/>
          </a:xfrm>
          <a:prstGeom prst="rect">
            <a:avLst/>
          </a:prstGeom>
          <a:noFill/>
        </p:spPr>
        <p:txBody>
          <a:bodyPr wrap="square" rtlCol="0">
            <a:spAutoFit/>
          </a:bodyPr>
          <a:lstStyle/>
          <a:p>
            <a:pPr algn="ctr"/>
            <a:r>
              <a:rPr lang="pt-PT" dirty="0" err="1"/>
              <a:t>Optimization</a:t>
            </a:r>
            <a:r>
              <a:rPr lang="pt-PT" dirty="0"/>
              <a:t> </a:t>
            </a:r>
            <a:r>
              <a:rPr lang="pt-PT" dirty="0" err="1"/>
              <a:t>metric</a:t>
            </a:r>
            <a:r>
              <a:rPr lang="pt-PT" dirty="0"/>
              <a:t> </a:t>
            </a:r>
            <a:r>
              <a:rPr lang="pt-PT" dirty="0" err="1"/>
              <a:t>used</a:t>
            </a:r>
            <a:r>
              <a:rPr lang="pt-PT" dirty="0"/>
              <a:t> </a:t>
            </a:r>
            <a:r>
              <a:rPr lang="pt-PT" dirty="0" err="1"/>
              <a:t>is</a:t>
            </a:r>
            <a:r>
              <a:rPr lang="pt-PT" dirty="0"/>
              <a:t> </a:t>
            </a:r>
            <a:r>
              <a:rPr lang="pt-PT" dirty="0" err="1"/>
              <a:t>minimization</a:t>
            </a:r>
            <a:r>
              <a:rPr lang="pt-PT" dirty="0"/>
              <a:t> </a:t>
            </a:r>
            <a:r>
              <a:rPr lang="pt-PT" dirty="0" err="1"/>
              <a:t>of</a:t>
            </a:r>
            <a:r>
              <a:rPr lang="pt-PT" dirty="0"/>
              <a:t> </a:t>
            </a:r>
            <a:r>
              <a:rPr lang="pt-PT" dirty="0" err="1"/>
              <a:t>within</a:t>
            </a:r>
            <a:r>
              <a:rPr lang="pt-PT" dirty="0"/>
              <a:t> </a:t>
            </a:r>
            <a:r>
              <a:rPr lang="pt-PT" dirty="0" err="1"/>
              <a:t>cluster</a:t>
            </a:r>
            <a:r>
              <a:rPr lang="pt-PT" dirty="0"/>
              <a:t> </a:t>
            </a:r>
            <a:r>
              <a:rPr lang="pt-PT" dirty="0" err="1"/>
              <a:t>sum</a:t>
            </a:r>
            <a:r>
              <a:rPr lang="pt-PT" dirty="0"/>
              <a:t> </a:t>
            </a:r>
            <a:r>
              <a:rPr lang="pt-PT" dirty="0" err="1"/>
              <a:t>of</a:t>
            </a:r>
            <a:r>
              <a:rPr lang="pt-PT" dirty="0"/>
              <a:t> </a:t>
            </a:r>
            <a:r>
              <a:rPr lang="pt-PT" dirty="0" err="1"/>
              <a:t>squares</a:t>
            </a:r>
            <a:r>
              <a:rPr lang="pt-PT" dirty="0"/>
              <a:t> (</a:t>
            </a:r>
            <a:r>
              <a:rPr lang="pt-PT" dirty="0" err="1"/>
              <a:t>variance</a:t>
            </a:r>
            <a:r>
              <a:rPr lang="pt-PT" dirty="0"/>
              <a:t>)</a:t>
            </a:r>
          </a:p>
        </p:txBody>
      </p:sp>
      <p:sp>
        <p:nvSpPr>
          <p:cNvPr id="6" name="Arrow: Right 5">
            <a:extLst>
              <a:ext uri="{FF2B5EF4-FFF2-40B4-BE49-F238E27FC236}">
                <a16:creationId xmlns:a16="http://schemas.microsoft.com/office/drawing/2014/main" id="{38E4187F-5375-4AA0-B311-CF66710ADE4C}"/>
              </a:ext>
            </a:extLst>
          </p:cNvPr>
          <p:cNvSpPr/>
          <p:nvPr/>
        </p:nvSpPr>
        <p:spPr>
          <a:xfrm rot="5400000">
            <a:off x="7767522" y="2809074"/>
            <a:ext cx="93214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3E2450EA-8E0D-4996-9C84-2FF7AEF4C163}"/>
              </a:ext>
            </a:extLst>
          </p:cNvPr>
          <p:cNvPicPr>
            <a:picLocks noChangeAspect="1"/>
          </p:cNvPicPr>
          <p:nvPr/>
        </p:nvPicPr>
        <p:blipFill>
          <a:blip r:embed="rId2"/>
          <a:stretch>
            <a:fillRect/>
          </a:stretch>
        </p:blipFill>
        <p:spPr>
          <a:xfrm>
            <a:off x="5379561" y="3571574"/>
            <a:ext cx="5708066" cy="1647825"/>
          </a:xfrm>
          <a:prstGeom prst="rect">
            <a:avLst/>
          </a:prstGeom>
        </p:spPr>
      </p:pic>
      <p:pic>
        <p:nvPicPr>
          <p:cNvPr id="2052" name="Picture 4" descr="Resultado de imagem para meme crying on floor">
            <a:extLst>
              <a:ext uri="{FF2B5EF4-FFF2-40B4-BE49-F238E27FC236}">
                <a16:creationId xmlns:a16="http://schemas.microsoft.com/office/drawing/2014/main" id="{042E1B43-811B-4DA0-AB16-D4D5F4746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810" y="3138863"/>
            <a:ext cx="27717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005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K-Means Clustering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82</a:t>
            </a:fld>
            <a:endParaRPr lang="en-GB"/>
          </a:p>
        </p:txBody>
      </p:sp>
      <p:sp>
        <p:nvSpPr>
          <p:cNvPr id="5" name="TextBox 4"/>
          <p:cNvSpPr txBox="1"/>
          <p:nvPr/>
        </p:nvSpPr>
        <p:spPr>
          <a:xfrm>
            <a:off x="5691195" y="1571726"/>
            <a:ext cx="4794831" cy="646331"/>
          </a:xfrm>
          <a:prstGeom prst="rect">
            <a:avLst/>
          </a:prstGeom>
          <a:noFill/>
        </p:spPr>
        <p:txBody>
          <a:bodyPr wrap="square" rtlCol="0">
            <a:spAutoFit/>
          </a:bodyPr>
          <a:lstStyle/>
          <a:p>
            <a:pPr algn="ctr"/>
            <a:r>
              <a:rPr lang="pt-PT" dirty="0" err="1"/>
              <a:t>Optimization</a:t>
            </a:r>
            <a:r>
              <a:rPr lang="pt-PT" dirty="0"/>
              <a:t> </a:t>
            </a:r>
            <a:r>
              <a:rPr lang="pt-PT" dirty="0" err="1"/>
              <a:t>metric</a:t>
            </a:r>
            <a:r>
              <a:rPr lang="pt-PT" dirty="0"/>
              <a:t> </a:t>
            </a:r>
            <a:r>
              <a:rPr lang="pt-PT" dirty="0" err="1"/>
              <a:t>used</a:t>
            </a:r>
            <a:r>
              <a:rPr lang="pt-PT" dirty="0"/>
              <a:t> </a:t>
            </a:r>
            <a:r>
              <a:rPr lang="pt-PT" dirty="0" err="1"/>
              <a:t>is</a:t>
            </a:r>
            <a:r>
              <a:rPr lang="pt-PT" dirty="0"/>
              <a:t> </a:t>
            </a:r>
            <a:r>
              <a:rPr lang="pt-PT" dirty="0" err="1"/>
              <a:t>minimization</a:t>
            </a:r>
            <a:r>
              <a:rPr lang="pt-PT" dirty="0"/>
              <a:t> </a:t>
            </a:r>
            <a:r>
              <a:rPr lang="pt-PT" dirty="0" err="1"/>
              <a:t>of</a:t>
            </a:r>
            <a:r>
              <a:rPr lang="pt-PT" dirty="0"/>
              <a:t> </a:t>
            </a:r>
            <a:r>
              <a:rPr lang="pt-PT" dirty="0" err="1"/>
              <a:t>within</a:t>
            </a:r>
            <a:r>
              <a:rPr lang="pt-PT" dirty="0"/>
              <a:t> </a:t>
            </a:r>
            <a:r>
              <a:rPr lang="pt-PT" dirty="0" err="1"/>
              <a:t>cluster</a:t>
            </a:r>
            <a:r>
              <a:rPr lang="pt-PT" dirty="0"/>
              <a:t> </a:t>
            </a:r>
            <a:r>
              <a:rPr lang="pt-PT" dirty="0" err="1"/>
              <a:t>sum</a:t>
            </a:r>
            <a:r>
              <a:rPr lang="pt-PT" dirty="0"/>
              <a:t> </a:t>
            </a:r>
            <a:r>
              <a:rPr lang="pt-PT" dirty="0" err="1"/>
              <a:t>of</a:t>
            </a:r>
            <a:r>
              <a:rPr lang="pt-PT" dirty="0"/>
              <a:t> </a:t>
            </a:r>
            <a:r>
              <a:rPr lang="pt-PT" dirty="0" err="1"/>
              <a:t>squares</a:t>
            </a:r>
            <a:r>
              <a:rPr lang="pt-PT" dirty="0"/>
              <a:t> (</a:t>
            </a:r>
            <a:r>
              <a:rPr lang="pt-PT" dirty="0" err="1"/>
              <a:t>variance</a:t>
            </a:r>
            <a:r>
              <a:rPr lang="pt-PT" dirty="0"/>
              <a:t>)</a:t>
            </a:r>
          </a:p>
        </p:txBody>
      </p:sp>
      <p:sp>
        <p:nvSpPr>
          <p:cNvPr id="6" name="Arrow: Right 5">
            <a:extLst>
              <a:ext uri="{FF2B5EF4-FFF2-40B4-BE49-F238E27FC236}">
                <a16:creationId xmlns:a16="http://schemas.microsoft.com/office/drawing/2014/main" id="{38E4187F-5375-4AA0-B311-CF66710ADE4C}"/>
              </a:ext>
            </a:extLst>
          </p:cNvPr>
          <p:cNvSpPr/>
          <p:nvPr/>
        </p:nvSpPr>
        <p:spPr>
          <a:xfrm rot="5400000">
            <a:off x="7767522" y="2809074"/>
            <a:ext cx="93214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3E2450EA-8E0D-4996-9C84-2FF7AEF4C163}"/>
              </a:ext>
            </a:extLst>
          </p:cNvPr>
          <p:cNvPicPr>
            <a:picLocks noChangeAspect="1"/>
          </p:cNvPicPr>
          <p:nvPr/>
        </p:nvPicPr>
        <p:blipFill>
          <a:blip r:embed="rId2"/>
          <a:stretch>
            <a:fillRect/>
          </a:stretch>
        </p:blipFill>
        <p:spPr>
          <a:xfrm>
            <a:off x="5379561" y="3571574"/>
            <a:ext cx="5708066" cy="1647825"/>
          </a:xfrm>
          <a:prstGeom prst="rect">
            <a:avLst/>
          </a:prstGeom>
        </p:spPr>
      </p:pic>
      <p:pic>
        <p:nvPicPr>
          <p:cNvPr id="2052" name="Picture 4" descr="Resultado de imagem para meme crying on floor">
            <a:extLst>
              <a:ext uri="{FF2B5EF4-FFF2-40B4-BE49-F238E27FC236}">
                <a16:creationId xmlns:a16="http://schemas.microsoft.com/office/drawing/2014/main" id="{042E1B43-811B-4DA0-AB16-D4D5F4746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810" y="3138863"/>
            <a:ext cx="2771775" cy="16478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F692E51D-8FB7-47FD-BE15-256AEE4F76E1}"/>
              </a:ext>
            </a:extLst>
          </p:cNvPr>
          <p:cNvCxnSpPr>
            <a:cxnSpLocks/>
          </p:cNvCxnSpPr>
          <p:nvPr/>
        </p:nvCxnSpPr>
        <p:spPr>
          <a:xfrm flipV="1">
            <a:off x="7633941" y="5029069"/>
            <a:ext cx="0" cy="59763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B9FF2B-6F68-42C1-911F-FFA413033855}"/>
              </a:ext>
            </a:extLst>
          </p:cNvPr>
          <p:cNvSpPr txBox="1"/>
          <p:nvPr/>
        </p:nvSpPr>
        <p:spPr>
          <a:xfrm>
            <a:off x="6914366" y="5626708"/>
            <a:ext cx="1816271" cy="646331"/>
          </a:xfrm>
          <a:prstGeom prst="rect">
            <a:avLst/>
          </a:prstGeom>
          <a:noFill/>
        </p:spPr>
        <p:txBody>
          <a:bodyPr wrap="square" rtlCol="0">
            <a:spAutoFit/>
          </a:bodyPr>
          <a:lstStyle/>
          <a:p>
            <a:pPr algn="ctr"/>
            <a:r>
              <a:rPr lang="en-GB" dirty="0"/>
              <a:t>For each cluster K</a:t>
            </a:r>
          </a:p>
        </p:txBody>
      </p:sp>
      <p:cxnSp>
        <p:nvCxnSpPr>
          <p:cNvPr id="14" name="Straight Arrow Connector 13">
            <a:extLst>
              <a:ext uri="{FF2B5EF4-FFF2-40B4-BE49-F238E27FC236}">
                <a16:creationId xmlns:a16="http://schemas.microsoft.com/office/drawing/2014/main" id="{22440969-1329-45B5-837D-6E745714F552}"/>
              </a:ext>
            </a:extLst>
          </p:cNvPr>
          <p:cNvCxnSpPr>
            <a:cxnSpLocks/>
          </p:cNvCxnSpPr>
          <p:nvPr/>
        </p:nvCxnSpPr>
        <p:spPr>
          <a:xfrm flipV="1">
            <a:off x="6049865" y="4821128"/>
            <a:ext cx="457873" cy="4158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8A92AC4-C204-4B45-AEBF-0DEF4A6FE0F5}"/>
              </a:ext>
            </a:extLst>
          </p:cNvPr>
          <p:cNvSpPr txBox="1"/>
          <p:nvPr/>
        </p:nvSpPr>
        <p:spPr>
          <a:xfrm>
            <a:off x="4202849" y="5303542"/>
            <a:ext cx="1816271" cy="646331"/>
          </a:xfrm>
          <a:prstGeom prst="rect">
            <a:avLst/>
          </a:prstGeom>
          <a:noFill/>
        </p:spPr>
        <p:txBody>
          <a:bodyPr wrap="square" rtlCol="0">
            <a:spAutoFit/>
          </a:bodyPr>
          <a:lstStyle/>
          <a:p>
            <a:pPr algn="ctr"/>
            <a:r>
              <a:rPr lang="en-GB" dirty="0"/>
              <a:t>For each point inside cluster </a:t>
            </a:r>
          </a:p>
        </p:txBody>
      </p:sp>
      <p:cxnSp>
        <p:nvCxnSpPr>
          <p:cNvPr id="17" name="Straight Arrow Connector 16">
            <a:extLst>
              <a:ext uri="{FF2B5EF4-FFF2-40B4-BE49-F238E27FC236}">
                <a16:creationId xmlns:a16="http://schemas.microsoft.com/office/drawing/2014/main" id="{1405B040-3A4D-4988-A15B-1D326743FB1B}"/>
              </a:ext>
            </a:extLst>
          </p:cNvPr>
          <p:cNvCxnSpPr>
            <a:cxnSpLocks/>
          </p:cNvCxnSpPr>
          <p:nvPr/>
        </p:nvCxnSpPr>
        <p:spPr>
          <a:xfrm flipH="1" flipV="1">
            <a:off x="8233594" y="4730248"/>
            <a:ext cx="1086324" cy="59764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69CB9B1-C999-49C9-8BCF-850D46828ED7}"/>
              </a:ext>
            </a:extLst>
          </p:cNvPr>
          <p:cNvSpPr txBox="1"/>
          <p:nvPr/>
        </p:nvSpPr>
        <p:spPr>
          <a:xfrm>
            <a:off x="9248763" y="5418542"/>
            <a:ext cx="1816271" cy="646331"/>
          </a:xfrm>
          <a:prstGeom prst="rect">
            <a:avLst/>
          </a:prstGeom>
          <a:noFill/>
        </p:spPr>
        <p:txBody>
          <a:bodyPr wrap="square" rtlCol="0">
            <a:spAutoFit/>
          </a:bodyPr>
          <a:lstStyle/>
          <a:p>
            <a:pPr algn="ctr"/>
            <a:r>
              <a:rPr lang="en-GB" dirty="0"/>
              <a:t>Weight assigned to point </a:t>
            </a:r>
          </a:p>
        </p:txBody>
      </p:sp>
      <p:sp>
        <p:nvSpPr>
          <p:cNvPr id="21" name="TextBox 20">
            <a:extLst>
              <a:ext uri="{FF2B5EF4-FFF2-40B4-BE49-F238E27FC236}">
                <a16:creationId xmlns:a16="http://schemas.microsoft.com/office/drawing/2014/main" id="{D5CF996F-D3A6-47AF-8DC6-929E1DF6CC98}"/>
              </a:ext>
            </a:extLst>
          </p:cNvPr>
          <p:cNvSpPr txBox="1"/>
          <p:nvPr/>
        </p:nvSpPr>
        <p:spPr>
          <a:xfrm>
            <a:off x="8813383" y="2923353"/>
            <a:ext cx="2337633" cy="646331"/>
          </a:xfrm>
          <a:prstGeom prst="rect">
            <a:avLst/>
          </a:prstGeom>
          <a:noFill/>
        </p:spPr>
        <p:txBody>
          <a:bodyPr wrap="square" rtlCol="0">
            <a:spAutoFit/>
          </a:bodyPr>
          <a:lstStyle/>
          <a:p>
            <a:pPr algn="ctr"/>
            <a:r>
              <a:rPr lang="en-GB" dirty="0"/>
              <a:t>Distance from that point to centroid </a:t>
            </a:r>
          </a:p>
        </p:txBody>
      </p:sp>
      <p:cxnSp>
        <p:nvCxnSpPr>
          <p:cNvPr id="24" name="Straight Arrow Connector 23">
            <a:extLst>
              <a:ext uri="{FF2B5EF4-FFF2-40B4-BE49-F238E27FC236}">
                <a16:creationId xmlns:a16="http://schemas.microsoft.com/office/drawing/2014/main" id="{C48BC82A-B33D-44CA-8C61-37A9CE282E00}"/>
              </a:ext>
            </a:extLst>
          </p:cNvPr>
          <p:cNvCxnSpPr>
            <a:cxnSpLocks/>
          </p:cNvCxnSpPr>
          <p:nvPr/>
        </p:nvCxnSpPr>
        <p:spPr>
          <a:xfrm flipH="1">
            <a:off x="9494729" y="3523990"/>
            <a:ext cx="336658" cy="50707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2971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K-Means Clustering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83</a:t>
            </a:fld>
            <a:endParaRPr lang="en-GB"/>
          </a:p>
        </p:txBody>
      </p:sp>
      <p:pic>
        <p:nvPicPr>
          <p:cNvPr id="6" name="Picture 5" descr="Screen Shot 2019-12-02 at 00.43.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90" y="1612117"/>
            <a:ext cx="10261600" cy="4089400"/>
          </a:xfrm>
          <a:prstGeom prst="rect">
            <a:avLst/>
          </a:prstGeom>
        </p:spPr>
      </p:pic>
      <p:sp>
        <p:nvSpPr>
          <p:cNvPr id="7" name="TextBox 6"/>
          <p:cNvSpPr txBox="1"/>
          <p:nvPr/>
        </p:nvSpPr>
        <p:spPr>
          <a:xfrm>
            <a:off x="964306" y="5702756"/>
            <a:ext cx="6150389" cy="369332"/>
          </a:xfrm>
          <a:prstGeom prst="rect">
            <a:avLst/>
          </a:prstGeom>
          <a:noFill/>
        </p:spPr>
        <p:txBody>
          <a:bodyPr wrap="square" rtlCol="0">
            <a:spAutoFit/>
          </a:bodyPr>
          <a:lstStyle/>
          <a:p>
            <a:r>
              <a:rPr lang="pt-PT" dirty="0" err="1"/>
              <a:t>Euclidean</a:t>
            </a:r>
            <a:r>
              <a:rPr lang="pt-PT" dirty="0"/>
              <a:t> </a:t>
            </a:r>
            <a:r>
              <a:rPr lang="pt-PT" dirty="0" err="1"/>
              <a:t>Distance</a:t>
            </a:r>
            <a:r>
              <a:rPr lang="pt-PT" dirty="0"/>
              <a:t> </a:t>
            </a:r>
            <a:r>
              <a:rPr lang="pt-PT" dirty="0" err="1"/>
              <a:t>is</a:t>
            </a:r>
            <a:r>
              <a:rPr lang="pt-PT" dirty="0"/>
              <a:t> </a:t>
            </a:r>
            <a:r>
              <a:rPr lang="pt-PT" dirty="0" err="1"/>
              <a:t>used</a:t>
            </a:r>
            <a:r>
              <a:rPr lang="pt-PT" dirty="0"/>
              <a:t> to define </a:t>
            </a:r>
            <a:r>
              <a:rPr lang="pt-PT" dirty="0" err="1"/>
              <a:t>proximity</a:t>
            </a:r>
            <a:r>
              <a:rPr lang="pt-PT" dirty="0"/>
              <a:t> to </a:t>
            </a:r>
            <a:r>
              <a:rPr lang="pt-PT" dirty="0" err="1"/>
              <a:t>clusters</a:t>
            </a:r>
            <a:endParaRPr lang="pt-PT" dirty="0"/>
          </a:p>
        </p:txBody>
      </p:sp>
      <p:sp>
        <p:nvSpPr>
          <p:cNvPr id="8" name="TextBox 7"/>
          <p:cNvSpPr txBox="1"/>
          <p:nvPr/>
        </p:nvSpPr>
        <p:spPr>
          <a:xfrm>
            <a:off x="1010868" y="6137354"/>
            <a:ext cx="10125688" cy="646331"/>
          </a:xfrm>
          <a:prstGeom prst="rect">
            <a:avLst/>
          </a:prstGeom>
          <a:noFill/>
        </p:spPr>
        <p:txBody>
          <a:bodyPr wrap="square" rtlCol="0">
            <a:spAutoFit/>
          </a:bodyPr>
          <a:lstStyle/>
          <a:p>
            <a:r>
              <a:rPr lang="pt-PT" dirty="0"/>
              <a:t>Can </a:t>
            </a:r>
            <a:r>
              <a:rPr lang="pt-PT" dirty="0" err="1"/>
              <a:t>you</a:t>
            </a:r>
            <a:r>
              <a:rPr lang="pt-PT" dirty="0"/>
              <a:t> </a:t>
            </a:r>
            <a:r>
              <a:rPr lang="pt-PT" dirty="0" err="1"/>
              <a:t>think</a:t>
            </a:r>
            <a:r>
              <a:rPr lang="pt-PT" dirty="0"/>
              <a:t> </a:t>
            </a:r>
            <a:r>
              <a:rPr lang="pt-PT" dirty="0" err="1"/>
              <a:t>of</a:t>
            </a:r>
            <a:r>
              <a:rPr lang="pt-PT" dirty="0"/>
              <a:t> </a:t>
            </a:r>
            <a:r>
              <a:rPr lang="pt-PT" dirty="0" err="1"/>
              <a:t>any</a:t>
            </a:r>
            <a:r>
              <a:rPr lang="pt-PT" dirty="0"/>
              <a:t> </a:t>
            </a:r>
            <a:r>
              <a:rPr lang="pt-PT" dirty="0" err="1"/>
              <a:t>problems</a:t>
            </a:r>
            <a:r>
              <a:rPr lang="pt-PT" dirty="0"/>
              <a:t> </a:t>
            </a:r>
            <a:r>
              <a:rPr lang="pt-PT" dirty="0" err="1"/>
              <a:t>related</a:t>
            </a:r>
            <a:r>
              <a:rPr lang="pt-PT" dirty="0"/>
              <a:t> to </a:t>
            </a:r>
            <a:r>
              <a:rPr lang="pt-PT" dirty="0" err="1"/>
              <a:t>that</a:t>
            </a:r>
            <a:r>
              <a:rPr lang="pt-PT" dirty="0"/>
              <a:t>? Imagine </a:t>
            </a:r>
            <a:r>
              <a:rPr lang="pt-PT" dirty="0" err="1"/>
              <a:t>one</a:t>
            </a:r>
            <a:r>
              <a:rPr lang="pt-PT" dirty="0"/>
              <a:t> </a:t>
            </a:r>
            <a:r>
              <a:rPr lang="pt-PT" dirty="0" err="1"/>
              <a:t>axis</a:t>
            </a:r>
            <a:r>
              <a:rPr lang="pt-PT" dirty="0"/>
              <a:t> </a:t>
            </a:r>
            <a:r>
              <a:rPr lang="pt-PT" dirty="0" err="1"/>
              <a:t>is</a:t>
            </a:r>
            <a:r>
              <a:rPr lang="pt-PT" dirty="0"/>
              <a:t> </a:t>
            </a:r>
            <a:r>
              <a:rPr lang="pt-PT" dirty="0" err="1"/>
              <a:t>height</a:t>
            </a:r>
            <a:r>
              <a:rPr lang="pt-PT" dirty="0"/>
              <a:t> </a:t>
            </a:r>
            <a:r>
              <a:rPr lang="pt-PT" dirty="0" err="1"/>
              <a:t>in</a:t>
            </a:r>
            <a:r>
              <a:rPr lang="pt-PT" dirty="0"/>
              <a:t> </a:t>
            </a:r>
            <a:r>
              <a:rPr lang="pt-PT" dirty="0" err="1"/>
              <a:t>meters</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is</a:t>
            </a:r>
            <a:r>
              <a:rPr lang="pt-PT" dirty="0"/>
              <a:t> </a:t>
            </a:r>
            <a:r>
              <a:rPr lang="pt-PT" dirty="0" err="1"/>
              <a:t>weight</a:t>
            </a:r>
            <a:r>
              <a:rPr lang="pt-PT" dirty="0"/>
              <a:t> </a:t>
            </a:r>
            <a:r>
              <a:rPr lang="pt-PT" dirty="0" err="1"/>
              <a:t>in</a:t>
            </a:r>
            <a:r>
              <a:rPr lang="pt-PT" dirty="0"/>
              <a:t> </a:t>
            </a:r>
            <a:r>
              <a:rPr lang="pt-PT" dirty="0" err="1"/>
              <a:t>kilograms</a:t>
            </a:r>
            <a:r>
              <a:rPr lang="pt-PT" dirty="0"/>
              <a:t>?</a:t>
            </a:r>
          </a:p>
        </p:txBody>
      </p:sp>
    </p:spTree>
    <p:extLst>
      <p:ext uri="{BB962C8B-B14F-4D97-AF65-F5344CB8AC3E}">
        <p14:creationId xmlns:p14="http://schemas.microsoft.com/office/powerpoint/2010/main" val="18488857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K-Means Clustering - Convergence</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84</a:t>
            </a:fld>
            <a:endParaRPr lang="en-GB"/>
          </a:p>
        </p:txBody>
      </p:sp>
      <p:pic>
        <p:nvPicPr>
          <p:cNvPr id="3" name="Picture 2"/>
          <p:cNvPicPr>
            <a:picLocks noChangeAspect="1"/>
          </p:cNvPicPr>
          <p:nvPr/>
        </p:nvPicPr>
        <p:blipFill>
          <a:blip r:embed="rId2"/>
          <a:stretch>
            <a:fillRect/>
          </a:stretch>
        </p:blipFill>
        <p:spPr>
          <a:xfrm>
            <a:off x="813186" y="1693188"/>
            <a:ext cx="4758392" cy="4623932"/>
          </a:xfrm>
          <a:prstGeom prst="rect">
            <a:avLst/>
          </a:prstGeom>
        </p:spPr>
      </p:pic>
      <p:sp>
        <p:nvSpPr>
          <p:cNvPr id="5" name="Rectangle 4"/>
          <p:cNvSpPr/>
          <p:nvPr/>
        </p:nvSpPr>
        <p:spPr>
          <a:xfrm>
            <a:off x="6096000" y="3235176"/>
            <a:ext cx="6096000" cy="646331"/>
          </a:xfrm>
          <a:prstGeom prst="rect">
            <a:avLst/>
          </a:prstGeom>
        </p:spPr>
        <p:txBody>
          <a:bodyPr>
            <a:spAutoFit/>
          </a:bodyPr>
          <a:lstStyle/>
          <a:p>
            <a:r>
              <a:rPr lang="pt-PT" dirty="0" err="1"/>
              <a:t>https</a:t>
            </a:r>
            <a:r>
              <a:rPr lang="pt-PT" dirty="0"/>
              <a:t>://</a:t>
            </a:r>
            <a:r>
              <a:rPr lang="pt-PT" dirty="0" err="1"/>
              <a:t>upload.wikimedia.org</a:t>
            </a:r>
            <a:r>
              <a:rPr lang="pt-PT" dirty="0"/>
              <a:t>/</a:t>
            </a:r>
            <a:r>
              <a:rPr lang="pt-PT" dirty="0" err="1"/>
              <a:t>wikipedia</a:t>
            </a:r>
            <a:r>
              <a:rPr lang="pt-PT" dirty="0"/>
              <a:t>/</a:t>
            </a:r>
            <a:r>
              <a:rPr lang="pt-PT" dirty="0" err="1"/>
              <a:t>commons</a:t>
            </a:r>
            <a:r>
              <a:rPr lang="pt-PT" dirty="0"/>
              <a:t>/e/</a:t>
            </a:r>
            <a:r>
              <a:rPr lang="pt-PT" dirty="0" err="1"/>
              <a:t>ea</a:t>
            </a:r>
            <a:r>
              <a:rPr lang="pt-PT" dirty="0"/>
              <a:t>/K-</a:t>
            </a:r>
            <a:r>
              <a:rPr lang="pt-PT" dirty="0" err="1"/>
              <a:t>means_convergence.gif</a:t>
            </a:r>
            <a:endParaRPr lang="pt-PT" dirty="0"/>
          </a:p>
        </p:txBody>
      </p:sp>
    </p:spTree>
    <p:extLst>
      <p:ext uri="{BB962C8B-B14F-4D97-AF65-F5344CB8AC3E}">
        <p14:creationId xmlns:p14="http://schemas.microsoft.com/office/powerpoint/2010/main" val="10039928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85</a:t>
            </a:fld>
            <a:endParaRPr lang="en-GB"/>
          </a:p>
        </p:txBody>
      </p:sp>
      <p:pic>
        <p:nvPicPr>
          <p:cNvPr id="3" name="Picture 2">
            <a:extLst>
              <a:ext uri="{FF2B5EF4-FFF2-40B4-BE49-F238E27FC236}">
                <a16:creationId xmlns:a16="http://schemas.microsoft.com/office/drawing/2014/main" id="{51D63310-7E28-40BB-BD02-EC4CA40B9FFE}"/>
              </a:ext>
            </a:extLst>
          </p:cNvPr>
          <p:cNvPicPr>
            <a:picLocks noChangeAspect="1"/>
          </p:cNvPicPr>
          <p:nvPr/>
        </p:nvPicPr>
        <p:blipFill>
          <a:blip r:embed="rId2"/>
          <a:stretch>
            <a:fillRect/>
          </a:stretch>
        </p:blipFill>
        <p:spPr>
          <a:xfrm>
            <a:off x="2397413" y="1110343"/>
            <a:ext cx="6986731" cy="4737821"/>
          </a:xfrm>
          <a:prstGeom prst="rect">
            <a:avLst/>
          </a:prstGeom>
        </p:spPr>
      </p:pic>
      <p:sp>
        <p:nvSpPr>
          <p:cNvPr id="6" name="TextBox 5">
            <a:extLst>
              <a:ext uri="{FF2B5EF4-FFF2-40B4-BE49-F238E27FC236}">
                <a16:creationId xmlns:a16="http://schemas.microsoft.com/office/drawing/2014/main" id="{B67E41B2-3204-4BBB-A3FF-CEE7AE26E4A2}"/>
              </a:ext>
            </a:extLst>
          </p:cNvPr>
          <p:cNvSpPr txBox="1"/>
          <p:nvPr/>
        </p:nvSpPr>
        <p:spPr>
          <a:xfrm>
            <a:off x="1607127" y="3429000"/>
            <a:ext cx="1237673" cy="369332"/>
          </a:xfrm>
          <a:prstGeom prst="rect">
            <a:avLst/>
          </a:prstGeom>
          <a:noFill/>
        </p:spPr>
        <p:txBody>
          <a:bodyPr wrap="square" rtlCol="0">
            <a:spAutoFit/>
          </a:bodyPr>
          <a:lstStyle/>
          <a:p>
            <a:r>
              <a:rPr lang="en-GB" dirty="0"/>
              <a:t>Input Layer</a:t>
            </a:r>
          </a:p>
        </p:txBody>
      </p:sp>
    </p:spTree>
    <p:extLst>
      <p:ext uri="{BB962C8B-B14F-4D97-AF65-F5344CB8AC3E}">
        <p14:creationId xmlns:p14="http://schemas.microsoft.com/office/powerpoint/2010/main" val="8318589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86</a:t>
            </a:fld>
            <a:endParaRPr lang="en-GB"/>
          </a:p>
        </p:txBody>
      </p:sp>
      <p:pic>
        <p:nvPicPr>
          <p:cNvPr id="3" name="Picture 2">
            <a:extLst>
              <a:ext uri="{FF2B5EF4-FFF2-40B4-BE49-F238E27FC236}">
                <a16:creationId xmlns:a16="http://schemas.microsoft.com/office/drawing/2014/main" id="{51D63310-7E28-40BB-BD02-EC4CA40B9FFE}"/>
              </a:ext>
            </a:extLst>
          </p:cNvPr>
          <p:cNvPicPr>
            <a:picLocks noChangeAspect="1"/>
          </p:cNvPicPr>
          <p:nvPr/>
        </p:nvPicPr>
        <p:blipFill>
          <a:blip r:embed="rId2"/>
          <a:stretch>
            <a:fillRect/>
          </a:stretch>
        </p:blipFill>
        <p:spPr>
          <a:xfrm>
            <a:off x="2397413" y="1110343"/>
            <a:ext cx="6986731" cy="4737821"/>
          </a:xfrm>
          <a:prstGeom prst="rect">
            <a:avLst/>
          </a:prstGeom>
        </p:spPr>
      </p:pic>
      <p:sp>
        <p:nvSpPr>
          <p:cNvPr id="6" name="TextBox 5">
            <a:extLst>
              <a:ext uri="{FF2B5EF4-FFF2-40B4-BE49-F238E27FC236}">
                <a16:creationId xmlns:a16="http://schemas.microsoft.com/office/drawing/2014/main" id="{B67E41B2-3204-4BBB-A3FF-CEE7AE26E4A2}"/>
              </a:ext>
            </a:extLst>
          </p:cNvPr>
          <p:cNvSpPr txBox="1"/>
          <p:nvPr/>
        </p:nvSpPr>
        <p:spPr>
          <a:xfrm>
            <a:off x="4904509" y="2030827"/>
            <a:ext cx="1662546" cy="369332"/>
          </a:xfrm>
          <a:prstGeom prst="rect">
            <a:avLst/>
          </a:prstGeom>
          <a:noFill/>
        </p:spPr>
        <p:txBody>
          <a:bodyPr wrap="square" rtlCol="0">
            <a:spAutoFit/>
          </a:bodyPr>
          <a:lstStyle/>
          <a:p>
            <a:r>
              <a:rPr lang="en-GB" dirty="0"/>
              <a:t>Hidden Layers</a:t>
            </a:r>
          </a:p>
        </p:txBody>
      </p:sp>
      <p:sp>
        <p:nvSpPr>
          <p:cNvPr id="5" name="Arrow: Right 4">
            <a:extLst>
              <a:ext uri="{FF2B5EF4-FFF2-40B4-BE49-F238E27FC236}">
                <a16:creationId xmlns:a16="http://schemas.microsoft.com/office/drawing/2014/main" id="{E227EF6A-8E0B-41FB-89ED-24F717E92D10}"/>
              </a:ext>
            </a:extLst>
          </p:cNvPr>
          <p:cNvSpPr/>
          <p:nvPr/>
        </p:nvSpPr>
        <p:spPr>
          <a:xfrm rot="16200000">
            <a:off x="5073317" y="4792335"/>
            <a:ext cx="481506" cy="264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461E276C-A85E-4525-B2F1-8E9DC33DF6E3}"/>
              </a:ext>
            </a:extLst>
          </p:cNvPr>
          <p:cNvSpPr txBox="1"/>
          <p:nvPr/>
        </p:nvSpPr>
        <p:spPr>
          <a:xfrm>
            <a:off x="4433454" y="5161772"/>
            <a:ext cx="1662546" cy="307777"/>
          </a:xfrm>
          <a:prstGeom prst="rect">
            <a:avLst/>
          </a:prstGeom>
          <a:noFill/>
        </p:spPr>
        <p:txBody>
          <a:bodyPr wrap="square" rtlCol="0">
            <a:spAutoFit/>
          </a:bodyPr>
          <a:lstStyle/>
          <a:p>
            <a:pPr algn="ctr"/>
            <a:r>
              <a:rPr lang="en-GB" sz="1400" dirty="0"/>
              <a:t>Neurons</a:t>
            </a:r>
          </a:p>
        </p:txBody>
      </p:sp>
      <p:sp>
        <p:nvSpPr>
          <p:cNvPr id="8" name="Arrow: Right 7">
            <a:extLst>
              <a:ext uri="{FF2B5EF4-FFF2-40B4-BE49-F238E27FC236}">
                <a16:creationId xmlns:a16="http://schemas.microsoft.com/office/drawing/2014/main" id="{DD364244-D21C-4C6B-B028-5A7D902A0CBF}"/>
              </a:ext>
            </a:extLst>
          </p:cNvPr>
          <p:cNvSpPr/>
          <p:nvPr/>
        </p:nvSpPr>
        <p:spPr>
          <a:xfrm rot="13997209">
            <a:off x="7174344" y="5337080"/>
            <a:ext cx="481506" cy="264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8C01EC89-07D9-4EDF-860C-6573FB8FA852}"/>
              </a:ext>
            </a:extLst>
          </p:cNvPr>
          <p:cNvSpPr txBox="1"/>
          <p:nvPr/>
        </p:nvSpPr>
        <p:spPr>
          <a:xfrm>
            <a:off x="7254191" y="5640591"/>
            <a:ext cx="1662546" cy="523220"/>
          </a:xfrm>
          <a:prstGeom prst="rect">
            <a:avLst/>
          </a:prstGeom>
          <a:noFill/>
        </p:spPr>
        <p:txBody>
          <a:bodyPr wrap="square" rtlCol="0">
            <a:spAutoFit/>
          </a:bodyPr>
          <a:lstStyle/>
          <a:p>
            <a:pPr algn="ctr"/>
            <a:r>
              <a:rPr lang="en-GB" sz="1400" dirty="0"/>
              <a:t>Weights connecting neurons</a:t>
            </a:r>
          </a:p>
        </p:txBody>
      </p:sp>
    </p:spTree>
    <p:extLst>
      <p:ext uri="{BB962C8B-B14F-4D97-AF65-F5344CB8AC3E}">
        <p14:creationId xmlns:p14="http://schemas.microsoft.com/office/powerpoint/2010/main" val="2430011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87</a:t>
            </a:fld>
            <a:endParaRPr lang="en-GB"/>
          </a:p>
        </p:txBody>
      </p:sp>
      <p:pic>
        <p:nvPicPr>
          <p:cNvPr id="5" name="Picture 4">
            <a:extLst>
              <a:ext uri="{FF2B5EF4-FFF2-40B4-BE49-F238E27FC236}">
                <a16:creationId xmlns:a16="http://schemas.microsoft.com/office/drawing/2014/main" id="{8A64550F-D48B-453F-A0DB-ADCAA67D0656}"/>
              </a:ext>
            </a:extLst>
          </p:cNvPr>
          <p:cNvPicPr>
            <a:picLocks noChangeAspect="1"/>
          </p:cNvPicPr>
          <p:nvPr/>
        </p:nvPicPr>
        <p:blipFill>
          <a:blip r:embed="rId2"/>
          <a:stretch>
            <a:fillRect/>
          </a:stretch>
        </p:blipFill>
        <p:spPr>
          <a:xfrm>
            <a:off x="1447048" y="1609655"/>
            <a:ext cx="8848725" cy="2371725"/>
          </a:xfrm>
          <a:prstGeom prst="rect">
            <a:avLst/>
          </a:prstGeom>
        </p:spPr>
      </p:pic>
      <p:sp>
        <p:nvSpPr>
          <p:cNvPr id="7" name="TextBox 6">
            <a:extLst>
              <a:ext uri="{FF2B5EF4-FFF2-40B4-BE49-F238E27FC236}">
                <a16:creationId xmlns:a16="http://schemas.microsoft.com/office/drawing/2014/main" id="{7D6A3149-1FC0-4674-92DB-C418F3AED4ED}"/>
              </a:ext>
            </a:extLst>
          </p:cNvPr>
          <p:cNvSpPr txBox="1"/>
          <p:nvPr/>
        </p:nvSpPr>
        <p:spPr>
          <a:xfrm>
            <a:off x="163193" y="1240323"/>
            <a:ext cx="5932807" cy="369332"/>
          </a:xfrm>
          <a:prstGeom prst="rect">
            <a:avLst/>
          </a:prstGeom>
          <a:noFill/>
        </p:spPr>
        <p:txBody>
          <a:bodyPr wrap="square" rtlCol="0">
            <a:spAutoFit/>
          </a:bodyPr>
          <a:lstStyle/>
          <a:p>
            <a:r>
              <a:rPr lang="en-GB" dirty="0"/>
              <a:t>Consider a much simpler Neural Network for now</a:t>
            </a:r>
          </a:p>
        </p:txBody>
      </p:sp>
      <p:sp>
        <p:nvSpPr>
          <p:cNvPr id="8" name="Arrow: Right 7">
            <a:extLst>
              <a:ext uri="{FF2B5EF4-FFF2-40B4-BE49-F238E27FC236}">
                <a16:creationId xmlns:a16="http://schemas.microsoft.com/office/drawing/2014/main" id="{57F2A98D-E941-4688-8433-33F289D775B7}"/>
              </a:ext>
            </a:extLst>
          </p:cNvPr>
          <p:cNvSpPr/>
          <p:nvPr/>
        </p:nvSpPr>
        <p:spPr>
          <a:xfrm rot="16200000">
            <a:off x="4158917" y="3977490"/>
            <a:ext cx="481506" cy="264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68AB2B47-D1EA-42F7-B28B-C647FEAB7B8D}"/>
              </a:ext>
            </a:extLst>
          </p:cNvPr>
          <p:cNvSpPr txBox="1"/>
          <p:nvPr/>
        </p:nvSpPr>
        <p:spPr>
          <a:xfrm>
            <a:off x="3568397" y="4473983"/>
            <a:ext cx="2398294" cy="369332"/>
          </a:xfrm>
          <a:prstGeom prst="rect">
            <a:avLst/>
          </a:prstGeom>
          <a:noFill/>
        </p:spPr>
        <p:txBody>
          <a:bodyPr wrap="square" rtlCol="0">
            <a:spAutoFit/>
          </a:bodyPr>
          <a:lstStyle/>
          <a:p>
            <a:r>
              <a:rPr lang="en-GB" dirty="0"/>
              <a:t>Sigmoid function</a:t>
            </a:r>
          </a:p>
        </p:txBody>
      </p:sp>
      <p:sp>
        <p:nvSpPr>
          <p:cNvPr id="10" name="TextBox 9">
            <a:extLst>
              <a:ext uri="{FF2B5EF4-FFF2-40B4-BE49-F238E27FC236}">
                <a16:creationId xmlns:a16="http://schemas.microsoft.com/office/drawing/2014/main" id="{5DE49988-5468-4207-B7FD-8860886A6236}"/>
              </a:ext>
            </a:extLst>
          </p:cNvPr>
          <p:cNvSpPr txBox="1"/>
          <p:nvPr/>
        </p:nvSpPr>
        <p:spPr>
          <a:xfrm>
            <a:off x="240244" y="5394682"/>
            <a:ext cx="5181501" cy="369332"/>
          </a:xfrm>
          <a:prstGeom prst="rect">
            <a:avLst/>
          </a:prstGeom>
          <a:noFill/>
        </p:spPr>
        <p:txBody>
          <a:bodyPr wrap="square" rtlCol="0">
            <a:spAutoFit/>
          </a:bodyPr>
          <a:lstStyle/>
          <a:p>
            <a:r>
              <a:rPr lang="en-GB" dirty="0"/>
              <a:t>This is equivalent to a simple logistic regression!</a:t>
            </a:r>
          </a:p>
        </p:txBody>
      </p:sp>
      <p:pic>
        <p:nvPicPr>
          <p:cNvPr id="11" name="Picture 10" descr="https://miro.medium.com/max/876/1*pbtFUSaW7UKrGgg-jbARxw.jpeg">
            <a:extLst>
              <a:ext uri="{FF2B5EF4-FFF2-40B4-BE49-F238E27FC236}">
                <a16:creationId xmlns:a16="http://schemas.microsoft.com/office/drawing/2014/main" id="{1D1B7D58-CB27-4B46-8181-3E6C3685D6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66691" y="5321220"/>
            <a:ext cx="5400040" cy="516255"/>
          </a:xfrm>
          <a:prstGeom prst="rect">
            <a:avLst/>
          </a:prstGeom>
          <a:noFill/>
          <a:ln>
            <a:noFill/>
          </a:ln>
        </p:spPr>
      </p:pic>
    </p:spTree>
    <p:extLst>
      <p:ext uri="{BB962C8B-B14F-4D97-AF65-F5344CB8AC3E}">
        <p14:creationId xmlns:p14="http://schemas.microsoft.com/office/powerpoint/2010/main" val="12902138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88</a:t>
            </a:fld>
            <a:endParaRPr lang="en-GB"/>
          </a:p>
        </p:txBody>
      </p:sp>
      <p:sp>
        <p:nvSpPr>
          <p:cNvPr id="7" name="TextBox 6">
            <a:extLst>
              <a:ext uri="{FF2B5EF4-FFF2-40B4-BE49-F238E27FC236}">
                <a16:creationId xmlns:a16="http://schemas.microsoft.com/office/drawing/2014/main" id="{7D6A3149-1FC0-4674-92DB-C418F3AED4ED}"/>
              </a:ext>
            </a:extLst>
          </p:cNvPr>
          <p:cNvSpPr txBox="1"/>
          <p:nvPr/>
        </p:nvSpPr>
        <p:spPr>
          <a:xfrm>
            <a:off x="163193" y="1240323"/>
            <a:ext cx="5932807" cy="369332"/>
          </a:xfrm>
          <a:prstGeom prst="rect">
            <a:avLst/>
          </a:prstGeom>
          <a:noFill/>
        </p:spPr>
        <p:txBody>
          <a:bodyPr wrap="square" rtlCol="0">
            <a:spAutoFit/>
          </a:bodyPr>
          <a:lstStyle/>
          <a:p>
            <a:r>
              <a:rPr lang="en-GB" dirty="0"/>
              <a:t>Lets see each component</a:t>
            </a:r>
          </a:p>
        </p:txBody>
      </p:sp>
      <p:grpSp>
        <p:nvGrpSpPr>
          <p:cNvPr id="28" name="Group 27">
            <a:extLst>
              <a:ext uri="{FF2B5EF4-FFF2-40B4-BE49-F238E27FC236}">
                <a16:creationId xmlns:a16="http://schemas.microsoft.com/office/drawing/2014/main" id="{7B610C90-B09F-42B7-8F0A-527147E73C49}"/>
              </a:ext>
            </a:extLst>
          </p:cNvPr>
          <p:cNvGrpSpPr/>
          <p:nvPr/>
        </p:nvGrpSpPr>
        <p:grpSpPr>
          <a:xfrm>
            <a:off x="2243017" y="1995994"/>
            <a:ext cx="8187330" cy="3677068"/>
            <a:chOff x="2243017" y="1995994"/>
            <a:chExt cx="8187330" cy="3677068"/>
          </a:xfrm>
        </p:grpSpPr>
        <p:cxnSp>
          <p:nvCxnSpPr>
            <p:cNvPr id="6" name="Straight Arrow Connector 5">
              <a:extLst>
                <a:ext uri="{FF2B5EF4-FFF2-40B4-BE49-F238E27FC236}">
                  <a16:creationId xmlns:a16="http://schemas.microsoft.com/office/drawing/2014/main" id="{1E9ABE63-046B-4A8A-A06C-9C0FFA427A17}"/>
                </a:ext>
              </a:extLst>
            </p:cNvPr>
            <p:cNvCxnSpPr>
              <a:cxnSpLocks/>
            </p:cNvCxnSpPr>
            <p:nvPr/>
          </p:nvCxnSpPr>
          <p:spPr>
            <a:xfrm>
              <a:off x="5264055" y="2467013"/>
              <a:ext cx="0" cy="65216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91B2FB-B774-4DEE-9532-85218C02B2BA}"/>
                </a:ext>
              </a:extLst>
            </p:cNvPr>
            <p:cNvCxnSpPr>
              <a:cxnSpLocks/>
            </p:cNvCxnSpPr>
            <p:nvPr/>
          </p:nvCxnSpPr>
          <p:spPr>
            <a:xfrm flipH="1" flipV="1">
              <a:off x="8638242" y="3616093"/>
              <a:ext cx="368786" cy="35465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403ED9-BD3D-478A-B082-9179A339350C}"/>
                </a:ext>
              </a:extLst>
            </p:cNvPr>
            <p:cNvSpPr txBox="1"/>
            <p:nvPr/>
          </p:nvSpPr>
          <p:spPr>
            <a:xfrm>
              <a:off x="4836878" y="2007451"/>
              <a:ext cx="1195136" cy="307777"/>
            </a:xfrm>
            <a:prstGeom prst="rect">
              <a:avLst/>
            </a:prstGeom>
            <a:noFill/>
          </p:spPr>
          <p:txBody>
            <a:bodyPr wrap="square" rtlCol="0">
              <a:spAutoFit/>
            </a:bodyPr>
            <a:lstStyle/>
            <a:p>
              <a:r>
                <a:rPr lang="en-GB" sz="1400" dirty="0"/>
                <a:t>Input Feature</a:t>
              </a:r>
            </a:p>
          </p:txBody>
        </p:sp>
        <p:sp>
          <p:nvSpPr>
            <p:cNvPr id="17" name="TextBox 16">
              <a:extLst>
                <a:ext uri="{FF2B5EF4-FFF2-40B4-BE49-F238E27FC236}">
                  <a16:creationId xmlns:a16="http://schemas.microsoft.com/office/drawing/2014/main" id="{5AC6CC9F-C6A0-4120-9E8F-C030C131A286}"/>
                </a:ext>
              </a:extLst>
            </p:cNvPr>
            <p:cNvSpPr txBox="1"/>
            <p:nvPr/>
          </p:nvSpPr>
          <p:spPr>
            <a:xfrm>
              <a:off x="3375322" y="4072624"/>
              <a:ext cx="1888733" cy="1600438"/>
            </a:xfrm>
            <a:prstGeom prst="rect">
              <a:avLst/>
            </a:prstGeom>
            <a:noFill/>
          </p:spPr>
          <p:txBody>
            <a:bodyPr wrap="square" rtlCol="0">
              <a:spAutoFit/>
            </a:bodyPr>
            <a:lstStyle/>
            <a:p>
              <a:r>
                <a:rPr lang="en-GB" sz="1400" dirty="0"/>
                <a:t>Weight that is equivalent to the slope parameter of our logistic regression. </a:t>
              </a:r>
              <a:r>
                <a:rPr lang="en-GB" sz="1400" dirty="0">
                  <a:solidFill>
                    <a:schemeClr val="accent1"/>
                  </a:solidFill>
                </a:rPr>
                <a:t>This is one of the parameters we must optimize!</a:t>
              </a:r>
            </a:p>
          </p:txBody>
        </p:sp>
        <p:pic>
          <p:nvPicPr>
            <p:cNvPr id="19" name="Picture 18" descr="https://miro.medium.com/max/876/1*pbtFUSaW7UKrGgg-jbARxw.jpeg">
              <a:extLst>
                <a:ext uri="{FF2B5EF4-FFF2-40B4-BE49-F238E27FC236}">
                  <a16:creationId xmlns:a16="http://schemas.microsoft.com/office/drawing/2014/main" id="{546FF69D-6FE3-4529-A22A-14CED20DB9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49271" y="3119181"/>
              <a:ext cx="5400040" cy="516255"/>
            </a:xfrm>
            <a:prstGeom prst="rect">
              <a:avLst/>
            </a:prstGeom>
            <a:noFill/>
            <a:ln>
              <a:noFill/>
            </a:ln>
          </p:spPr>
        </p:pic>
        <p:cxnSp>
          <p:nvCxnSpPr>
            <p:cNvPr id="12" name="Straight Arrow Connector 11">
              <a:extLst>
                <a:ext uri="{FF2B5EF4-FFF2-40B4-BE49-F238E27FC236}">
                  <a16:creationId xmlns:a16="http://schemas.microsoft.com/office/drawing/2014/main" id="{9463A272-4A3C-475D-942F-781A530A21F3}"/>
                </a:ext>
              </a:extLst>
            </p:cNvPr>
            <p:cNvCxnSpPr>
              <a:cxnSpLocks/>
            </p:cNvCxnSpPr>
            <p:nvPr/>
          </p:nvCxnSpPr>
          <p:spPr>
            <a:xfrm flipV="1">
              <a:off x="4590107" y="3510482"/>
              <a:ext cx="186197" cy="56588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80BD0DA-E807-4F9C-8946-E48E687C7B5F}"/>
                </a:ext>
              </a:extLst>
            </p:cNvPr>
            <p:cNvCxnSpPr>
              <a:cxnSpLocks/>
            </p:cNvCxnSpPr>
            <p:nvPr/>
          </p:nvCxnSpPr>
          <p:spPr>
            <a:xfrm flipH="1" flipV="1">
              <a:off x="5745263" y="3540106"/>
              <a:ext cx="311606" cy="50663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3A60F15-6B99-4FF5-94D5-2B880701C9E9}"/>
                </a:ext>
              </a:extLst>
            </p:cNvPr>
            <p:cNvSpPr txBox="1"/>
            <p:nvPr/>
          </p:nvSpPr>
          <p:spPr>
            <a:xfrm>
              <a:off x="5460524" y="4072624"/>
              <a:ext cx="1888733" cy="954107"/>
            </a:xfrm>
            <a:prstGeom prst="rect">
              <a:avLst/>
            </a:prstGeom>
            <a:noFill/>
          </p:spPr>
          <p:txBody>
            <a:bodyPr wrap="square" rtlCol="0">
              <a:spAutoFit/>
            </a:bodyPr>
            <a:lstStyle/>
            <a:p>
              <a:r>
                <a:rPr lang="en-GB" sz="1400" dirty="0">
                  <a:solidFill>
                    <a:schemeClr val="accent1"/>
                  </a:solidFill>
                </a:rPr>
                <a:t>Bias</a:t>
              </a:r>
              <a:r>
                <a:rPr lang="en-GB" sz="1400" dirty="0"/>
                <a:t> parameter which is equivalent to the intercept term of a regression</a:t>
              </a:r>
              <a:endParaRPr lang="en-GB" sz="1400" dirty="0">
                <a:solidFill>
                  <a:schemeClr val="accent1"/>
                </a:solidFill>
              </a:endParaRPr>
            </a:p>
          </p:txBody>
        </p:sp>
        <p:sp>
          <p:nvSpPr>
            <p:cNvPr id="24" name="TextBox 23">
              <a:extLst>
                <a:ext uri="{FF2B5EF4-FFF2-40B4-BE49-F238E27FC236}">
                  <a16:creationId xmlns:a16="http://schemas.microsoft.com/office/drawing/2014/main" id="{0C894D37-B8B6-4376-A53A-926C733D032D}"/>
                </a:ext>
              </a:extLst>
            </p:cNvPr>
            <p:cNvSpPr txBox="1"/>
            <p:nvPr/>
          </p:nvSpPr>
          <p:spPr>
            <a:xfrm>
              <a:off x="8541614" y="4072624"/>
              <a:ext cx="1888733" cy="307777"/>
            </a:xfrm>
            <a:prstGeom prst="rect">
              <a:avLst/>
            </a:prstGeom>
            <a:noFill/>
          </p:spPr>
          <p:txBody>
            <a:bodyPr wrap="square" rtlCol="0">
              <a:spAutoFit/>
            </a:bodyPr>
            <a:lstStyle/>
            <a:p>
              <a:r>
                <a:rPr lang="en-GB" sz="1400" dirty="0"/>
                <a:t>Our desired output</a:t>
              </a:r>
            </a:p>
          </p:txBody>
        </p:sp>
        <p:cxnSp>
          <p:nvCxnSpPr>
            <p:cNvPr id="25" name="Straight Arrow Connector 24">
              <a:extLst>
                <a:ext uri="{FF2B5EF4-FFF2-40B4-BE49-F238E27FC236}">
                  <a16:creationId xmlns:a16="http://schemas.microsoft.com/office/drawing/2014/main" id="{80CA698E-6BF8-4ADC-8F12-1401660F215B}"/>
                </a:ext>
              </a:extLst>
            </p:cNvPr>
            <p:cNvCxnSpPr>
              <a:cxnSpLocks/>
            </p:cNvCxnSpPr>
            <p:nvPr/>
          </p:nvCxnSpPr>
          <p:spPr>
            <a:xfrm>
              <a:off x="3060072" y="2625505"/>
              <a:ext cx="402244" cy="49367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5CEF2D5-F984-4306-B6B3-DF85F9C209EF}"/>
                </a:ext>
              </a:extLst>
            </p:cNvPr>
            <p:cNvSpPr txBox="1"/>
            <p:nvPr/>
          </p:nvSpPr>
          <p:spPr>
            <a:xfrm>
              <a:off x="2243017" y="1995994"/>
              <a:ext cx="1692991" cy="738664"/>
            </a:xfrm>
            <a:prstGeom prst="rect">
              <a:avLst/>
            </a:prstGeom>
            <a:noFill/>
          </p:spPr>
          <p:txBody>
            <a:bodyPr wrap="square" rtlCol="0">
              <a:spAutoFit/>
            </a:bodyPr>
            <a:lstStyle/>
            <a:p>
              <a:r>
                <a:rPr lang="en-GB" sz="1400" dirty="0"/>
                <a:t>Activation function. In this case it’s a sigmoid</a:t>
              </a:r>
            </a:p>
          </p:txBody>
        </p:sp>
      </p:grpSp>
    </p:spTree>
    <p:extLst>
      <p:ext uri="{BB962C8B-B14F-4D97-AF65-F5344CB8AC3E}">
        <p14:creationId xmlns:p14="http://schemas.microsoft.com/office/powerpoint/2010/main" val="24973664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89</a:t>
            </a:fld>
            <a:endParaRPr lang="en-GB"/>
          </a:p>
        </p:txBody>
      </p:sp>
      <p:pic>
        <p:nvPicPr>
          <p:cNvPr id="3" name="Picture 2">
            <a:extLst>
              <a:ext uri="{FF2B5EF4-FFF2-40B4-BE49-F238E27FC236}">
                <a16:creationId xmlns:a16="http://schemas.microsoft.com/office/drawing/2014/main" id="{51D63310-7E28-40BB-BD02-EC4CA40B9FFE}"/>
              </a:ext>
            </a:extLst>
          </p:cNvPr>
          <p:cNvPicPr>
            <a:picLocks noChangeAspect="1"/>
          </p:cNvPicPr>
          <p:nvPr/>
        </p:nvPicPr>
        <p:blipFill>
          <a:blip r:embed="rId2"/>
          <a:stretch>
            <a:fillRect/>
          </a:stretch>
        </p:blipFill>
        <p:spPr>
          <a:xfrm>
            <a:off x="2397413" y="1110343"/>
            <a:ext cx="6986731" cy="4737821"/>
          </a:xfrm>
          <a:prstGeom prst="rect">
            <a:avLst/>
          </a:prstGeom>
        </p:spPr>
      </p:pic>
      <p:sp>
        <p:nvSpPr>
          <p:cNvPr id="6" name="TextBox 5">
            <a:extLst>
              <a:ext uri="{FF2B5EF4-FFF2-40B4-BE49-F238E27FC236}">
                <a16:creationId xmlns:a16="http://schemas.microsoft.com/office/drawing/2014/main" id="{B67E41B2-3204-4BBB-A3FF-CEE7AE26E4A2}"/>
              </a:ext>
            </a:extLst>
          </p:cNvPr>
          <p:cNvSpPr txBox="1"/>
          <p:nvPr/>
        </p:nvSpPr>
        <p:spPr>
          <a:xfrm>
            <a:off x="200455" y="1292605"/>
            <a:ext cx="2196958" cy="646331"/>
          </a:xfrm>
          <a:prstGeom prst="rect">
            <a:avLst/>
          </a:prstGeom>
          <a:noFill/>
        </p:spPr>
        <p:txBody>
          <a:bodyPr wrap="square" rtlCol="0">
            <a:spAutoFit/>
          </a:bodyPr>
          <a:lstStyle/>
          <a:p>
            <a:r>
              <a:rPr lang="en-GB" dirty="0"/>
              <a:t>Going back to the full NN</a:t>
            </a:r>
          </a:p>
        </p:txBody>
      </p:sp>
    </p:spTree>
    <p:extLst>
      <p:ext uri="{BB962C8B-B14F-4D97-AF65-F5344CB8AC3E}">
        <p14:creationId xmlns:p14="http://schemas.microsoft.com/office/powerpoint/2010/main" val="183841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B8990-6D80-4FD1-9BBE-5EE93457CC2A}"/>
              </a:ext>
            </a:extLst>
          </p:cNvPr>
          <p:cNvSpPr>
            <a:spLocks noGrp="1"/>
          </p:cNvSpPr>
          <p:nvPr>
            <p:ph type="title"/>
          </p:nvPr>
        </p:nvSpPr>
        <p:spPr>
          <a:xfrm>
            <a:off x="0" y="5479"/>
            <a:ext cx="12192000" cy="1105150"/>
          </a:xfrm>
        </p:spPr>
        <p:txBody>
          <a:bodyPr/>
          <a:lstStyle/>
          <a:p>
            <a:r>
              <a:rPr lang="en-GB" dirty="0"/>
              <a:t>Fundamentals of Machine Learning</a:t>
            </a:r>
          </a:p>
        </p:txBody>
      </p:sp>
      <p:sp>
        <p:nvSpPr>
          <p:cNvPr id="5" name="Slide Number Placeholder 4">
            <a:extLst>
              <a:ext uri="{FF2B5EF4-FFF2-40B4-BE49-F238E27FC236}">
                <a16:creationId xmlns:a16="http://schemas.microsoft.com/office/drawing/2014/main" id="{BC11701D-E587-4496-8990-B8110124114E}"/>
              </a:ext>
            </a:extLst>
          </p:cNvPr>
          <p:cNvSpPr>
            <a:spLocks noGrp="1"/>
          </p:cNvSpPr>
          <p:nvPr>
            <p:ph type="sldNum" sz="quarter" idx="12"/>
          </p:nvPr>
        </p:nvSpPr>
        <p:spPr/>
        <p:txBody>
          <a:bodyPr/>
          <a:lstStyle/>
          <a:p>
            <a:fld id="{65E8300B-E6C7-4879-BCEA-072735B62F6E}" type="slidenum">
              <a:rPr lang="en-GB" smtClean="0"/>
              <a:t>9</a:t>
            </a:fld>
            <a:endParaRPr lang="en-GB" dirty="0"/>
          </a:p>
        </p:txBody>
      </p:sp>
      <p:sp>
        <p:nvSpPr>
          <p:cNvPr id="16" name="TextBox 15">
            <a:extLst>
              <a:ext uri="{FF2B5EF4-FFF2-40B4-BE49-F238E27FC236}">
                <a16:creationId xmlns:a16="http://schemas.microsoft.com/office/drawing/2014/main" id="{70D4A0E8-6319-4806-BD11-027AAB32774C}"/>
              </a:ext>
            </a:extLst>
          </p:cNvPr>
          <p:cNvSpPr txBox="1"/>
          <p:nvPr/>
        </p:nvSpPr>
        <p:spPr>
          <a:xfrm>
            <a:off x="7633252" y="1855304"/>
            <a:ext cx="2796209" cy="369332"/>
          </a:xfrm>
          <a:prstGeom prst="rect">
            <a:avLst/>
          </a:prstGeom>
          <a:noFill/>
        </p:spPr>
        <p:txBody>
          <a:bodyPr wrap="square" rtlCol="0">
            <a:spAutoFit/>
          </a:bodyPr>
          <a:lstStyle/>
          <a:p>
            <a:endParaRPr lang="en-GB" dirty="0"/>
          </a:p>
        </p:txBody>
      </p:sp>
      <p:sp>
        <p:nvSpPr>
          <p:cNvPr id="17" name="TextBox 16">
            <a:extLst>
              <a:ext uri="{FF2B5EF4-FFF2-40B4-BE49-F238E27FC236}">
                <a16:creationId xmlns:a16="http://schemas.microsoft.com/office/drawing/2014/main" id="{B6EA3196-6416-47BD-9FFE-5EAEDDDCE8B4}"/>
              </a:ext>
            </a:extLst>
          </p:cNvPr>
          <p:cNvSpPr txBox="1"/>
          <p:nvPr/>
        </p:nvSpPr>
        <p:spPr>
          <a:xfrm>
            <a:off x="357047" y="1282911"/>
            <a:ext cx="11331369" cy="2308324"/>
          </a:xfrm>
          <a:prstGeom prst="rect">
            <a:avLst/>
          </a:prstGeom>
          <a:noFill/>
        </p:spPr>
        <p:txBody>
          <a:bodyPr wrap="square" rtlCol="0">
            <a:spAutoFit/>
          </a:bodyPr>
          <a:lstStyle/>
          <a:p>
            <a:r>
              <a:rPr lang="en-GB" sz="2400" dirty="0"/>
              <a:t>Whenever we have a machine learning problem where the data is labelled with the output variable we are trying to predict (target variable), we say this is called a </a:t>
            </a:r>
            <a:r>
              <a:rPr lang="en-GB" sz="2400" dirty="0">
                <a:solidFill>
                  <a:schemeClr val="accent1"/>
                </a:solidFill>
              </a:rPr>
              <a:t>supervised machine learning problem</a:t>
            </a:r>
            <a:br>
              <a:rPr lang="en-GB" sz="2400" dirty="0">
                <a:solidFill>
                  <a:schemeClr val="accent1"/>
                </a:solidFill>
              </a:rPr>
            </a:br>
            <a:br>
              <a:rPr lang="en-GB" sz="2400" dirty="0">
                <a:solidFill>
                  <a:schemeClr val="accent1"/>
                </a:solidFill>
              </a:rPr>
            </a:br>
            <a:r>
              <a:rPr lang="en-GB" sz="2400" dirty="0"/>
              <a:t>If on the other hand we do not have labelled data (The previous examples of data do not have answers), we say it is a </a:t>
            </a:r>
            <a:r>
              <a:rPr lang="en-GB" sz="2400" dirty="0">
                <a:solidFill>
                  <a:schemeClr val="accent1"/>
                </a:solidFill>
              </a:rPr>
              <a:t>unsupervised machine learning problem</a:t>
            </a:r>
          </a:p>
        </p:txBody>
      </p:sp>
      <p:sp>
        <p:nvSpPr>
          <p:cNvPr id="2" name="TextBox 1">
            <a:extLst>
              <a:ext uri="{FF2B5EF4-FFF2-40B4-BE49-F238E27FC236}">
                <a16:creationId xmlns:a16="http://schemas.microsoft.com/office/drawing/2014/main" id="{5F1B83F6-5EDF-49DC-8AE0-287E86D9D7AF}"/>
              </a:ext>
            </a:extLst>
          </p:cNvPr>
          <p:cNvSpPr txBox="1"/>
          <p:nvPr/>
        </p:nvSpPr>
        <p:spPr>
          <a:xfrm>
            <a:off x="456817" y="4048026"/>
            <a:ext cx="5758452" cy="2308324"/>
          </a:xfrm>
          <a:prstGeom prst="rect">
            <a:avLst/>
          </a:prstGeom>
          <a:noFill/>
        </p:spPr>
        <p:txBody>
          <a:bodyPr wrap="square" rtlCol="0">
            <a:spAutoFit/>
          </a:bodyPr>
          <a:lstStyle/>
          <a:p>
            <a:r>
              <a:rPr lang="en-GB" sz="2400" dirty="0"/>
              <a:t>An example of an unsupervised problem could be the classification problem of trying to predict if a picture has a cat or not. Even though us humans can obviously see the answer, a computer doesn’t know the answer just by reading the picture.</a:t>
            </a:r>
          </a:p>
        </p:txBody>
      </p:sp>
      <p:pic>
        <p:nvPicPr>
          <p:cNvPr id="1026" name="Picture 2" descr="Related image">
            <a:extLst>
              <a:ext uri="{FF2B5EF4-FFF2-40B4-BE49-F238E27FC236}">
                <a16:creationId xmlns:a16="http://schemas.microsoft.com/office/drawing/2014/main" id="{C5700AB1-2C26-4BFF-A7E8-A066EA6DD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251" y="3875744"/>
            <a:ext cx="2796209" cy="252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67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90</a:t>
            </a:fld>
            <a:endParaRPr lang="en-GB"/>
          </a:p>
        </p:txBody>
      </p:sp>
      <p:sp>
        <p:nvSpPr>
          <p:cNvPr id="6" name="TextBox 5">
            <a:extLst>
              <a:ext uri="{FF2B5EF4-FFF2-40B4-BE49-F238E27FC236}">
                <a16:creationId xmlns:a16="http://schemas.microsoft.com/office/drawing/2014/main" id="{B67E41B2-3204-4BBB-A3FF-CEE7AE26E4A2}"/>
              </a:ext>
            </a:extLst>
          </p:cNvPr>
          <p:cNvSpPr txBox="1"/>
          <p:nvPr/>
        </p:nvSpPr>
        <p:spPr>
          <a:xfrm>
            <a:off x="200455" y="1292605"/>
            <a:ext cx="4797058" cy="369332"/>
          </a:xfrm>
          <a:prstGeom prst="rect">
            <a:avLst/>
          </a:prstGeom>
          <a:noFill/>
        </p:spPr>
        <p:txBody>
          <a:bodyPr wrap="square" rtlCol="0">
            <a:spAutoFit/>
          </a:bodyPr>
          <a:lstStyle/>
          <a:p>
            <a:r>
              <a:rPr lang="en-GB" dirty="0"/>
              <a:t>We can focus on a particular node</a:t>
            </a:r>
          </a:p>
        </p:txBody>
      </p:sp>
      <p:pic>
        <p:nvPicPr>
          <p:cNvPr id="7" name="Picture 6" descr="https://miro.medium.com/max/523/1*QKImlDHkRV-KkciOHxn-dw.jpeg">
            <a:extLst>
              <a:ext uri="{FF2B5EF4-FFF2-40B4-BE49-F238E27FC236}">
                <a16:creationId xmlns:a16="http://schemas.microsoft.com/office/drawing/2014/main" id="{0D64FC77-E4C6-4A33-A613-16028CAA87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06788" y="1687025"/>
            <a:ext cx="3981450" cy="3895725"/>
          </a:xfrm>
          <a:prstGeom prst="rect">
            <a:avLst/>
          </a:prstGeom>
          <a:noFill/>
          <a:ln>
            <a:noFill/>
          </a:ln>
        </p:spPr>
      </p:pic>
      <p:sp>
        <p:nvSpPr>
          <p:cNvPr id="5" name="TextBox 4">
            <a:extLst>
              <a:ext uri="{FF2B5EF4-FFF2-40B4-BE49-F238E27FC236}">
                <a16:creationId xmlns:a16="http://schemas.microsoft.com/office/drawing/2014/main" id="{B9CFC2FF-485D-4310-9C75-3F2BD9424A16}"/>
              </a:ext>
            </a:extLst>
          </p:cNvPr>
          <p:cNvSpPr txBox="1"/>
          <p:nvPr/>
        </p:nvSpPr>
        <p:spPr>
          <a:xfrm>
            <a:off x="8361801" y="2071171"/>
            <a:ext cx="2743199" cy="923330"/>
          </a:xfrm>
          <a:prstGeom prst="rect">
            <a:avLst/>
          </a:prstGeom>
          <a:noFill/>
        </p:spPr>
        <p:txBody>
          <a:bodyPr wrap="square" rtlCol="0">
            <a:spAutoFit/>
          </a:bodyPr>
          <a:lstStyle/>
          <a:p>
            <a:r>
              <a:rPr lang="en-GB" dirty="0"/>
              <a:t>What does this mean mathematically in terms of parameters?</a:t>
            </a:r>
          </a:p>
        </p:txBody>
      </p:sp>
    </p:spTree>
    <p:extLst>
      <p:ext uri="{BB962C8B-B14F-4D97-AF65-F5344CB8AC3E}">
        <p14:creationId xmlns:p14="http://schemas.microsoft.com/office/powerpoint/2010/main" val="35493208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91</a:t>
            </a:fld>
            <a:endParaRPr lang="en-GB"/>
          </a:p>
        </p:txBody>
      </p:sp>
      <p:sp>
        <p:nvSpPr>
          <p:cNvPr id="6" name="TextBox 5">
            <a:extLst>
              <a:ext uri="{FF2B5EF4-FFF2-40B4-BE49-F238E27FC236}">
                <a16:creationId xmlns:a16="http://schemas.microsoft.com/office/drawing/2014/main" id="{B67E41B2-3204-4BBB-A3FF-CEE7AE26E4A2}"/>
              </a:ext>
            </a:extLst>
          </p:cNvPr>
          <p:cNvSpPr txBox="1"/>
          <p:nvPr/>
        </p:nvSpPr>
        <p:spPr>
          <a:xfrm>
            <a:off x="200455" y="1292605"/>
            <a:ext cx="4797058" cy="369332"/>
          </a:xfrm>
          <a:prstGeom prst="rect">
            <a:avLst/>
          </a:prstGeom>
          <a:noFill/>
        </p:spPr>
        <p:txBody>
          <a:bodyPr wrap="square" rtlCol="0">
            <a:spAutoFit/>
          </a:bodyPr>
          <a:lstStyle/>
          <a:p>
            <a:r>
              <a:rPr lang="en-GB" dirty="0"/>
              <a:t>We can focus on a particular node</a:t>
            </a:r>
          </a:p>
        </p:txBody>
      </p:sp>
      <p:sp>
        <p:nvSpPr>
          <p:cNvPr id="5" name="TextBox 4">
            <a:extLst>
              <a:ext uri="{FF2B5EF4-FFF2-40B4-BE49-F238E27FC236}">
                <a16:creationId xmlns:a16="http://schemas.microsoft.com/office/drawing/2014/main" id="{B9CFC2FF-485D-4310-9C75-3F2BD9424A16}"/>
              </a:ext>
            </a:extLst>
          </p:cNvPr>
          <p:cNvSpPr txBox="1"/>
          <p:nvPr/>
        </p:nvSpPr>
        <p:spPr>
          <a:xfrm>
            <a:off x="8361800" y="2505670"/>
            <a:ext cx="2743199" cy="923330"/>
          </a:xfrm>
          <a:prstGeom prst="rect">
            <a:avLst/>
          </a:prstGeom>
          <a:noFill/>
        </p:spPr>
        <p:txBody>
          <a:bodyPr wrap="square" rtlCol="0">
            <a:spAutoFit/>
          </a:bodyPr>
          <a:lstStyle/>
          <a:p>
            <a:r>
              <a:rPr lang="en-GB" dirty="0"/>
              <a:t>What does this mean mathematically in terms of parameters?</a:t>
            </a:r>
          </a:p>
        </p:txBody>
      </p:sp>
      <p:pic>
        <p:nvPicPr>
          <p:cNvPr id="3" name="Picture 2">
            <a:extLst>
              <a:ext uri="{FF2B5EF4-FFF2-40B4-BE49-F238E27FC236}">
                <a16:creationId xmlns:a16="http://schemas.microsoft.com/office/drawing/2014/main" id="{3B98E1EA-FBD9-4BCA-8D5C-0CF9825BF56C}"/>
              </a:ext>
            </a:extLst>
          </p:cNvPr>
          <p:cNvPicPr>
            <a:picLocks noChangeAspect="1"/>
          </p:cNvPicPr>
          <p:nvPr/>
        </p:nvPicPr>
        <p:blipFill>
          <a:blip r:embed="rId2"/>
          <a:stretch>
            <a:fillRect/>
          </a:stretch>
        </p:blipFill>
        <p:spPr>
          <a:xfrm>
            <a:off x="646550" y="5196063"/>
            <a:ext cx="9086850" cy="1495425"/>
          </a:xfrm>
          <a:prstGeom prst="rect">
            <a:avLst/>
          </a:prstGeom>
        </p:spPr>
      </p:pic>
      <p:pic>
        <p:nvPicPr>
          <p:cNvPr id="8" name="Picture 7">
            <a:extLst>
              <a:ext uri="{FF2B5EF4-FFF2-40B4-BE49-F238E27FC236}">
                <a16:creationId xmlns:a16="http://schemas.microsoft.com/office/drawing/2014/main" id="{FE679D91-604B-4F14-8616-98527BB09258}"/>
              </a:ext>
            </a:extLst>
          </p:cNvPr>
          <p:cNvPicPr>
            <a:picLocks noChangeAspect="1"/>
          </p:cNvPicPr>
          <p:nvPr/>
        </p:nvPicPr>
        <p:blipFill>
          <a:blip r:embed="rId3"/>
          <a:stretch>
            <a:fillRect/>
          </a:stretch>
        </p:blipFill>
        <p:spPr>
          <a:xfrm>
            <a:off x="1718403" y="1664361"/>
            <a:ext cx="5750705" cy="3295087"/>
          </a:xfrm>
          <a:prstGeom prst="rect">
            <a:avLst/>
          </a:prstGeom>
        </p:spPr>
      </p:pic>
    </p:spTree>
    <p:extLst>
      <p:ext uri="{BB962C8B-B14F-4D97-AF65-F5344CB8AC3E}">
        <p14:creationId xmlns:p14="http://schemas.microsoft.com/office/powerpoint/2010/main" val="21121104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92</a:t>
            </a:fld>
            <a:endParaRPr lang="en-GB"/>
          </a:p>
        </p:txBody>
      </p:sp>
      <p:sp>
        <p:nvSpPr>
          <p:cNvPr id="6" name="TextBox 5">
            <a:extLst>
              <a:ext uri="{FF2B5EF4-FFF2-40B4-BE49-F238E27FC236}">
                <a16:creationId xmlns:a16="http://schemas.microsoft.com/office/drawing/2014/main" id="{B67E41B2-3204-4BBB-A3FF-CEE7AE26E4A2}"/>
              </a:ext>
            </a:extLst>
          </p:cNvPr>
          <p:cNvSpPr txBox="1"/>
          <p:nvPr/>
        </p:nvSpPr>
        <p:spPr>
          <a:xfrm>
            <a:off x="200455" y="1292605"/>
            <a:ext cx="4797058" cy="369332"/>
          </a:xfrm>
          <a:prstGeom prst="rect">
            <a:avLst/>
          </a:prstGeom>
          <a:noFill/>
        </p:spPr>
        <p:txBody>
          <a:bodyPr wrap="square" rtlCol="0">
            <a:spAutoFit/>
          </a:bodyPr>
          <a:lstStyle/>
          <a:p>
            <a:r>
              <a:rPr lang="en-GB" dirty="0"/>
              <a:t>Or as a matrix</a:t>
            </a:r>
          </a:p>
        </p:txBody>
      </p:sp>
      <p:pic>
        <p:nvPicPr>
          <p:cNvPr id="8" name="Picture 7">
            <a:extLst>
              <a:ext uri="{FF2B5EF4-FFF2-40B4-BE49-F238E27FC236}">
                <a16:creationId xmlns:a16="http://schemas.microsoft.com/office/drawing/2014/main" id="{FE679D91-604B-4F14-8616-98527BB09258}"/>
              </a:ext>
            </a:extLst>
          </p:cNvPr>
          <p:cNvPicPr>
            <a:picLocks noChangeAspect="1"/>
          </p:cNvPicPr>
          <p:nvPr/>
        </p:nvPicPr>
        <p:blipFill>
          <a:blip r:embed="rId2"/>
          <a:stretch>
            <a:fillRect/>
          </a:stretch>
        </p:blipFill>
        <p:spPr>
          <a:xfrm>
            <a:off x="-65129" y="1963125"/>
            <a:ext cx="5750705" cy="3295087"/>
          </a:xfrm>
          <a:prstGeom prst="rect">
            <a:avLst/>
          </a:prstGeom>
        </p:spPr>
      </p:pic>
      <p:pic>
        <p:nvPicPr>
          <p:cNvPr id="9" name="Picture 8" descr="https://miro.medium.com/max/879/1*VxKto8Z35gqWFLFcf0wQ4g.jpeg">
            <a:extLst>
              <a:ext uri="{FF2B5EF4-FFF2-40B4-BE49-F238E27FC236}">
                <a16:creationId xmlns:a16="http://schemas.microsoft.com/office/drawing/2014/main" id="{536A734E-DF74-47A0-996A-537B2B580D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29302" y="2811644"/>
            <a:ext cx="5400040" cy="1843405"/>
          </a:xfrm>
          <a:prstGeom prst="rect">
            <a:avLst/>
          </a:prstGeom>
          <a:noFill/>
          <a:ln>
            <a:noFill/>
          </a:ln>
        </p:spPr>
      </p:pic>
      <p:sp>
        <p:nvSpPr>
          <p:cNvPr id="7" name="TextBox 6">
            <a:extLst>
              <a:ext uri="{FF2B5EF4-FFF2-40B4-BE49-F238E27FC236}">
                <a16:creationId xmlns:a16="http://schemas.microsoft.com/office/drawing/2014/main" id="{CE5E5524-3B0E-4D3C-A4A7-6C32FF1C1F87}"/>
              </a:ext>
            </a:extLst>
          </p:cNvPr>
          <p:cNvSpPr txBox="1"/>
          <p:nvPr/>
        </p:nvSpPr>
        <p:spPr>
          <a:xfrm>
            <a:off x="5902859" y="3105339"/>
            <a:ext cx="353086" cy="523220"/>
          </a:xfrm>
          <a:prstGeom prst="rect">
            <a:avLst/>
          </a:prstGeom>
          <a:noFill/>
        </p:spPr>
        <p:txBody>
          <a:bodyPr wrap="square" rtlCol="0">
            <a:spAutoFit/>
          </a:bodyPr>
          <a:lstStyle/>
          <a:p>
            <a:r>
              <a:rPr lang="en-GB" sz="2800" dirty="0"/>
              <a:t>=</a:t>
            </a:r>
          </a:p>
        </p:txBody>
      </p:sp>
      <p:sp>
        <p:nvSpPr>
          <p:cNvPr id="10" name="Rectangle 9">
            <a:extLst>
              <a:ext uri="{FF2B5EF4-FFF2-40B4-BE49-F238E27FC236}">
                <a16:creationId xmlns:a16="http://schemas.microsoft.com/office/drawing/2014/main" id="{2D7015FA-641E-430E-B05F-407796826559}"/>
              </a:ext>
            </a:extLst>
          </p:cNvPr>
          <p:cNvSpPr/>
          <p:nvPr/>
        </p:nvSpPr>
        <p:spPr>
          <a:xfrm>
            <a:off x="3150141" y="2178557"/>
            <a:ext cx="2572113" cy="3079655"/>
          </a:xfrm>
          <a:prstGeom prst="rect">
            <a:avLst/>
          </a:prstGeom>
          <a:solidFill>
            <a:srgbClr val="D0CECE">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6875CA53-07C0-41B8-9782-38B58138C6C3}"/>
              </a:ext>
            </a:extLst>
          </p:cNvPr>
          <p:cNvSpPr txBox="1"/>
          <p:nvPr/>
        </p:nvSpPr>
        <p:spPr>
          <a:xfrm>
            <a:off x="2497361" y="2811644"/>
            <a:ext cx="561315" cy="369332"/>
          </a:xfrm>
          <a:prstGeom prst="rect">
            <a:avLst/>
          </a:prstGeom>
          <a:noFill/>
        </p:spPr>
        <p:txBody>
          <a:bodyPr wrap="square" rtlCol="0">
            <a:spAutoFit/>
          </a:bodyPr>
          <a:lstStyle/>
          <a:p>
            <a:r>
              <a:rPr lang="en-GB" dirty="0"/>
              <a:t>z1</a:t>
            </a:r>
          </a:p>
        </p:txBody>
      </p:sp>
      <p:sp>
        <p:nvSpPr>
          <p:cNvPr id="12" name="TextBox 11">
            <a:extLst>
              <a:ext uri="{FF2B5EF4-FFF2-40B4-BE49-F238E27FC236}">
                <a16:creationId xmlns:a16="http://schemas.microsoft.com/office/drawing/2014/main" id="{5124707D-8A3D-4DB8-913C-B466F82CAF9E}"/>
              </a:ext>
            </a:extLst>
          </p:cNvPr>
          <p:cNvSpPr txBox="1"/>
          <p:nvPr/>
        </p:nvSpPr>
        <p:spPr>
          <a:xfrm>
            <a:off x="2408221" y="4285717"/>
            <a:ext cx="561315" cy="369332"/>
          </a:xfrm>
          <a:prstGeom prst="rect">
            <a:avLst/>
          </a:prstGeom>
          <a:noFill/>
        </p:spPr>
        <p:txBody>
          <a:bodyPr wrap="square" rtlCol="0">
            <a:spAutoFit/>
          </a:bodyPr>
          <a:lstStyle/>
          <a:p>
            <a:r>
              <a:rPr lang="en-GB" dirty="0"/>
              <a:t>z2</a:t>
            </a:r>
          </a:p>
        </p:txBody>
      </p:sp>
    </p:spTree>
    <p:extLst>
      <p:ext uri="{BB962C8B-B14F-4D97-AF65-F5344CB8AC3E}">
        <p14:creationId xmlns:p14="http://schemas.microsoft.com/office/powerpoint/2010/main" val="38076596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93</a:t>
            </a:fld>
            <a:endParaRPr lang="en-GB"/>
          </a:p>
        </p:txBody>
      </p:sp>
      <p:sp>
        <p:nvSpPr>
          <p:cNvPr id="6" name="TextBox 5">
            <a:extLst>
              <a:ext uri="{FF2B5EF4-FFF2-40B4-BE49-F238E27FC236}">
                <a16:creationId xmlns:a16="http://schemas.microsoft.com/office/drawing/2014/main" id="{B67E41B2-3204-4BBB-A3FF-CEE7AE26E4A2}"/>
              </a:ext>
            </a:extLst>
          </p:cNvPr>
          <p:cNvSpPr txBox="1"/>
          <p:nvPr/>
        </p:nvSpPr>
        <p:spPr>
          <a:xfrm>
            <a:off x="6212071" y="3079544"/>
            <a:ext cx="4797058" cy="1200329"/>
          </a:xfrm>
          <a:prstGeom prst="rect">
            <a:avLst/>
          </a:prstGeom>
          <a:noFill/>
        </p:spPr>
        <p:txBody>
          <a:bodyPr wrap="square" rtlCol="0">
            <a:spAutoFit/>
          </a:bodyPr>
          <a:lstStyle/>
          <a:p>
            <a:r>
              <a:rPr lang="en-GB" dirty="0"/>
              <a:t>Given a set of inputs and weights we can therefore move throughout the neural network calculating the outputs of all the corresponding neurons. This is known as </a:t>
            </a:r>
            <a:r>
              <a:rPr lang="en-GB" dirty="0">
                <a:solidFill>
                  <a:schemeClr val="accent1"/>
                </a:solidFill>
              </a:rPr>
              <a:t>forward propagation</a:t>
            </a:r>
          </a:p>
        </p:txBody>
      </p:sp>
      <p:sp>
        <p:nvSpPr>
          <p:cNvPr id="11" name="TextBox 10">
            <a:extLst>
              <a:ext uri="{FF2B5EF4-FFF2-40B4-BE49-F238E27FC236}">
                <a16:creationId xmlns:a16="http://schemas.microsoft.com/office/drawing/2014/main" id="{6875CA53-07C0-41B8-9782-38B58138C6C3}"/>
              </a:ext>
            </a:extLst>
          </p:cNvPr>
          <p:cNvSpPr txBox="1"/>
          <p:nvPr/>
        </p:nvSpPr>
        <p:spPr>
          <a:xfrm>
            <a:off x="2497361" y="2811644"/>
            <a:ext cx="561315" cy="369332"/>
          </a:xfrm>
          <a:prstGeom prst="rect">
            <a:avLst/>
          </a:prstGeom>
          <a:noFill/>
        </p:spPr>
        <p:txBody>
          <a:bodyPr wrap="square" rtlCol="0">
            <a:spAutoFit/>
          </a:bodyPr>
          <a:lstStyle/>
          <a:p>
            <a:r>
              <a:rPr lang="en-GB" dirty="0"/>
              <a:t>z1</a:t>
            </a:r>
          </a:p>
        </p:txBody>
      </p:sp>
      <p:sp>
        <p:nvSpPr>
          <p:cNvPr id="12" name="TextBox 11">
            <a:extLst>
              <a:ext uri="{FF2B5EF4-FFF2-40B4-BE49-F238E27FC236}">
                <a16:creationId xmlns:a16="http://schemas.microsoft.com/office/drawing/2014/main" id="{5124707D-8A3D-4DB8-913C-B466F82CAF9E}"/>
              </a:ext>
            </a:extLst>
          </p:cNvPr>
          <p:cNvSpPr txBox="1"/>
          <p:nvPr/>
        </p:nvSpPr>
        <p:spPr>
          <a:xfrm>
            <a:off x="2408221" y="4285717"/>
            <a:ext cx="561315" cy="369332"/>
          </a:xfrm>
          <a:prstGeom prst="rect">
            <a:avLst/>
          </a:prstGeom>
          <a:noFill/>
        </p:spPr>
        <p:txBody>
          <a:bodyPr wrap="square" rtlCol="0">
            <a:spAutoFit/>
          </a:bodyPr>
          <a:lstStyle/>
          <a:p>
            <a:r>
              <a:rPr lang="en-GB" dirty="0"/>
              <a:t>z2</a:t>
            </a:r>
          </a:p>
        </p:txBody>
      </p:sp>
      <p:pic>
        <p:nvPicPr>
          <p:cNvPr id="13" name="Picture 12" descr="https://miro.medium.com/max/583/1*o3KBHNQsEXsYm0umpZiALg.jpeg">
            <a:extLst>
              <a:ext uri="{FF2B5EF4-FFF2-40B4-BE49-F238E27FC236}">
                <a16:creationId xmlns:a16="http://schemas.microsoft.com/office/drawing/2014/main" id="{F8C6C639-FD30-4688-B14E-279B04DFA1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7215" y="1826092"/>
            <a:ext cx="3832067" cy="4329477"/>
          </a:xfrm>
          <a:prstGeom prst="rect">
            <a:avLst/>
          </a:prstGeom>
          <a:noFill/>
          <a:ln>
            <a:noFill/>
          </a:ln>
        </p:spPr>
      </p:pic>
    </p:spTree>
    <p:extLst>
      <p:ext uri="{BB962C8B-B14F-4D97-AF65-F5344CB8AC3E}">
        <p14:creationId xmlns:p14="http://schemas.microsoft.com/office/powerpoint/2010/main" val="32392039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94</a:t>
            </a:fld>
            <a:endParaRPr lang="en-GB"/>
          </a:p>
        </p:txBody>
      </p:sp>
      <p:sp>
        <p:nvSpPr>
          <p:cNvPr id="8" name="TextBox 7">
            <a:extLst>
              <a:ext uri="{FF2B5EF4-FFF2-40B4-BE49-F238E27FC236}">
                <a16:creationId xmlns:a16="http://schemas.microsoft.com/office/drawing/2014/main" id="{75EFC869-93A6-4B5C-BEDE-93DD5654D495}"/>
              </a:ext>
            </a:extLst>
          </p:cNvPr>
          <p:cNvSpPr txBox="1"/>
          <p:nvPr/>
        </p:nvSpPr>
        <p:spPr>
          <a:xfrm>
            <a:off x="372586" y="1332225"/>
            <a:ext cx="4797058" cy="369332"/>
          </a:xfrm>
          <a:prstGeom prst="rect">
            <a:avLst/>
          </a:prstGeom>
          <a:noFill/>
        </p:spPr>
        <p:txBody>
          <a:bodyPr wrap="square" rtlCol="0">
            <a:spAutoFit/>
          </a:bodyPr>
          <a:lstStyle/>
          <a:p>
            <a:r>
              <a:rPr lang="en-GB" dirty="0"/>
              <a:t>But where is the learning?</a:t>
            </a:r>
          </a:p>
        </p:txBody>
      </p:sp>
      <p:sp>
        <p:nvSpPr>
          <p:cNvPr id="9" name="TextBox 8">
            <a:extLst>
              <a:ext uri="{FF2B5EF4-FFF2-40B4-BE49-F238E27FC236}">
                <a16:creationId xmlns:a16="http://schemas.microsoft.com/office/drawing/2014/main" id="{41C902FB-4771-4DC8-8055-A0A38B9CDB2F}"/>
              </a:ext>
            </a:extLst>
          </p:cNvPr>
          <p:cNvSpPr txBox="1"/>
          <p:nvPr/>
        </p:nvSpPr>
        <p:spPr>
          <a:xfrm>
            <a:off x="372586" y="1923439"/>
            <a:ext cx="9604333" cy="369332"/>
          </a:xfrm>
          <a:prstGeom prst="rect">
            <a:avLst/>
          </a:prstGeom>
          <a:noFill/>
        </p:spPr>
        <p:txBody>
          <a:bodyPr wrap="square" rtlCol="0">
            <a:spAutoFit/>
          </a:bodyPr>
          <a:lstStyle/>
          <a:p>
            <a:r>
              <a:rPr lang="en-GB" dirty="0"/>
              <a:t>So far we have only looked at how to move forward mathematically within the Neural Network</a:t>
            </a:r>
          </a:p>
        </p:txBody>
      </p:sp>
      <p:sp>
        <p:nvSpPr>
          <p:cNvPr id="3" name="TextBox 2">
            <a:extLst>
              <a:ext uri="{FF2B5EF4-FFF2-40B4-BE49-F238E27FC236}">
                <a16:creationId xmlns:a16="http://schemas.microsoft.com/office/drawing/2014/main" id="{0C88B798-4C2D-49ED-9C01-B78161B37551}"/>
              </a:ext>
            </a:extLst>
          </p:cNvPr>
          <p:cNvSpPr txBox="1"/>
          <p:nvPr/>
        </p:nvSpPr>
        <p:spPr>
          <a:xfrm>
            <a:off x="372585" y="2743200"/>
            <a:ext cx="5367311" cy="1477328"/>
          </a:xfrm>
          <a:prstGeom prst="rect">
            <a:avLst/>
          </a:prstGeom>
          <a:noFill/>
        </p:spPr>
        <p:txBody>
          <a:bodyPr wrap="square" rtlCol="0">
            <a:spAutoFit/>
          </a:bodyPr>
          <a:lstStyle/>
          <a:p>
            <a:r>
              <a:rPr lang="en-GB" dirty="0"/>
              <a:t>As always the steps are:</a:t>
            </a:r>
          </a:p>
          <a:p>
            <a:endParaRPr lang="en-GB" dirty="0"/>
          </a:p>
          <a:p>
            <a:pPr marL="342900" indent="-342900">
              <a:buFont typeface="+mj-lt"/>
              <a:buAutoNum type="arabicPeriod"/>
            </a:pPr>
            <a:r>
              <a:rPr lang="en-GB" dirty="0"/>
              <a:t>Define a cost function</a:t>
            </a:r>
            <a:br>
              <a:rPr lang="en-GB" dirty="0"/>
            </a:br>
            <a:endParaRPr lang="en-GB" dirty="0"/>
          </a:p>
          <a:p>
            <a:pPr marL="342900" indent="-342900">
              <a:buFont typeface="+mj-lt"/>
              <a:buAutoNum type="arabicPeriod"/>
            </a:pPr>
            <a:r>
              <a:rPr lang="en-GB" dirty="0"/>
              <a:t>Minimize it by fine-tuning the parameters</a:t>
            </a:r>
          </a:p>
        </p:txBody>
      </p:sp>
    </p:spTree>
    <p:extLst>
      <p:ext uri="{BB962C8B-B14F-4D97-AF65-F5344CB8AC3E}">
        <p14:creationId xmlns:p14="http://schemas.microsoft.com/office/powerpoint/2010/main" val="11289982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95</a:t>
            </a:fld>
            <a:endParaRPr lang="en-GB"/>
          </a:p>
        </p:txBody>
      </p:sp>
      <p:sp>
        <p:nvSpPr>
          <p:cNvPr id="8" name="TextBox 7">
            <a:extLst>
              <a:ext uri="{FF2B5EF4-FFF2-40B4-BE49-F238E27FC236}">
                <a16:creationId xmlns:a16="http://schemas.microsoft.com/office/drawing/2014/main" id="{75EFC869-93A6-4B5C-BEDE-93DD5654D495}"/>
              </a:ext>
            </a:extLst>
          </p:cNvPr>
          <p:cNvSpPr txBox="1"/>
          <p:nvPr/>
        </p:nvSpPr>
        <p:spPr>
          <a:xfrm>
            <a:off x="372586" y="1332225"/>
            <a:ext cx="4797058" cy="369332"/>
          </a:xfrm>
          <a:prstGeom prst="rect">
            <a:avLst/>
          </a:prstGeom>
          <a:noFill/>
        </p:spPr>
        <p:txBody>
          <a:bodyPr wrap="square" rtlCol="0">
            <a:spAutoFit/>
          </a:bodyPr>
          <a:lstStyle/>
          <a:p>
            <a:r>
              <a:rPr lang="en-GB" dirty="0"/>
              <a:t>But where is the learning?</a:t>
            </a:r>
          </a:p>
        </p:txBody>
      </p:sp>
      <p:pic>
        <p:nvPicPr>
          <p:cNvPr id="16" name="Picture 15" descr="https://miro.medium.com/max/980/1*UY4-RIrSVgfuhAkawKIr2w.jpeg">
            <a:extLst>
              <a:ext uri="{FF2B5EF4-FFF2-40B4-BE49-F238E27FC236}">
                <a16:creationId xmlns:a16="http://schemas.microsoft.com/office/drawing/2014/main" id="{A02260F4-AE0F-44E1-880D-143CF4CD4D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6747" y="2254449"/>
            <a:ext cx="6751837" cy="3139000"/>
          </a:xfrm>
          <a:prstGeom prst="rect">
            <a:avLst/>
          </a:prstGeom>
          <a:noFill/>
          <a:ln>
            <a:noFill/>
          </a:ln>
        </p:spPr>
      </p:pic>
      <p:sp>
        <p:nvSpPr>
          <p:cNvPr id="17" name="TextBox 16">
            <a:extLst>
              <a:ext uri="{FF2B5EF4-FFF2-40B4-BE49-F238E27FC236}">
                <a16:creationId xmlns:a16="http://schemas.microsoft.com/office/drawing/2014/main" id="{B90FCBE2-FF4A-484F-8614-457DB9EE1648}"/>
              </a:ext>
            </a:extLst>
          </p:cNvPr>
          <p:cNvSpPr txBox="1"/>
          <p:nvPr/>
        </p:nvSpPr>
        <p:spPr>
          <a:xfrm>
            <a:off x="8410056" y="3429000"/>
            <a:ext cx="2838317" cy="923330"/>
          </a:xfrm>
          <a:prstGeom prst="rect">
            <a:avLst/>
          </a:prstGeom>
          <a:noFill/>
        </p:spPr>
        <p:txBody>
          <a:bodyPr wrap="square" rtlCol="0">
            <a:spAutoFit/>
          </a:bodyPr>
          <a:lstStyle/>
          <a:p>
            <a:r>
              <a:rPr lang="en-GB" dirty="0"/>
              <a:t>Each of the output nodes will generate an output activation</a:t>
            </a:r>
          </a:p>
        </p:txBody>
      </p:sp>
    </p:spTree>
    <p:extLst>
      <p:ext uri="{BB962C8B-B14F-4D97-AF65-F5344CB8AC3E}">
        <p14:creationId xmlns:p14="http://schemas.microsoft.com/office/powerpoint/2010/main" val="41562468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96</a:t>
            </a:fld>
            <a:endParaRPr lang="en-GB"/>
          </a:p>
        </p:txBody>
      </p:sp>
      <p:sp>
        <p:nvSpPr>
          <p:cNvPr id="8" name="TextBox 7">
            <a:extLst>
              <a:ext uri="{FF2B5EF4-FFF2-40B4-BE49-F238E27FC236}">
                <a16:creationId xmlns:a16="http://schemas.microsoft.com/office/drawing/2014/main" id="{75EFC869-93A6-4B5C-BEDE-93DD5654D495}"/>
              </a:ext>
            </a:extLst>
          </p:cNvPr>
          <p:cNvSpPr txBox="1"/>
          <p:nvPr/>
        </p:nvSpPr>
        <p:spPr>
          <a:xfrm>
            <a:off x="372586" y="1332225"/>
            <a:ext cx="4797058" cy="369332"/>
          </a:xfrm>
          <a:prstGeom prst="rect">
            <a:avLst/>
          </a:prstGeom>
          <a:noFill/>
        </p:spPr>
        <p:txBody>
          <a:bodyPr wrap="square" rtlCol="0">
            <a:spAutoFit/>
          </a:bodyPr>
          <a:lstStyle/>
          <a:p>
            <a:r>
              <a:rPr lang="en-GB" dirty="0"/>
              <a:t>But where is the learning?</a:t>
            </a:r>
          </a:p>
        </p:txBody>
      </p:sp>
      <p:pic>
        <p:nvPicPr>
          <p:cNvPr id="7" name="Picture 6">
            <a:extLst>
              <a:ext uri="{FF2B5EF4-FFF2-40B4-BE49-F238E27FC236}">
                <a16:creationId xmlns:a16="http://schemas.microsoft.com/office/drawing/2014/main" id="{22AF704C-2739-4113-951D-2BB24644ABB0}"/>
              </a:ext>
            </a:extLst>
          </p:cNvPr>
          <p:cNvPicPr>
            <a:picLocks noChangeAspect="1"/>
          </p:cNvPicPr>
          <p:nvPr/>
        </p:nvPicPr>
        <p:blipFill>
          <a:blip r:embed="rId2"/>
          <a:stretch>
            <a:fillRect/>
          </a:stretch>
        </p:blipFill>
        <p:spPr>
          <a:xfrm>
            <a:off x="2995920" y="1664363"/>
            <a:ext cx="6986280" cy="4003057"/>
          </a:xfrm>
          <a:prstGeom prst="rect">
            <a:avLst/>
          </a:prstGeom>
        </p:spPr>
      </p:pic>
      <p:sp>
        <p:nvSpPr>
          <p:cNvPr id="10" name="TextBox 9">
            <a:extLst>
              <a:ext uri="{FF2B5EF4-FFF2-40B4-BE49-F238E27FC236}">
                <a16:creationId xmlns:a16="http://schemas.microsoft.com/office/drawing/2014/main" id="{1698D3C3-36EB-4163-B9B8-531E28CEB73B}"/>
              </a:ext>
            </a:extLst>
          </p:cNvPr>
          <p:cNvSpPr txBox="1"/>
          <p:nvPr/>
        </p:nvSpPr>
        <p:spPr>
          <a:xfrm>
            <a:off x="372586" y="2740070"/>
            <a:ext cx="2921759" cy="2308324"/>
          </a:xfrm>
          <a:prstGeom prst="rect">
            <a:avLst/>
          </a:prstGeom>
          <a:noFill/>
        </p:spPr>
        <p:txBody>
          <a:bodyPr wrap="square" rtlCol="0">
            <a:spAutoFit/>
          </a:bodyPr>
          <a:lstStyle/>
          <a:p>
            <a:r>
              <a:rPr lang="en-GB" dirty="0"/>
              <a:t>During the forward propagation we reach a point where we obtain outputs!</a:t>
            </a:r>
            <a:br>
              <a:rPr lang="en-GB" dirty="0"/>
            </a:br>
            <a:br>
              <a:rPr lang="en-GB" dirty="0"/>
            </a:br>
            <a:r>
              <a:rPr lang="en-GB" dirty="0"/>
              <a:t>The learning process consists of comparing the outputs obtained with the labels of the training data.</a:t>
            </a:r>
          </a:p>
        </p:txBody>
      </p:sp>
      <p:sp>
        <p:nvSpPr>
          <p:cNvPr id="5" name="TextBox 4">
            <a:extLst>
              <a:ext uri="{FF2B5EF4-FFF2-40B4-BE49-F238E27FC236}">
                <a16:creationId xmlns:a16="http://schemas.microsoft.com/office/drawing/2014/main" id="{37D1A74E-8C7E-40D5-B370-5FE94439387F}"/>
              </a:ext>
            </a:extLst>
          </p:cNvPr>
          <p:cNvSpPr txBox="1"/>
          <p:nvPr/>
        </p:nvSpPr>
        <p:spPr>
          <a:xfrm>
            <a:off x="10070926" y="3557393"/>
            <a:ext cx="425885" cy="369332"/>
          </a:xfrm>
          <a:prstGeom prst="rect">
            <a:avLst/>
          </a:prstGeom>
          <a:noFill/>
        </p:spPr>
        <p:txBody>
          <a:bodyPr wrap="square" rtlCol="0">
            <a:spAutoFit/>
          </a:bodyPr>
          <a:lstStyle/>
          <a:p>
            <a:r>
              <a:rPr lang="en-GB" dirty="0"/>
              <a:t>vs</a:t>
            </a:r>
          </a:p>
        </p:txBody>
      </p:sp>
      <p:sp>
        <p:nvSpPr>
          <p:cNvPr id="11" name="Rectangle 10">
            <a:extLst>
              <a:ext uri="{FF2B5EF4-FFF2-40B4-BE49-F238E27FC236}">
                <a16:creationId xmlns:a16="http://schemas.microsoft.com/office/drawing/2014/main" id="{B4817156-21AD-442D-A28D-2739DAE4A25C}"/>
              </a:ext>
            </a:extLst>
          </p:cNvPr>
          <p:cNvSpPr/>
          <p:nvPr/>
        </p:nvSpPr>
        <p:spPr>
          <a:xfrm>
            <a:off x="10772384" y="2517733"/>
            <a:ext cx="851770" cy="22233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Label 1</a:t>
            </a:r>
          </a:p>
        </p:txBody>
      </p:sp>
      <p:sp>
        <p:nvSpPr>
          <p:cNvPr id="12" name="Rectangle 11">
            <a:extLst>
              <a:ext uri="{FF2B5EF4-FFF2-40B4-BE49-F238E27FC236}">
                <a16:creationId xmlns:a16="http://schemas.microsoft.com/office/drawing/2014/main" id="{6AE1F04F-4A60-4AA2-B5EE-C23855426311}"/>
              </a:ext>
            </a:extLst>
          </p:cNvPr>
          <p:cNvSpPr/>
          <p:nvPr/>
        </p:nvSpPr>
        <p:spPr>
          <a:xfrm>
            <a:off x="10772384" y="3106456"/>
            <a:ext cx="851770" cy="22233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Label 2</a:t>
            </a:r>
          </a:p>
        </p:txBody>
      </p:sp>
      <p:sp>
        <p:nvSpPr>
          <p:cNvPr id="13" name="Rectangle 12">
            <a:extLst>
              <a:ext uri="{FF2B5EF4-FFF2-40B4-BE49-F238E27FC236}">
                <a16:creationId xmlns:a16="http://schemas.microsoft.com/office/drawing/2014/main" id="{96FDED12-4405-4636-B15D-3EF65C444614}"/>
              </a:ext>
            </a:extLst>
          </p:cNvPr>
          <p:cNvSpPr/>
          <p:nvPr/>
        </p:nvSpPr>
        <p:spPr>
          <a:xfrm>
            <a:off x="10772384" y="3671895"/>
            <a:ext cx="851770" cy="22233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Label 3</a:t>
            </a:r>
          </a:p>
        </p:txBody>
      </p:sp>
      <p:sp>
        <p:nvSpPr>
          <p:cNvPr id="14" name="Rectangle 13">
            <a:extLst>
              <a:ext uri="{FF2B5EF4-FFF2-40B4-BE49-F238E27FC236}">
                <a16:creationId xmlns:a16="http://schemas.microsoft.com/office/drawing/2014/main" id="{6E34605E-23D1-4877-A95B-BC726BE8A3D3}"/>
              </a:ext>
            </a:extLst>
          </p:cNvPr>
          <p:cNvSpPr/>
          <p:nvPr/>
        </p:nvSpPr>
        <p:spPr>
          <a:xfrm>
            <a:off x="10772384" y="4313301"/>
            <a:ext cx="851770" cy="22233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Label 4</a:t>
            </a:r>
          </a:p>
        </p:txBody>
      </p:sp>
      <p:sp>
        <p:nvSpPr>
          <p:cNvPr id="15" name="Rectangle 14">
            <a:extLst>
              <a:ext uri="{FF2B5EF4-FFF2-40B4-BE49-F238E27FC236}">
                <a16:creationId xmlns:a16="http://schemas.microsoft.com/office/drawing/2014/main" id="{14ACC440-4D6E-477F-8755-BB1131E06975}"/>
              </a:ext>
            </a:extLst>
          </p:cNvPr>
          <p:cNvSpPr/>
          <p:nvPr/>
        </p:nvSpPr>
        <p:spPr>
          <a:xfrm>
            <a:off x="10772384" y="4879191"/>
            <a:ext cx="851770" cy="222337"/>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Label 5</a:t>
            </a:r>
          </a:p>
        </p:txBody>
      </p:sp>
      <p:sp>
        <p:nvSpPr>
          <p:cNvPr id="3" name="TextBox 2">
            <a:extLst>
              <a:ext uri="{FF2B5EF4-FFF2-40B4-BE49-F238E27FC236}">
                <a16:creationId xmlns:a16="http://schemas.microsoft.com/office/drawing/2014/main" id="{0055219C-2CB5-4C52-82C3-D0A12D8B3C61}"/>
              </a:ext>
            </a:extLst>
          </p:cNvPr>
          <p:cNvSpPr txBox="1"/>
          <p:nvPr/>
        </p:nvSpPr>
        <p:spPr>
          <a:xfrm>
            <a:off x="626301" y="5761973"/>
            <a:ext cx="8417491" cy="369332"/>
          </a:xfrm>
          <a:prstGeom prst="rect">
            <a:avLst/>
          </a:prstGeom>
          <a:noFill/>
        </p:spPr>
        <p:txBody>
          <a:bodyPr wrap="square" rtlCol="0">
            <a:spAutoFit/>
          </a:bodyPr>
          <a:lstStyle/>
          <a:p>
            <a:r>
              <a:rPr lang="en-GB" dirty="0"/>
              <a:t>This process leads to the computation of an error function , given this set of parameters.</a:t>
            </a:r>
          </a:p>
        </p:txBody>
      </p:sp>
      <p:sp>
        <p:nvSpPr>
          <p:cNvPr id="16" name="TextBox 15">
            <a:extLst>
              <a:ext uri="{FF2B5EF4-FFF2-40B4-BE49-F238E27FC236}">
                <a16:creationId xmlns:a16="http://schemas.microsoft.com/office/drawing/2014/main" id="{CA932607-793D-4717-91A8-4B696B78345B}"/>
              </a:ext>
            </a:extLst>
          </p:cNvPr>
          <p:cNvSpPr txBox="1"/>
          <p:nvPr/>
        </p:nvSpPr>
        <p:spPr>
          <a:xfrm>
            <a:off x="626301" y="6234369"/>
            <a:ext cx="8417491" cy="369332"/>
          </a:xfrm>
          <a:prstGeom prst="rect">
            <a:avLst/>
          </a:prstGeom>
          <a:noFill/>
        </p:spPr>
        <p:txBody>
          <a:bodyPr wrap="square" rtlCol="0">
            <a:spAutoFit/>
          </a:bodyPr>
          <a:lstStyle/>
          <a:p>
            <a:r>
              <a:rPr lang="en-GB" dirty="0">
                <a:solidFill>
                  <a:schemeClr val="accent1"/>
                </a:solidFill>
              </a:rPr>
              <a:t>Now we have to train!</a:t>
            </a:r>
          </a:p>
        </p:txBody>
      </p:sp>
    </p:spTree>
    <p:extLst>
      <p:ext uri="{BB962C8B-B14F-4D97-AF65-F5344CB8AC3E}">
        <p14:creationId xmlns:p14="http://schemas.microsoft.com/office/powerpoint/2010/main" val="19124031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97</a:t>
            </a:fld>
            <a:endParaRPr lang="en-GB"/>
          </a:p>
        </p:txBody>
      </p:sp>
      <p:sp>
        <p:nvSpPr>
          <p:cNvPr id="8" name="TextBox 7">
            <a:extLst>
              <a:ext uri="{FF2B5EF4-FFF2-40B4-BE49-F238E27FC236}">
                <a16:creationId xmlns:a16="http://schemas.microsoft.com/office/drawing/2014/main" id="{75EFC869-93A6-4B5C-BEDE-93DD5654D495}"/>
              </a:ext>
            </a:extLst>
          </p:cNvPr>
          <p:cNvSpPr txBox="1"/>
          <p:nvPr/>
        </p:nvSpPr>
        <p:spPr>
          <a:xfrm>
            <a:off x="372585" y="1332225"/>
            <a:ext cx="11188937" cy="707886"/>
          </a:xfrm>
          <a:prstGeom prst="rect">
            <a:avLst/>
          </a:prstGeom>
          <a:noFill/>
        </p:spPr>
        <p:txBody>
          <a:bodyPr wrap="square" rtlCol="0">
            <a:spAutoFit/>
          </a:bodyPr>
          <a:lstStyle/>
          <a:p>
            <a:r>
              <a:rPr lang="en-GB" sz="2000" dirty="0"/>
              <a:t>The Training process for a neural network occurs by now going back in the network and tweak the weights and biases of each layer. This process is called </a:t>
            </a:r>
            <a:r>
              <a:rPr lang="en-GB" sz="2000" dirty="0">
                <a:solidFill>
                  <a:schemeClr val="accent1"/>
                </a:solidFill>
              </a:rPr>
              <a:t>Back-Propagation</a:t>
            </a:r>
            <a:r>
              <a:rPr lang="en-GB" sz="2000" dirty="0"/>
              <a:t> </a:t>
            </a:r>
          </a:p>
        </p:txBody>
      </p:sp>
      <p:pic>
        <p:nvPicPr>
          <p:cNvPr id="16" name="Picture 15" descr="https://miro.medium.com/max/995/1*0RIBu3Iz-aOOX9dyob_FHA.jpeg">
            <a:extLst>
              <a:ext uri="{FF2B5EF4-FFF2-40B4-BE49-F238E27FC236}">
                <a16:creationId xmlns:a16="http://schemas.microsoft.com/office/drawing/2014/main" id="{4BDE11AF-4B3A-4CE8-8781-018AFE256C6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70579" y="2261993"/>
            <a:ext cx="7406467" cy="3365084"/>
          </a:xfrm>
          <a:prstGeom prst="rect">
            <a:avLst/>
          </a:prstGeom>
          <a:noFill/>
          <a:ln>
            <a:noFill/>
          </a:ln>
        </p:spPr>
      </p:pic>
      <p:sp>
        <p:nvSpPr>
          <p:cNvPr id="17" name="TextBox 16">
            <a:extLst>
              <a:ext uri="{FF2B5EF4-FFF2-40B4-BE49-F238E27FC236}">
                <a16:creationId xmlns:a16="http://schemas.microsoft.com/office/drawing/2014/main" id="{1ED58ED6-D45E-4192-89D5-628706EB259C}"/>
              </a:ext>
            </a:extLst>
          </p:cNvPr>
          <p:cNvSpPr txBox="1"/>
          <p:nvPr/>
        </p:nvSpPr>
        <p:spPr>
          <a:xfrm>
            <a:off x="626301" y="5902650"/>
            <a:ext cx="5469699" cy="707886"/>
          </a:xfrm>
          <a:prstGeom prst="rect">
            <a:avLst/>
          </a:prstGeom>
          <a:noFill/>
        </p:spPr>
        <p:txBody>
          <a:bodyPr wrap="square" rtlCol="0">
            <a:spAutoFit/>
          </a:bodyPr>
          <a:lstStyle/>
          <a:p>
            <a:r>
              <a:rPr lang="en-GB" sz="2000" dirty="0"/>
              <a:t>Going back through the network all the way  until the inputs means that all weights were updated.</a:t>
            </a:r>
          </a:p>
        </p:txBody>
      </p:sp>
      <p:sp>
        <p:nvSpPr>
          <p:cNvPr id="18" name="TextBox 17">
            <a:extLst>
              <a:ext uri="{FF2B5EF4-FFF2-40B4-BE49-F238E27FC236}">
                <a16:creationId xmlns:a16="http://schemas.microsoft.com/office/drawing/2014/main" id="{DB0D9C96-C177-4680-B9FD-8028DDCE0731}"/>
              </a:ext>
            </a:extLst>
          </p:cNvPr>
          <p:cNvSpPr txBox="1"/>
          <p:nvPr/>
        </p:nvSpPr>
        <p:spPr>
          <a:xfrm>
            <a:off x="7033846" y="5905541"/>
            <a:ext cx="2743200" cy="400110"/>
          </a:xfrm>
          <a:prstGeom prst="rect">
            <a:avLst/>
          </a:prstGeom>
          <a:noFill/>
        </p:spPr>
        <p:txBody>
          <a:bodyPr wrap="square" rtlCol="0">
            <a:spAutoFit/>
          </a:bodyPr>
          <a:lstStyle/>
          <a:p>
            <a:r>
              <a:rPr lang="en-GB" sz="2000" dirty="0">
                <a:solidFill>
                  <a:schemeClr val="accent1"/>
                </a:solidFill>
              </a:rPr>
              <a:t>What do you do now?</a:t>
            </a:r>
          </a:p>
        </p:txBody>
      </p:sp>
    </p:spTree>
    <p:extLst>
      <p:ext uri="{BB962C8B-B14F-4D97-AF65-F5344CB8AC3E}">
        <p14:creationId xmlns:p14="http://schemas.microsoft.com/office/powerpoint/2010/main" val="32274890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98</a:t>
            </a:fld>
            <a:endParaRPr lang="en-GB"/>
          </a:p>
        </p:txBody>
      </p:sp>
      <p:sp>
        <p:nvSpPr>
          <p:cNvPr id="3" name="Rectangle 2">
            <a:extLst>
              <a:ext uri="{FF2B5EF4-FFF2-40B4-BE49-F238E27FC236}">
                <a16:creationId xmlns:a16="http://schemas.microsoft.com/office/drawing/2014/main" id="{E734B513-D531-43E2-8380-D1391A9C10CD}"/>
              </a:ext>
            </a:extLst>
          </p:cNvPr>
          <p:cNvSpPr>
            <a:spLocks noChangeArrowheads="1"/>
          </p:cNvSpPr>
          <p:nvPr/>
        </p:nvSpPr>
        <p:spPr bwMode="auto">
          <a:xfrm>
            <a:off x="479424" y="1959619"/>
            <a:ext cx="57710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t>An Analogy that Helps — The Blame Game</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t>Almost everyone has had a terrible colleague at some point in his or her life — someone who would always play the blame game and throw </a:t>
            </a:r>
            <a:r>
              <a:rPr lang="en-GB" altLang="en-US" dirty="0" err="1"/>
              <a:t>coworkers</a:t>
            </a:r>
            <a:r>
              <a:rPr lang="en-GB" altLang="en-US" dirty="0"/>
              <a:t> or subordinates under the bus when things went wrong.</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t>Well neurons, via backpropagation, are masters of the blame game. When the error gets backpropagated to a particular neuron, that neuron will quickly and efficiently point the finger at the upstream colleague (or colleagues) who is most at fault for causing the error (i.e. layer 4 neurons would point the finger at layer 3 neurons, layer 3 neurons at layer 2 neurons, and so forth).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descr="https://miro.medium.com/max/514/1*7pfc5NsT3Y_5gNPWXNIqoQ.jpeg">
            <a:extLst>
              <a:ext uri="{FF2B5EF4-FFF2-40B4-BE49-F238E27FC236}">
                <a16:creationId xmlns:a16="http://schemas.microsoft.com/office/drawing/2014/main" id="{C0D7F05D-5E0A-403A-953A-B4C85030F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811" y="1525040"/>
            <a:ext cx="3914775" cy="4562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AC7C90-0C8B-42A4-B9A6-6E7E8C863244}"/>
              </a:ext>
            </a:extLst>
          </p:cNvPr>
          <p:cNvSpPr txBox="1"/>
          <p:nvPr/>
        </p:nvSpPr>
        <p:spPr>
          <a:xfrm>
            <a:off x="479424" y="5674289"/>
            <a:ext cx="4897676" cy="646331"/>
          </a:xfrm>
          <a:prstGeom prst="rect">
            <a:avLst/>
          </a:prstGeom>
          <a:noFill/>
        </p:spPr>
        <p:txBody>
          <a:bodyPr wrap="square" rtlCol="0">
            <a:spAutoFit/>
          </a:bodyPr>
          <a:lstStyle/>
          <a:p>
            <a:r>
              <a:rPr lang="en-GB" dirty="0"/>
              <a:t>This process is then repeated until you obtain the </a:t>
            </a:r>
            <a:r>
              <a:rPr lang="en-GB" dirty="0">
                <a:solidFill>
                  <a:schemeClr val="accent1"/>
                </a:solidFill>
              </a:rPr>
              <a:t>best possible weights.</a:t>
            </a:r>
          </a:p>
        </p:txBody>
      </p:sp>
    </p:spTree>
    <p:extLst>
      <p:ext uri="{BB962C8B-B14F-4D97-AF65-F5344CB8AC3E}">
        <p14:creationId xmlns:p14="http://schemas.microsoft.com/office/powerpoint/2010/main" val="2660268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8D2-AACD-41B0-B4DB-50D534AFD054}"/>
              </a:ext>
            </a:extLst>
          </p:cNvPr>
          <p:cNvSpPr>
            <a:spLocks noGrp="1"/>
          </p:cNvSpPr>
          <p:nvPr>
            <p:ph type="title"/>
          </p:nvPr>
        </p:nvSpPr>
        <p:spPr/>
        <p:txBody>
          <a:bodyPr/>
          <a:lstStyle/>
          <a:p>
            <a:r>
              <a:rPr lang="en-GB" dirty="0"/>
              <a:t>Neural Networks &amp; Deep Learning - Advantages</a:t>
            </a:r>
          </a:p>
        </p:txBody>
      </p:sp>
      <p:sp>
        <p:nvSpPr>
          <p:cNvPr id="4" name="Slide Number Placeholder 3">
            <a:extLst>
              <a:ext uri="{FF2B5EF4-FFF2-40B4-BE49-F238E27FC236}">
                <a16:creationId xmlns:a16="http://schemas.microsoft.com/office/drawing/2014/main" id="{2BDF8F2F-D74C-4F1D-831E-80C361911616}"/>
              </a:ext>
            </a:extLst>
          </p:cNvPr>
          <p:cNvSpPr>
            <a:spLocks noGrp="1"/>
          </p:cNvSpPr>
          <p:nvPr>
            <p:ph type="sldNum" sz="quarter" idx="12"/>
          </p:nvPr>
        </p:nvSpPr>
        <p:spPr/>
        <p:txBody>
          <a:bodyPr/>
          <a:lstStyle/>
          <a:p>
            <a:fld id="{65E8300B-E6C7-4879-BCEA-072735B62F6E}" type="slidenum">
              <a:rPr lang="en-GB" smtClean="0"/>
              <a:t>99</a:t>
            </a:fld>
            <a:endParaRPr lang="en-GB"/>
          </a:p>
        </p:txBody>
      </p:sp>
      <p:sp>
        <p:nvSpPr>
          <p:cNvPr id="9" name="TextBox 8">
            <a:extLst>
              <a:ext uri="{FF2B5EF4-FFF2-40B4-BE49-F238E27FC236}">
                <a16:creationId xmlns:a16="http://schemas.microsoft.com/office/drawing/2014/main" id="{7A88C3DE-E177-4533-B3F8-F553AFB52CB9}"/>
              </a:ext>
            </a:extLst>
          </p:cNvPr>
          <p:cNvSpPr txBox="1"/>
          <p:nvPr/>
        </p:nvSpPr>
        <p:spPr>
          <a:xfrm>
            <a:off x="647114" y="1547446"/>
            <a:ext cx="10550769" cy="3046988"/>
          </a:xfrm>
          <a:prstGeom prst="rect">
            <a:avLst/>
          </a:prstGeom>
          <a:noFill/>
        </p:spPr>
        <p:txBody>
          <a:bodyPr wrap="square" rtlCol="0">
            <a:spAutoFit/>
          </a:bodyPr>
          <a:lstStyle/>
          <a:p>
            <a:pPr marL="342900" indent="-342900">
              <a:buFont typeface="+mj-lt"/>
              <a:buAutoNum type="arabicPeriod"/>
            </a:pPr>
            <a:r>
              <a:rPr lang="en-GB" sz="2400" dirty="0"/>
              <a:t>Have the ability to learn and model non-linear and complex relationships. This is helpful when applying to real life problems.</a:t>
            </a:r>
            <a:br>
              <a:rPr lang="en-GB" sz="2400" dirty="0"/>
            </a:br>
            <a:endParaRPr lang="en-GB" sz="2400" dirty="0"/>
          </a:p>
          <a:p>
            <a:pPr marL="342900" indent="-342900">
              <a:buFont typeface="+mj-lt"/>
              <a:buAutoNum type="arabicPeriod"/>
            </a:pPr>
            <a:r>
              <a:rPr lang="en-GB" sz="2400" dirty="0"/>
              <a:t>Can Generalize: After learning the initial inputs and corresponding relationships in the test phase, the network can infer new relationships in ways that we were not expecting.</a:t>
            </a:r>
            <a:br>
              <a:rPr lang="en-GB" sz="2400" dirty="0"/>
            </a:br>
            <a:endParaRPr lang="en-GB" sz="2400" dirty="0"/>
          </a:p>
          <a:p>
            <a:pPr marL="342900" indent="-342900">
              <a:buFont typeface="+mj-lt"/>
              <a:buAutoNum type="arabicPeriod"/>
            </a:pPr>
            <a:r>
              <a:rPr lang="en-GB" sz="2400" dirty="0"/>
              <a:t>Does not impose any assumptions or restrictions on input variables.</a:t>
            </a:r>
          </a:p>
        </p:txBody>
      </p:sp>
    </p:spTree>
    <p:extLst>
      <p:ext uri="{BB962C8B-B14F-4D97-AF65-F5344CB8AC3E}">
        <p14:creationId xmlns:p14="http://schemas.microsoft.com/office/powerpoint/2010/main" val="897964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25499</TotalTime>
  <Words>4958</Words>
  <Application>Microsoft Office PowerPoint</Application>
  <PresentationFormat>Widescreen</PresentationFormat>
  <Paragraphs>1045</Paragraphs>
  <Slides>100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100</vt:i4>
      </vt:variant>
    </vt:vector>
  </HeadingPairs>
  <TitlesOfParts>
    <vt:vector size="106" baseType="lpstr">
      <vt:lpstr>Arial</vt:lpstr>
      <vt:lpstr>Calibri</vt:lpstr>
      <vt:lpstr>Calibri Light</vt:lpstr>
      <vt:lpstr>Cambria Math</vt:lpstr>
      <vt:lpstr>Office Theme</vt:lpstr>
      <vt:lpstr>2_Office Theme</vt:lpstr>
      <vt:lpstr>PowerPoint Presentation</vt:lpstr>
      <vt:lpstr>What is Machine Learning?</vt:lpstr>
      <vt:lpstr>What is Machine Learning?</vt:lpstr>
      <vt:lpstr>What is Machine Learning?</vt:lpstr>
      <vt:lpstr>Bryan Air Case Delay Algorithm</vt:lpstr>
      <vt:lpstr>Bryan Air Case Delay Algorithm</vt:lpstr>
      <vt:lpstr>Bryan Air Case Delay Algorithm</vt:lpstr>
      <vt:lpstr>Fundamentals of Machine Learning</vt:lpstr>
      <vt:lpstr>Fundamentals of Machine Learning</vt:lpstr>
      <vt:lpstr>Bryan Air Case Delay Algorithm</vt:lpstr>
      <vt:lpstr>Bryan Air Case Delay Algorithm</vt:lpstr>
      <vt:lpstr>Bryan Air Case Delay Algorithm</vt:lpstr>
      <vt:lpstr>Bryan Air Case Delay Algorithm – Training Process</vt:lpstr>
      <vt:lpstr>Bryan Air Case Delay Algorithm – Training Process</vt:lpstr>
      <vt:lpstr>Bryan Air Case Delay Algorithm – Training Process</vt:lpstr>
      <vt:lpstr>Bryan Air Case Delay Algorithm – Training Process</vt:lpstr>
      <vt:lpstr>Bryan Air Case Delay Algorithm – Training Process</vt:lpstr>
      <vt:lpstr>Bryan Air Case Delay Algorithm – Testing Process</vt:lpstr>
      <vt:lpstr>Bryan Air Case Delay Algorithm – Testing Process</vt:lpstr>
      <vt:lpstr>Bryan Air Case Delay Algorithm – Cross Validation</vt:lpstr>
      <vt:lpstr>Bryan Air Case Delay Algorithm – Cross Validation</vt:lpstr>
      <vt:lpstr>Bryan Air Case Delay Algorithm – Cross Validation</vt:lpstr>
      <vt:lpstr>Bryan Air Case Delay Algorithm – Cross Validation</vt:lpstr>
      <vt:lpstr>Bryan Air Case Delay Algorithm – Cross Validation</vt:lpstr>
      <vt:lpstr>Summary </vt:lpstr>
      <vt:lpstr>Evaluating Machine Learning Algorithms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Machine Learning Evaluation Metrics</vt:lpstr>
      <vt:lpstr>PowerPoint Presentation</vt:lpstr>
      <vt:lpstr>Machine Learning Algorithms</vt:lpstr>
      <vt:lpstr>Machine Learning Algorithms</vt:lpstr>
      <vt:lpstr>Loss functions</vt:lpstr>
      <vt:lpstr>Loss function - Means Square</vt:lpstr>
      <vt:lpstr>Loss function - Minimization</vt:lpstr>
      <vt:lpstr>Gradient Descent– Learning Rate</vt:lpstr>
      <vt:lpstr>Loss function – Gradient Descent</vt:lpstr>
      <vt:lpstr>Loss function – Convergence Criteria</vt:lpstr>
      <vt:lpstr>Loss function – Gradient Descent</vt:lpstr>
      <vt:lpstr>PowerPoint Presentation</vt:lpstr>
      <vt:lpstr>Machine Learning Algorithms</vt:lpstr>
      <vt:lpstr>Machine Learning Algorithms</vt:lpstr>
      <vt:lpstr>Machine Learning Algorithms</vt:lpstr>
      <vt:lpstr>Machine Learning Algorithms</vt:lpstr>
      <vt:lpstr>Decision Trees</vt:lpstr>
      <vt:lpstr>Decision Trees</vt:lpstr>
      <vt:lpstr>Decision Trees</vt:lpstr>
      <vt:lpstr>Decision Trees</vt:lpstr>
      <vt:lpstr>Logistic Regression</vt:lpstr>
      <vt:lpstr>Logistic Regression</vt:lpstr>
      <vt:lpstr>The Mathematical Formalism</vt:lpstr>
      <vt:lpstr>Logistic Regression - Example</vt:lpstr>
      <vt:lpstr>Logistic Regression - Example</vt:lpstr>
      <vt:lpstr>Logistic Regression - Example</vt:lpstr>
      <vt:lpstr>Naïve-Bayes Classifier</vt:lpstr>
      <vt:lpstr>Naïve-Bayes Classifier</vt:lpstr>
      <vt:lpstr>Naïve-Bayes Classifier</vt:lpstr>
      <vt:lpstr>Naïve-Bayes Classifier</vt:lpstr>
      <vt:lpstr>Naïve-Bayes Classifier</vt:lpstr>
      <vt:lpstr>Naïve-Bayes Classifier</vt:lpstr>
      <vt:lpstr>K Nearest Neighbours – KNN </vt:lpstr>
      <vt:lpstr>K Nearest Neighbours – KNN </vt:lpstr>
      <vt:lpstr>K Nearest Neighbours – KNN </vt:lpstr>
      <vt:lpstr>K Nearest Neighbours – KNN </vt:lpstr>
      <vt:lpstr>K-Means Clustering</vt:lpstr>
      <vt:lpstr>K-Means Clustering</vt:lpstr>
      <vt:lpstr>K-Means Clustering</vt:lpstr>
      <vt:lpstr>K-Means Clustering</vt:lpstr>
      <vt:lpstr>K-Means Clustering</vt:lpstr>
      <vt:lpstr>K-Means Clustering - Convergence</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vt:lpstr>
      <vt:lpstr>Neural Networks &amp; Deep Learning - Advantages</vt:lpstr>
      <vt:lpstr>Neural Networks &amp; Deep Learning -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 Data Visualization &amp; Machine Learning</dc:title>
  <dc:creator>Pedro Carneiro</dc:creator>
  <cp:lastModifiedBy>Gonçalo Nobre</cp:lastModifiedBy>
  <cp:revision>314</cp:revision>
  <dcterms:created xsi:type="dcterms:W3CDTF">2019-01-26T19:46:20Z</dcterms:created>
  <dcterms:modified xsi:type="dcterms:W3CDTF">2020-06-04T09:51:17Z</dcterms:modified>
</cp:coreProperties>
</file>