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  <p:sldId id="267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5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5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3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596F-BFE1-427B-AF8C-D8A2B745EA1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30C1-21E4-4536-A98C-3D4DE69B24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uper Bowl 2022: ¡Conocé el estadio de $5 billones de dólares donde se  jugará la final de la NFL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51" y="-274514"/>
            <a:ext cx="12232511" cy="754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145505" y="3497178"/>
            <a:ext cx="66612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Evolución Ofensiva de la</a:t>
            </a:r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NFL </a:t>
            </a:r>
            <a:endParaRPr lang="en-US" sz="8000" dirty="0"/>
          </a:p>
        </p:txBody>
      </p:sp>
      <p:sp>
        <p:nvSpPr>
          <p:cNvPr id="7" name="Rectángulo 6"/>
          <p:cNvSpPr/>
          <p:nvPr/>
        </p:nvSpPr>
        <p:spPr>
          <a:xfrm>
            <a:off x="1829284" y="0"/>
            <a:ext cx="13546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0286" t="39529" r="52836" b="17270"/>
          <a:stretch/>
        </p:blipFill>
        <p:spPr>
          <a:xfrm>
            <a:off x="0" y="946478"/>
            <a:ext cx="1810723" cy="16362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8062" t="48714" r="61581" b="21461"/>
          <a:stretch/>
        </p:blipFill>
        <p:spPr>
          <a:xfrm>
            <a:off x="455350" y="4319176"/>
            <a:ext cx="961112" cy="15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ómo es que Cooper Kupp se volvió el jugador más valioso del Súper Bowl 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146" y="0"/>
            <a:ext cx="10381447" cy="692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265613" y="4499478"/>
            <a:ext cx="30230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¿Qué descubrimos?</a:t>
            </a:r>
            <a:endParaRPr lang="en-US" sz="5400" dirty="0"/>
          </a:p>
        </p:txBody>
      </p:sp>
      <p:sp>
        <p:nvSpPr>
          <p:cNvPr id="6" name="Rectángulo 5"/>
          <p:cNvSpPr/>
          <p:nvPr/>
        </p:nvSpPr>
        <p:spPr>
          <a:xfrm>
            <a:off x="5994679" y="0"/>
            <a:ext cx="13546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370332" y="434508"/>
            <a:ext cx="4480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>
                <a:latin typeface="Bahnschrift Condensed" panose="020B0502040204020203" pitchFamily="34" charset="0"/>
              </a:rPr>
              <a:t>	</a:t>
            </a:r>
            <a:r>
              <a:rPr lang="es-MX" sz="2000" dirty="0" smtClean="0">
                <a:latin typeface="Bahnschrift Condensed" panose="020B0502040204020203" pitchFamily="34" charset="0"/>
              </a:rPr>
              <a:t>Las siguientes estadísticas son ahora 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mayores que en los últimos 20 años:</a:t>
            </a:r>
            <a:endParaRPr lang="en-US" sz="28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70332" y="1357549"/>
            <a:ext cx="4480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 smtClean="0">
                <a:latin typeface="Bahnschrift Condensed" panose="020B0502040204020203" pitchFamily="34" charset="0"/>
              </a:rPr>
              <a:t> - </a:t>
            </a:r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YDs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 totales por pase</a:t>
            </a:r>
          </a:p>
          <a:p>
            <a:pPr algn="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-TD por pase</a:t>
            </a:r>
          </a:p>
          <a:p>
            <a:pPr algn="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-Intentos de pase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</a:p>
          <a:p>
            <a:pPr algn="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-Pases Completos </a:t>
            </a:r>
          </a:p>
          <a:p>
            <a:pPr algn="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-% de Pases Completos</a:t>
            </a:r>
            <a:endParaRPr lang="en-US" sz="28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70333" y="3450141"/>
            <a:ext cx="4480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 smtClean="0">
                <a:latin typeface="Bahnschrift Condensed" panose="020B0502040204020203" pitchFamily="34" charset="0"/>
              </a:rPr>
              <a:t> - </a:t>
            </a:r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YDs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 totales por tierra</a:t>
            </a:r>
          </a:p>
          <a:p>
            <a:pPr algn="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-TD por tierra</a:t>
            </a:r>
          </a:p>
          <a:p>
            <a:pPr algn="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-</a:t>
            </a:r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YDs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 por corrida </a:t>
            </a:r>
            <a:endParaRPr lang="en-US" sz="28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-1072418" y="4854267"/>
            <a:ext cx="6923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48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T</a:t>
            </a:r>
            <a:r>
              <a:rPr lang="es-MX" sz="48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Ds</a:t>
            </a:r>
            <a:r>
              <a:rPr lang="es-MX" sz="48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 totales por temporada</a:t>
            </a:r>
          </a:p>
          <a:p>
            <a:pPr algn="r"/>
            <a:r>
              <a:rPr lang="es-MX" sz="48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+300 vs 2000</a:t>
            </a:r>
            <a:endParaRPr lang="en-US" sz="60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ómo es que Cooper Kupp se volvió el jugador más valioso del Súper Bowl 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146" y="0"/>
            <a:ext cx="10381447" cy="692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265613" y="4499478"/>
            <a:ext cx="30230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¿Qué descubrimos?</a:t>
            </a:r>
            <a:endParaRPr lang="en-US" sz="5400" dirty="0"/>
          </a:p>
        </p:txBody>
      </p:sp>
      <p:sp>
        <p:nvSpPr>
          <p:cNvPr id="6" name="Rectángulo 5"/>
          <p:cNvSpPr/>
          <p:nvPr/>
        </p:nvSpPr>
        <p:spPr>
          <a:xfrm>
            <a:off x="5994679" y="0"/>
            <a:ext cx="13546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370332" y="96909"/>
            <a:ext cx="4480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>
                <a:latin typeface="Bahnschrift Condensed" panose="020B0502040204020203" pitchFamily="34" charset="0"/>
              </a:rPr>
              <a:t>	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Existen diferentes variables que conformaron el aumento en </a:t>
            </a:r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TDs</a:t>
            </a:r>
            <a:endParaRPr lang="en-US" sz="28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78653" y="1265430"/>
            <a:ext cx="44805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 smtClean="0">
                <a:latin typeface="Bahnschrift Condensed" panose="020B0502040204020203" pitchFamily="34" charset="0"/>
              </a:rPr>
              <a:t> - </a:t>
            </a:r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YDs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 por intento de pase</a:t>
            </a:r>
          </a:p>
          <a:p>
            <a:pPr algn="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-</a:t>
            </a:r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Yds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 por pase </a:t>
            </a:r>
          </a:p>
          <a:p>
            <a:pPr algn="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-% de envíos completos</a:t>
            </a:r>
          </a:p>
          <a:p>
            <a:pPr algn="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-QB rating</a:t>
            </a:r>
          </a:p>
          <a:p>
            <a:pPr algn="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-+20 </a:t>
            </a:r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Yds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/ Jugada</a:t>
            </a:r>
          </a:p>
          <a:p>
            <a:pPr algn="r"/>
            <a:endParaRPr lang="en-US" sz="28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82089" y="3462172"/>
            <a:ext cx="51771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60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Tenemos 79% de capacidad de predicción</a:t>
            </a:r>
            <a:endParaRPr lang="en-US" sz="60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ómo es que Cooper Kupp se volvió el jugador más valioso del Súper Bowl 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97950" y="365125"/>
            <a:ext cx="67445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¿Cuál es el futuro de la NFL?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34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est and Worst Moments of the 2022 Super Bowl | The New Yor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6" r="37879"/>
          <a:stretch/>
        </p:blipFill>
        <p:spPr bwMode="auto">
          <a:xfrm>
            <a:off x="9304421" y="0"/>
            <a:ext cx="28875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753600" y="3691769"/>
            <a:ext cx="232597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La NFL como liga mundial</a:t>
            </a:r>
            <a:endParaRPr lang="en-US" sz="5400" dirty="0"/>
          </a:p>
        </p:txBody>
      </p:sp>
      <p:sp>
        <p:nvSpPr>
          <p:cNvPr id="6" name="Rectángulo 5"/>
          <p:cNvSpPr/>
          <p:nvPr/>
        </p:nvSpPr>
        <p:spPr>
          <a:xfrm>
            <a:off x="9168954" y="0"/>
            <a:ext cx="13546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Ranking de ligas deportivas con las mayores ganancias - Ideas Fresc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8"/>
          <a:stretch/>
        </p:blipFill>
        <p:spPr bwMode="auto">
          <a:xfrm>
            <a:off x="266302" y="705396"/>
            <a:ext cx="8790231" cy="50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393287" y="5896904"/>
            <a:ext cx="52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Fuente: http://howmuch.net/articles/sports-leagues-by-revenue</a:t>
            </a:r>
            <a:endParaRPr lang="en-US" i="1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est and Worst Moments of the 2022 Super Bowl | The New Yor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6" r="37879"/>
          <a:stretch/>
        </p:blipFill>
        <p:spPr bwMode="auto">
          <a:xfrm>
            <a:off x="0" y="0"/>
            <a:ext cx="28875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74227" y="3672719"/>
            <a:ext cx="232597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¿Cuál es el producto?</a:t>
            </a:r>
            <a:endParaRPr lang="en-US" sz="5400" dirty="0"/>
          </a:p>
        </p:txBody>
      </p:sp>
      <p:sp>
        <p:nvSpPr>
          <p:cNvPr id="6" name="Rectángulo 5"/>
          <p:cNvSpPr/>
          <p:nvPr/>
        </p:nvSpPr>
        <p:spPr>
          <a:xfrm>
            <a:off x="2874433" y="0"/>
            <a:ext cx="13546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3245" t="46326" r="57891" b="22094"/>
          <a:stretch/>
        </p:blipFill>
        <p:spPr>
          <a:xfrm>
            <a:off x="11239500" y="158806"/>
            <a:ext cx="758092" cy="7134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4671" t="41928" r="55417" b="20572"/>
          <a:stretch/>
        </p:blipFill>
        <p:spPr>
          <a:xfrm>
            <a:off x="3657600" y="1748795"/>
            <a:ext cx="1817039" cy="19239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23645" t="40885" r="57028" b="18750"/>
          <a:stretch/>
        </p:blipFill>
        <p:spPr>
          <a:xfrm>
            <a:off x="6619139" y="1699428"/>
            <a:ext cx="1722521" cy="20226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l="20286" t="39529" r="52836" b="17270"/>
          <a:stretch/>
        </p:blipFill>
        <p:spPr>
          <a:xfrm>
            <a:off x="9641876" y="1892609"/>
            <a:ext cx="1810723" cy="163629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158391" y="3672717"/>
            <a:ext cx="28106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272 partidos </a:t>
            </a:r>
            <a:r>
              <a:rPr lang="es-MX" sz="2000" dirty="0" smtClean="0">
                <a:latin typeface="Bahnschrift Condensed" panose="020B0502040204020203" pitchFamily="34" charset="0"/>
              </a:rPr>
              <a:t>de 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temporada regular </a:t>
            </a:r>
            <a:r>
              <a:rPr lang="es-MX" sz="2000" dirty="0" smtClean="0">
                <a:latin typeface="Bahnschrift Condensed" panose="020B0502040204020203" pitchFamily="34" charset="0"/>
              </a:rPr>
              <a:t>y 13 partidos en playoffs.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251959" y="3672717"/>
            <a:ext cx="2456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Bahnschrift Condensed" panose="020B0502040204020203" pitchFamily="34" charset="0"/>
              </a:rPr>
              <a:t>Partidos en 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lunes, jueves, sábado o domingo</a:t>
            </a:r>
            <a:endParaRPr lang="en-US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263711" y="3734272"/>
            <a:ext cx="25670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Evento deportivo top </a:t>
            </a:r>
            <a:r>
              <a:rPr lang="es-MX" sz="2000" dirty="0" smtClean="0">
                <a:latin typeface="Bahnschrift Condensed" panose="020B0502040204020203" pitchFamily="34" charset="0"/>
              </a:rPr>
              <a:t>en </a:t>
            </a:r>
            <a:r>
              <a:rPr lang="es-MX" sz="2000" dirty="0" err="1" smtClean="0">
                <a:latin typeface="Bahnschrift Condensed" panose="020B0502040204020203" pitchFamily="34" charset="0"/>
              </a:rPr>
              <a:t>raiting</a:t>
            </a:r>
            <a:r>
              <a:rPr lang="es-MX" sz="2000" dirty="0" smtClean="0">
                <a:latin typeface="Bahnschrift Condensed" panose="020B0502040204020203" pitchFamily="34" charset="0"/>
              </a:rPr>
              <a:t> a nivel mundial en el </a:t>
            </a:r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SuperBowl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Super Bowl 2022: ¡Conocé el estadio de $5 billones de dólares donde se  jugará la final de la NFL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45"/>
          <a:stretch/>
        </p:blipFill>
        <p:spPr bwMode="auto">
          <a:xfrm>
            <a:off x="0" y="5048250"/>
            <a:ext cx="12232511" cy="19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4131970" y="5048250"/>
            <a:ext cx="7888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¿Por qué la NFL es tan competitiva?</a:t>
            </a:r>
            <a:endParaRPr lang="en-US" sz="5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3938" t="44530" r="57174" b="20834"/>
          <a:stretch/>
        </p:blipFill>
        <p:spPr>
          <a:xfrm>
            <a:off x="677995" y="1360455"/>
            <a:ext cx="1707874" cy="1760832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 rot="10800000" flipV="1">
            <a:off x="-2" y="4876800"/>
            <a:ext cx="12232511" cy="1714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26720" t="48959" r="59663" b="26302"/>
          <a:stretch/>
        </p:blipFill>
        <p:spPr>
          <a:xfrm>
            <a:off x="3546385" y="1300135"/>
            <a:ext cx="1771650" cy="18097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/>
          <a:srcRect l="23060" t="41667" r="55564" b="21094"/>
          <a:stretch/>
        </p:blipFill>
        <p:spPr>
          <a:xfrm>
            <a:off x="6271863" y="1160130"/>
            <a:ext cx="2133600" cy="208975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23938" t="47916" r="56736" b="26042"/>
          <a:stretch/>
        </p:blipFill>
        <p:spPr>
          <a:xfrm>
            <a:off x="9035317" y="1229678"/>
            <a:ext cx="2514600" cy="19050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26612" y="3168640"/>
            <a:ext cx="281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Bahnschrift Condensed" panose="020B0502040204020203" pitchFamily="34" charset="0"/>
              </a:rPr>
              <a:t>Equipos con misma nómina debido a 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tope salarial</a:t>
            </a:r>
            <a:r>
              <a:rPr lang="es-MX" sz="2000" dirty="0" smtClean="0">
                <a:latin typeface="Bahnschrift Condensed" panose="020B0502040204020203" pitchFamily="34" charset="0"/>
              </a:rPr>
              <a:t>.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480261" y="3107084"/>
            <a:ext cx="196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Reglas de selección </a:t>
            </a:r>
            <a:r>
              <a:rPr lang="es-MX" sz="2000" dirty="0" smtClean="0">
                <a:latin typeface="Bahnschrift Condensed" panose="020B0502040204020203" pitchFamily="34" charset="0"/>
              </a:rPr>
              <a:t>en </a:t>
            </a:r>
            <a:r>
              <a:rPr lang="es-MX" sz="2000" dirty="0" err="1" smtClean="0">
                <a:latin typeface="Bahnschrift Condensed" panose="020B0502040204020203" pitchFamily="34" charset="0"/>
              </a:rPr>
              <a:t>Draft</a:t>
            </a:r>
            <a:r>
              <a:rPr lang="es-MX" sz="2000" dirty="0" smtClean="0">
                <a:latin typeface="Bahnschrift Condensed" panose="020B0502040204020203" pitchFamily="34" charset="0"/>
              </a:rPr>
              <a:t>.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244660" y="2983973"/>
            <a:ext cx="21880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Visoría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 y atracción de talento </a:t>
            </a:r>
            <a:r>
              <a:rPr lang="es-MX" sz="2000" dirty="0" smtClean="0">
                <a:latin typeface="Bahnschrift Condensed" panose="020B0502040204020203" pitchFamily="34" charset="0"/>
              </a:rPr>
              <a:t>desde temprana edad.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918911" y="2983973"/>
            <a:ext cx="27474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Regulación de conflicto de intereses </a:t>
            </a:r>
            <a:r>
              <a:rPr lang="es-MX" sz="2000" dirty="0" smtClean="0">
                <a:latin typeface="Bahnschrift Condensed" panose="020B0502040204020203" pitchFamily="34" charset="0"/>
              </a:rPr>
              <a:t>mediante gobierno corporativo.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7"/>
          <a:srcRect l="23245" t="46326" r="57891" b="22094"/>
          <a:stretch/>
        </p:blipFill>
        <p:spPr>
          <a:xfrm>
            <a:off x="11239500" y="158806"/>
            <a:ext cx="758092" cy="7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per Bowl 2022: ¡Conocé el estadio de $5 billones de dólares donde se  jugará la final de la NFL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3" r="22290"/>
          <a:stretch/>
        </p:blipFill>
        <p:spPr bwMode="auto">
          <a:xfrm>
            <a:off x="9848851" y="-350715"/>
            <a:ext cx="2343150" cy="754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467851" y="3782927"/>
            <a:ext cx="27241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¿Qué reglas han cambiado?</a:t>
            </a:r>
            <a:endParaRPr lang="en-US" sz="5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4231" t="48437" r="56149" b="19271"/>
          <a:stretch/>
        </p:blipFill>
        <p:spPr>
          <a:xfrm>
            <a:off x="479533" y="2018197"/>
            <a:ext cx="2120389" cy="1962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6720" t="48437" r="59956" b="25521"/>
          <a:stretch/>
        </p:blipFill>
        <p:spPr>
          <a:xfrm>
            <a:off x="4243205" y="2313840"/>
            <a:ext cx="1333500" cy="14653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19253" t="38803" r="52782" b="16927"/>
          <a:stretch/>
        </p:blipFill>
        <p:spPr>
          <a:xfrm>
            <a:off x="7219988" y="2219319"/>
            <a:ext cx="1752600" cy="155990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10712" y="3713284"/>
            <a:ext cx="305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Bahnschrift Condensed" panose="020B0502040204020203" pitchFamily="34" charset="0"/>
              </a:rPr>
              <a:t>Reglamento anti conmoción</a:t>
            </a:r>
            <a:r>
              <a:rPr lang="es-MX" sz="2000" dirty="0" smtClean="0">
                <a:latin typeface="Bahnschrift Condensed" panose="020B0502040204020203" pitchFamily="34" charset="0"/>
              </a:rPr>
              <a:t>, 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no mas golpes a jugadores indefensos.</a:t>
            </a:r>
            <a:endParaRPr lang="en-US" sz="2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15955" y="3779225"/>
            <a:ext cx="2987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Reglas de protección al QB.</a:t>
            </a:r>
          </a:p>
          <a:p>
            <a:pPr algn="ctr"/>
            <a:r>
              <a:rPr lang="es-MX" sz="2000" dirty="0" smtClean="0">
                <a:latin typeface="Bahnschrift Condensed" panose="020B0502040204020203" pitchFamily="34" charset="0"/>
              </a:rPr>
              <a:t>Ej. La regla Tom Brady.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57000" y="3713284"/>
            <a:ext cx="2878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La regla de </a:t>
            </a:r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Mel</a:t>
            </a:r>
            <a:r>
              <a:rPr lang="es-MX" sz="2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  <a:r>
              <a:rPr lang="es-MX" sz="2400" dirty="0" err="1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Blount</a:t>
            </a:r>
            <a:r>
              <a:rPr lang="es-MX" sz="2000" dirty="0" smtClean="0">
                <a:latin typeface="Bahnschrift Condensed" panose="020B0502040204020203" pitchFamily="34" charset="0"/>
              </a:rPr>
              <a:t>, ya no se permite tocar a los WR cuando salen por pase. 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9743994" y="0"/>
            <a:ext cx="13546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/>
          <a:srcRect l="23245" t="46326" r="57891" b="22094"/>
          <a:stretch/>
        </p:blipFill>
        <p:spPr>
          <a:xfrm>
            <a:off x="240574" y="248195"/>
            <a:ext cx="758092" cy="7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per Bowl 2022: ¡Conocé el estadio de $5 billones de dólares donde se  jugará la final de la NFL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3" r="22290"/>
          <a:stretch/>
        </p:blipFill>
        <p:spPr bwMode="auto">
          <a:xfrm>
            <a:off x="0" y="-350715"/>
            <a:ext cx="2343150" cy="754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343150" y="0"/>
            <a:ext cx="13546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313267" y="849226"/>
            <a:ext cx="27241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¿Cómo han afectado al juego?</a:t>
            </a:r>
            <a:endParaRPr lang="en-US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22054" r="5591" b="6875"/>
          <a:stretch/>
        </p:blipFill>
        <p:spPr>
          <a:xfrm>
            <a:off x="3514725" y="164071"/>
            <a:ext cx="7324725" cy="31001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838" t="22232" r="16333" b="6518"/>
          <a:stretch/>
        </p:blipFill>
        <p:spPr>
          <a:xfrm>
            <a:off x="3514725" y="3429000"/>
            <a:ext cx="6608989" cy="31963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84972" t="22232" r="4687" b="69375"/>
          <a:stretch/>
        </p:blipFill>
        <p:spPr>
          <a:xfrm>
            <a:off x="10123714" y="3835280"/>
            <a:ext cx="927463" cy="42321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23245" t="46326" r="57891" b="22094"/>
          <a:stretch/>
        </p:blipFill>
        <p:spPr>
          <a:xfrm>
            <a:off x="11239500" y="158806"/>
            <a:ext cx="758092" cy="7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per Bowl 2022: ¡Conocé el estadio de $5 billones de dólares donde se  jugará la final de la NFL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3" r="22290"/>
          <a:stretch/>
        </p:blipFill>
        <p:spPr bwMode="auto">
          <a:xfrm>
            <a:off x="0" y="-350715"/>
            <a:ext cx="2343150" cy="754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343150" y="0"/>
            <a:ext cx="13546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313267" y="849226"/>
            <a:ext cx="27241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¿Cómo han afectado al juego?</a:t>
            </a:r>
            <a:endParaRPr lang="en-US" sz="5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22783" r="63520" b="11509"/>
          <a:stretch/>
        </p:blipFill>
        <p:spPr>
          <a:xfrm>
            <a:off x="2841443" y="1580605"/>
            <a:ext cx="4029620" cy="40806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t="23125" r="62516" b="5803"/>
          <a:stretch/>
        </p:blipFill>
        <p:spPr>
          <a:xfrm>
            <a:off x="7233889" y="1534513"/>
            <a:ext cx="3871232" cy="412678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/>
          <a:srcRect l="23245" t="46326" r="57891" b="22094"/>
          <a:stretch/>
        </p:blipFill>
        <p:spPr>
          <a:xfrm>
            <a:off x="11239500" y="158806"/>
            <a:ext cx="758092" cy="7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per Bowl 2022: ¡Conocé el estadio de $5 billones de dólares donde se  jugará la final de la NFL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3" r="22290"/>
          <a:stretch/>
        </p:blipFill>
        <p:spPr bwMode="auto">
          <a:xfrm>
            <a:off x="0" y="-350715"/>
            <a:ext cx="2343150" cy="754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343150" y="0"/>
            <a:ext cx="13546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313267" y="849226"/>
            <a:ext cx="27241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¿Cómo han afectado al juego?</a:t>
            </a:r>
            <a:endParaRPr lang="en-US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839" t="23125" r="15329" b="6940"/>
          <a:stretch/>
        </p:blipFill>
        <p:spPr>
          <a:xfrm>
            <a:off x="3091058" y="3429000"/>
            <a:ext cx="7014754" cy="32900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638" t="21875" r="29988" b="5982"/>
          <a:stretch/>
        </p:blipFill>
        <p:spPr>
          <a:xfrm>
            <a:off x="3091058" y="107300"/>
            <a:ext cx="6118255" cy="31875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85072" t="23125" r="2980" b="69977"/>
          <a:stretch/>
        </p:blipFill>
        <p:spPr>
          <a:xfrm>
            <a:off x="10105812" y="3806055"/>
            <a:ext cx="1554481" cy="5046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23245" t="46326" r="57891" b="22094"/>
          <a:stretch/>
        </p:blipFill>
        <p:spPr>
          <a:xfrm>
            <a:off x="11239500" y="158806"/>
            <a:ext cx="758092" cy="7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per Bowl 2022: ¡Conocé el estadio de $5 billones de dólares donde se  jugará la final de la NFL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3" r="22290"/>
          <a:stretch/>
        </p:blipFill>
        <p:spPr bwMode="auto">
          <a:xfrm>
            <a:off x="0" y="-350715"/>
            <a:ext cx="2343150" cy="754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343150" y="0"/>
            <a:ext cx="13546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313267" y="849226"/>
            <a:ext cx="27241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¿Cómo han afectado al juego?</a:t>
            </a:r>
            <a:endParaRPr lang="en-US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23134" r="4988" b="5974"/>
          <a:stretch/>
        </p:blipFill>
        <p:spPr>
          <a:xfrm>
            <a:off x="2844767" y="149442"/>
            <a:ext cx="8025981" cy="31409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838" t="22054" r="27477" b="5446"/>
          <a:stretch/>
        </p:blipFill>
        <p:spPr>
          <a:xfrm>
            <a:off x="2844767" y="3290347"/>
            <a:ext cx="6818813" cy="33249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l="23245" t="46326" r="57891" b="22094"/>
          <a:stretch/>
        </p:blipFill>
        <p:spPr>
          <a:xfrm>
            <a:off x="11239500" y="158806"/>
            <a:ext cx="758092" cy="7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274</Words>
  <Application>Microsoft Office PowerPoint</Application>
  <PresentationFormat>Panorámica</PresentationFormat>
  <Paragraphs>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Bahnschrift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</dc:creator>
  <cp:lastModifiedBy>danie</cp:lastModifiedBy>
  <cp:revision>20</cp:revision>
  <dcterms:created xsi:type="dcterms:W3CDTF">2022-05-13T17:51:28Z</dcterms:created>
  <dcterms:modified xsi:type="dcterms:W3CDTF">2022-05-13T22:33:40Z</dcterms:modified>
</cp:coreProperties>
</file>