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9" r:id="rId3"/>
    <p:sldId id="295" r:id="rId4"/>
    <p:sldId id="296" r:id="rId5"/>
    <p:sldId id="260" r:id="rId6"/>
    <p:sldId id="297" r:id="rId7"/>
    <p:sldId id="29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ckwell" panose="02060603020205020403" pitchFamily="18" charset="0"/>
      <p:regular r:id="rId14"/>
      <p:bold r:id="rId15"/>
      <p:italic r:id="rId16"/>
      <p:boldItalic r:id="rId17"/>
    </p:embeddedFont>
    <p:embeddedFont>
      <p:font typeface="Rockwell Condensed" panose="02060603050405020104" pitchFamily="18" charset="0"/>
      <p:regular r:id="rId18"/>
      <p:bold r:id="rId19"/>
    </p:embeddedFont>
    <p:embeddedFont>
      <p:font typeface="Rockwell Extra Bold" panose="02060903040505020403" pitchFamily="18" charset="0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051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566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5986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559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5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8608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664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0216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97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166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91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7767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9907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4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6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8" name="Group 6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9" name="Rectangle 6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4917075" y="1020369"/>
            <a:ext cx="3729383" cy="23300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Comportamiento del clima en la ciudad de Seattle</a:t>
            </a:r>
          </a:p>
        </p:txBody>
      </p:sp>
      <p:pic>
        <p:nvPicPr>
          <p:cNvPr id="4" name="Imagen 3" descr="Una torre de metal&#10;&#10;Descripción generada automáticamente con confianza baja">
            <a:extLst>
              <a:ext uri="{FF2B5EF4-FFF2-40B4-BE49-F238E27FC236}">
                <a16:creationId xmlns:a16="http://schemas.microsoft.com/office/drawing/2014/main" id="{C473E6BE-4F91-44CF-9C50-517082D98B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02" r="-1" b="-1"/>
          <a:stretch/>
        </p:blipFill>
        <p:spPr>
          <a:xfrm>
            <a:off x="20" y="0"/>
            <a:ext cx="4571752" cy="5143499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0" name="Freeform: Shape 7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948"/>
            <a:ext cx="4571770" cy="51434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8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1" name="Oval 8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" name="Oval 8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" name="Rectangle 9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17262" y="363474"/>
            <a:ext cx="2658026" cy="1207008"/>
          </a:xfr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Hipotesis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E57633-D366-4A31-83F4-CBA6496E9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99" y="111708"/>
            <a:ext cx="5033022" cy="3137006"/>
          </a:xfrm>
          <a:prstGeom prst="rect">
            <a:avLst/>
          </a:prstGeom>
        </p:spPr>
      </p:pic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6117263" y="1591056"/>
            <a:ext cx="2658025" cy="3038094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5000"/>
              <a:buNone/>
            </a:pPr>
            <a:endParaRPr lang="en-US" sz="1600" dirty="0"/>
          </a:p>
          <a:p>
            <a:pPr marL="0" lvl="0" indent="-182880" defTabSz="914400">
              <a:spcBef>
                <a:spcPts val="0"/>
              </a:spcBef>
              <a:spcAft>
                <a:spcPts val="600"/>
              </a:spcAft>
              <a:buSzPct val="85000"/>
              <a:buFont typeface="Wingdings" pitchFamily="2" charset="2"/>
              <a:buChar char="§"/>
            </a:pPr>
            <a:r>
              <a:rPr lang="en-US" sz="1600" dirty="0" err="1"/>
              <a:t>Influye</a:t>
            </a:r>
            <a:r>
              <a:rPr lang="en-US" sz="1600" dirty="0"/>
              <a:t> la </a:t>
            </a:r>
            <a:r>
              <a:rPr lang="en-US" sz="1600" dirty="0" err="1"/>
              <a:t>temperatura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comportamiento</a:t>
            </a:r>
            <a:r>
              <a:rPr lang="en-US" sz="1600" dirty="0"/>
              <a:t> del </a:t>
            </a:r>
            <a:r>
              <a:rPr lang="en-US" sz="1600" dirty="0" err="1"/>
              <a:t>clima</a:t>
            </a:r>
            <a:r>
              <a:rPr lang="en-US" sz="1600" dirty="0"/>
              <a:t>?</a:t>
            </a:r>
          </a:p>
        </p:txBody>
      </p:sp>
      <p:grpSp>
        <p:nvGrpSpPr>
          <p:cNvPr id="104" name="Group 9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9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Slide Number Placeholder 4">
            <a:extLst>
              <a:ext uri="{FF2B5EF4-FFF2-40B4-BE49-F238E27FC236}">
                <a16:creationId xmlns:a16="http://schemas.microsoft.com/office/drawing/2014/main" id="{E02D7FE3-F02B-4D5C-88DA-835E65F110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3346" y="4704588"/>
            <a:ext cx="480060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dirty="0"/>
              <a:t>1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E2CBF06-7B4F-419E-9FED-A46E703BE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5559"/>
              </p:ext>
            </p:extLst>
          </p:nvPr>
        </p:nvGraphicFramePr>
        <p:xfrm>
          <a:off x="1218518" y="3311059"/>
          <a:ext cx="4096502" cy="1783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251">
                  <a:extLst>
                    <a:ext uri="{9D8B030D-6E8A-4147-A177-3AD203B41FA5}">
                      <a16:colId xmlns:a16="http://schemas.microsoft.com/office/drawing/2014/main" val="1481373396"/>
                    </a:ext>
                  </a:extLst>
                </a:gridCol>
                <a:gridCol w="2048251">
                  <a:extLst>
                    <a:ext uri="{9D8B030D-6E8A-4147-A177-3AD203B41FA5}">
                      <a16:colId xmlns:a16="http://schemas.microsoft.com/office/drawing/2014/main" val="219164120"/>
                    </a:ext>
                  </a:extLst>
                </a:gridCol>
              </a:tblGrid>
              <a:tr h="233043">
                <a:tc>
                  <a:txBody>
                    <a:bodyPr/>
                    <a:lstStyle/>
                    <a:p>
                      <a:r>
                        <a:rPr lang="en-US" dirty="0" err="1"/>
                        <a:t>Clima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Valor 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70771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r>
                        <a:rPr lang="en-US" dirty="0" err="1"/>
                        <a:t>Llovizna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 *10-19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9988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r>
                        <a:rPr lang="en-US" dirty="0"/>
                        <a:t>Lluvia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1.9*10-284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98856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r>
                        <a:rPr lang="en-US" dirty="0"/>
                        <a:t>Sol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8288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r>
                        <a:rPr lang="en-US" dirty="0" err="1"/>
                        <a:t>Nieve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06087"/>
                  </a:ext>
                </a:extLst>
              </a:tr>
              <a:tr h="233043">
                <a:tc>
                  <a:txBody>
                    <a:bodyPr/>
                    <a:lstStyle/>
                    <a:p>
                      <a:r>
                        <a:rPr lang="en-US" dirty="0" err="1"/>
                        <a:t>Neblina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4.6*10-52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7939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A466B9BC-12EB-423B-A7B6-FB61088C79A7}"/>
              </a:ext>
            </a:extLst>
          </p:cNvPr>
          <p:cNvSpPr/>
          <p:nvPr/>
        </p:nvSpPr>
        <p:spPr>
          <a:xfrm>
            <a:off x="1149305" y="4418517"/>
            <a:ext cx="2742087" cy="4212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69150" y="53527"/>
            <a:ext cx="6025500" cy="857400"/>
          </a:xfr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 lang="es-MX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57200" y="884389"/>
            <a:ext cx="2924700" cy="3153600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Bastante debiles como para hacer un analisis estadistico preciso</a:t>
            </a:r>
            <a:endParaRPr lang="es-MX" dirty="0"/>
          </a:p>
        </p:txBody>
      </p:sp>
      <p:sp>
        <p:nvSpPr>
          <p:cNvPr id="83" name="Slide Number Placeholder 4">
            <a:extLst>
              <a:ext uri="{FF2B5EF4-FFF2-40B4-BE49-F238E27FC236}">
                <a16:creationId xmlns:a16="http://schemas.microsoft.com/office/drawing/2014/main" id="{E02D7FE3-F02B-4D5C-88DA-835E65F110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75963" y="4700906"/>
            <a:ext cx="176229" cy="3358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C789BDA-19ED-413A-AF9A-88F69704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6" y="1883703"/>
            <a:ext cx="4369718" cy="31435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FE4B12-D28B-425C-965E-FAF5D300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87" y="335890"/>
            <a:ext cx="4315690" cy="425059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A79DF58-0737-4EDB-8D29-264BBA6BEC9D}"/>
              </a:ext>
            </a:extLst>
          </p:cNvPr>
          <p:cNvSpPr/>
          <p:nvPr/>
        </p:nvSpPr>
        <p:spPr>
          <a:xfrm>
            <a:off x="4587247" y="3370960"/>
            <a:ext cx="1404844" cy="1297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72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A3778E4-5E6E-4F9D-9C83-9262AD6E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17" y="165069"/>
            <a:ext cx="2658026" cy="1207008"/>
          </a:xfrm>
          <a:ln>
            <a:noFill/>
          </a:ln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s-MX" sz="2400" dirty="0"/>
              <a:t>Una serie de tiempo para una variable no estacional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412C23-FC0A-44F2-A9A3-D4914067F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" y="583200"/>
            <a:ext cx="5255927" cy="4258309"/>
          </a:xfrm>
          <a:prstGeom prst="rect">
            <a:avLst/>
          </a:prstGeo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D2D2C7E-5751-4D6A-BBFD-03CD1C7D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47720" y="1426812"/>
            <a:ext cx="3015686" cy="20303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6E6BCC-873B-4A2B-B502-929F4BE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4704588"/>
            <a:ext cx="480060" cy="27384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3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3F3316-2E86-4AD1-89AE-731F5B2A266A}"/>
              </a:ext>
            </a:extLst>
          </p:cNvPr>
          <p:cNvSpPr txBox="1"/>
          <p:nvPr/>
        </p:nvSpPr>
        <p:spPr>
          <a:xfrm>
            <a:off x="5947720" y="3457172"/>
            <a:ext cx="2946473" cy="159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Statistic                      -1.17479</a:t>
            </a:r>
          </a:p>
          <a:p>
            <a:r>
              <a:rPr lang="en-US" sz="1400" dirty="0"/>
              <a:t>P-value                       0.68435</a:t>
            </a:r>
          </a:p>
          <a:p>
            <a:r>
              <a:rPr lang="en-US" sz="1400" dirty="0"/>
              <a:t>Num of Lags              10.00000</a:t>
            </a:r>
          </a:p>
          <a:p>
            <a:r>
              <a:rPr lang="en-US" sz="1400" dirty="0"/>
              <a:t>Observations            37.00000</a:t>
            </a:r>
          </a:p>
          <a:p>
            <a:r>
              <a:rPr lang="en-US" sz="1400" dirty="0"/>
              <a:t>Critical Value 1%      -3.62092</a:t>
            </a:r>
          </a:p>
          <a:p>
            <a:r>
              <a:rPr lang="en-US" sz="1400" dirty="0"/>
              <a:t>Critical Value 5%      -2.94354</a:t>
            </a:r>
          </a:p>
          <a:p>
            <a:r>
              <a:rPr lang="en-US" sz="1400" dirty="0"/>
              <a:t>Critical Value 10%    -2.61040</a:t>
            </a:r>
            <a:endParaRPr lang="es-MX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620359A-CE5C-4195-AB6B-ADF94A168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232" y="3715200"/>
            <a:ext cx="2606114" cy="273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16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247108-1A20-496E-A712-8A4E468FDE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628" y="165069"/>
            <a:ext cx="4304845" cy="350693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5DCFF7-871C-4F7E-9996-B00051D576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95528" y="165069"/>
            <a:ext cx="4196472" cy="3492531"/>
          </a:xfrm>
          <a:prstGeom prst="rect">
            <a:avLst/>
          </a:prstGeom>
        </p:spPr>
      </p:pic>
      <p:sp>
        <p:nvSpPr>
          <p:cNvPr id="83" name="Google Shape;83;p15"/>
          <p:cNvSpPr txBox="1">
            <a:spLocks noGrp="1"/>
          </p:cNvSpPr>
          <p:nvPr>
            <p:ph type="sldNum" sz="quarter" idx="12"/>
          </p:nvPr>
        </p:nvSpPr>
        <p:spPr>
          <a:xfrm>
            <a:off x="8306742" y="4704587"/>
            <a:ext cx="480060" cy="2738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5E49F8-127D-4CFC-9350-D748469AD3D5}"/>
              </a:ext>
            </a:extLst>
          </p:cNvPr>
          <p:cNvSpPr txBox="1"/>
          <p:nvPr/>
        </p:nvSpPr>
        <p:spPr>
          <a:xfrm>
            <a:off x="2577600" y="3672001"/>
            <a:ext cx="353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</a:t>
            </a:r>
            <a:r>
              <a:rPr lang="en-US" dirty="0" err="1"/>
              <a:t>obligar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 la </a:t>
            </a:r>
            <a:r>
              <a:rPr lang="en-US" dirty="0" err="1"/>
              <a:t>estacionalidad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de “Rolling Mean”,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dirty="0" err="1"/>
              <a:t>prediccion</a:t>
            </a:r>
            <a:r>
              <a:rPr lang="en-US" dirty="0"/>
              <a:t> mas </a:t>
            </a:r>
            <a:r>
              <a:rPr lang="en-US" dirty="0" err="1"/>
              <a:t>precisa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78D02-9FBF-4922-942F-837CB287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Prediccion</a:t>
            </a:r>
            <a:r>
              <a:rPr lang="en-US" dirty="0"/>
              <a:t> del </a:t>
            </a:r>
            <a:r>
              <a:rPr lang="en-US" dirty="0" err="1"/>
              <a:t>incremento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ciudad de </a:t>
            </a:r>
            <a:r>
              <a:rPr lang="en-US" dirty="0" err="1"/>
              <a:t>seattle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484BD3-4EEB-4F45-8D44-E86F20020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697" y="1721358"/>
            <a:ext cx="4457901" cy="298323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56937D2-8F41-43E8-B709-B0AFF8262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6598" y="1721358"/>
            <a:ext cx="4382667" cy="298323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3C786-0B53-4104-BEC1-F0D414C0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6186" y="4704588"/>
            <a:ext cx="48006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6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78D02-9FBF-4922-942F-837CB287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Prediccion</a:t>
            </a:r>
            <a:r>
              <a:rPr lang="en-US" dirty="0"/>
              <a:t> del </a:t>
            </a:r>
            <a:r>
              <a:rPr lang="en-US" dirty="0" err="1"/>
              <a:t>incremento</a:t>
            </a:r>
            <a:r>
              <a:rPr lang="en-US" dirty="0"/>
              <a:t> del </a:t>
            </a:r>
            <a:r>
              <a:rPr lang="en-US" dirty="0" err="1"/>
              <a:t>precio</a:t>
            </a:r>
            <a:r>
              <a:rPr lang="en-US" dirty="0"/>
              <a:t> del </a:t>
            </a:r>
            <a:r>
              <a:rPr lang="en-US" dirty="0" err="1"/>
              <a:t>barril</a:t>
            </a:r>
            <a:r>
              <a:rPr lang="en-US" dirty="0"/>
              <a:t> de </a:t>
            </a:r>
            <a:r>
              <a:rPr lang="en-US" dirty="0" err="1"/>
              <a:t>aceite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3C786-0B53-4104-BEC1-F0D414C0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6186" y="4725370"/>
            <a:ext cx="48006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lang="es-MX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74369DE-7C7C-4A38-8197-55625D61CC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23" y="1645920"/>
            <a:ext cx="4306377" cy="2918880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00F9519-AB31-4EA9-9AC7-C95B0EE4C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68546" y="1645920"/>
            <a:ext cx="4775454" cy="291888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981AA53A-2F37-492E-A08F-940128740C72}"/>
              </a:ext>
            </a:extLst>
          </p:cNvPr>
          <p:cNvSpPr/>
          <p:nvPr/>
        </p:nvSpPr>
        <p:spPr>
          <a:xfrm>
            <a:off x="4368546" y="2052000"/>
            <a:ext cx="203454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8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76</TotalTime>
  <Words>134</Words>
  <Application>Microsoft Office PowerPoint</Application>
  <PresentationFormat>Presentación en pantalla (16:9)</PresentationFormat>
  <Paragraphs>35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Rockwell Condensed</vt:lpstr>
      <vt:lpstr>Calibri</vt:lpstr>
      <vt:lpstr>Wingdings</vt:lpstr>
      <vt:lpstr>Rockwell</vt:lpstr>
      <vt:lpstr>Rockwell Extra Bold</vt:lpstr>
      <vt:lpstr>Arial</vt:lpstr>
      <vt:lpstr>Letras en madera</vt:lpstr>
      <vt:lpstr>Comportamiento del clima en la ciudad de Seattle</vt:lpstr>
      <vt:lpstr>Hipotesis</vt:lpstr>
      <vt:lpstr>Correlaciones</vt:lpstr>
      <vt:lpstr> Una serie de tiempo para una variable no estacional</vt:lpstr>
      <vt:lpstr>Presentación de PowerPoint</vt:lpstr>
      <vt:lpstr>Prediccion del incremento de temperatura en la ciudad de seattle para el siguiente año</vt:lpstr>
      <vt:lpstr>Prediccion del incremento del precio del barril de aceite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Comportamiento del clima en la ciudad de Seattle</dc:title>
  <dc:creator>Hctor J G</dc:creator>
  <cp:lastModifiedBy>Hctor J G</cp:lastModifiedBy>
  <cp:revision>3</cp:revision>
  <dcterms:modified xsi:type="dcterms:W3CDTF">2022-02-28T05:55:42Z</dcterms:modified>
</cp:coreProperties>
</file>