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8"/>
  </p:notesMasterIdLst>
  <p:sldIdLst>
    <p:sldId id="256" r:id="rId2"/>
    <p:sldId id="257" r:id="rId3"/>
    <p:sldId id="258" r:id="rId4"/>
    <p:sldId id="259" r:id="rId5"/>
    <p:sldId id="261" r:id="rId6"/>
    <p:sldId id="263"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2462" autoAdjust="0"/>
  </p:normalViewPr>
  <p:slideViewPr>
    <p:cSldViewPr snapToGrid="0">
      <p:cViewPr varScale="1">
        <p:scale>
          <a:sx n="128" d="100"/>
          <a:sy n="128" d="100"/>
        </p:scale>
        <p:origin x="7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Hoja1!$B$1</c:f>
              <c:strCache>
                <c:ptCount val="1"/>
                <c:pt idx="0">
                  <c:v>Serie 1</c:v>
                </c:pt>
              </c:strCache>
            </c:strRef>
          </c:tx>
          <c:spPr>
            <a:solidFill>
              <a:srgbClr val="4472C4"/>
            </a:solidFill>
            <a:ln>
              <a:noFill/>
            </a:ln>
            <a:effectLst/>
          </c:spPr>
          <c:invertIfNegative val="1"/>
          <c:dPt>
            <c:idx val="0"/>
            <c:invertIfNegative val="1"/>
            <c:bubble3D val="0"/>
            <c: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a:effectLst/>
            </c:spPr>
            <c:pictureOptions>
              <c:pictureFormat val="stackScale"/>
              <c:pictureStackUnit val="10"/>
            </c:pictureOptions>
            <c:extLst>
              <c:ext xmlns:c16="http://schemas.microsoft.com/office/drawing/2014/chart" uri="{C3380CC4-5D6E-409C-BE32-E72D297353CC}">
                <c16:uniqueId val="{00000004-2F16-47A9-AC71-2CD0CB72ABAA}"/>
              </c:ext>
            </c:extLst>
          </c:dPt>
          <c:cat>
            <c:strRef>
              <c:f>Hoja1!$A$2</c:f>
              <c:strCache>
                <c:ptCount val="1"/>
                <c:pt idx="0">
                  <c:v>Categoría 1</c:v>
                </c:pt>
              </c:strCache>
            </c:strRef>
          </c:cat>
          <c:val>
            <c:numRef>
              <c:f>Hoja1!$B$2</c:f>
              <c:numCache>
                <c:formatCode>General</c:formatCode>
                <c:ptCount val="1"/>
                <c:pt idx="0">
                  <c:v>7</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0-2F16-47A9-AC71-2CD0CB72ABAA}"/>
            </c:ext>
          </c:extLst>
        </c:ser>
        <c:ser>
          <c:idx val="1"/>
          <c:order val="1"/>
          <c:tx>
            <c:strRef>
              <c:f>Hoja1!$C$1</c:f>
              <c:strCache>
                <c:ptCount val="1"/>
                <c:pt idx="0">
                  <c:v>Serie 2</c:v>
                </c:pt>
              </c:strCache>
            </c:strRef>
          </c:tx>
          <c: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a:effectLst/>
          </c:spPr>
          <c:invertIfNegative val="0"/>
          <c:pictureOptions>
            <c:pictureFormat val="stackScale"/>
            <c:pictureStackUnit val="10"/>
          </c:pictureOptions>
          <c:cat>
            <c:strRef>
              <c:f>Hoja1!$A$2</c:f>
              <c:strCache>
                <c:ptCount val="1"/>
                <c:pt idx="0">
                  <c:v>Categoría 1</c:v>
                </c:pt>
              </c:strCache>
            </c:strRef>
          </c:cat>
          <c:val>
            <c:numRef>
              <c:f>Hoja1!$C$2</c:f>
              <c:numCache>
                <c:formatCode>General</c:formatCode>
                <c:ptCount val="1"/>
                <c:pt idx="0">
                  <c:v>3</c:v>
                </c:pt>
              </c:numCache>
            </c:numRef>
          </c:val>
          <c:extLst>
            <c:ext xmlns:c16="http://schemas.microsoft.com/office/drawing/2014/chart" uri="{C3380CC4-5D6E-409C-BE32-E72D297353CC}">
              <c16:uniqueId val="{00000001-2F16-47A9-AC71-2CD0CB72ABAA}"/>
            </c:ext>
          </c:extLst>
        </c:ser>
        <c:dLbls>
          <c:showLegendKey val="0"/>
          <c:showVal val="0"/>
          <c:showCatName val="0"/>
          <c:showSerName val="0"/>
          <c:showPercent val="0"/>
          <c:showBubbleSize val="0"/>
        </c:dLbls>
        <c:gapWidth val="100"/>
        <c:overlap val="100"/>
        <c:axId val="1905406767"/>
        <c:axId val="1905401775"/>
      </c:barChart>
      <c:catAx>
        <c:axId val="1905406767"/>
        <c:scaling>
          <c:orientation val="minMax"/>
        </c:scaling>
        <c:delete val="1"/>
        <c:axPos val="l"/>
        <c:numFmt formatCode="General" sourceLinked="1"/>
        <c:majorTickMark val="none"/>
        <c:minorTickMark val="none"/>
        <c:tickLblPos val="nextTo"/>
        <c:crossAx val="1905401775"/>
        <c:crosses val="autoZero"/>
        <c:auto val="1"/>
        <c:lblAlgn val="ctr"/>
        <c:lblOffset val="100"/>
        <c:noMultiLvlLbl val="0"/>
      </c:catAx>
      <c:valAx>
        <c:axId val="1905401775"/>
        <c:scaling>
          <c:orientation val="minMax"/>
        </c:scaling>
        <c:delete val="1"/>
        <c:axPos val="b"/>
        <c:numFmt formatCode="0%" sourceLinked="1"/>
        <c:majorTickMark val="none"/>
        <c:minorTickMark val="none"/>
        <c:tickLblPos val="nextTo"/>
        <c:crossAx val="190540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7">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Hoja1!$B$1</c:f>
              <c:strCache>
                <c:ptCount val="1"/>
                <c:pt idx="0">
                  <c:v>TGF</c:v>
                </c:pt>
              </c:strCache>
            </c:strRef>
          </c:tx>
          <c:spPr>
            <a:solidFill>
              <a:schemeClr val="accent2"/>
            </a:solidFill>
            <a:ln>
              <a:noFill/>
            </a:ln>
            <a:effectLst/>
          </c:spPr>
          <c:cat>
            <c:numRef>
              <c:f>Hoja1!$A$2:$A$12</c:f>
              <c:numCache>
                <c:formatCode>General</c:formatCode>
                <c:ptCount val="11"/>
                <c:pt idx="0">
                  <c:v>1970</c:v>
                </c:pt>
                <c:pt idx="1">
                  <c:v>1975</c:v>
                </c:pt>
                <c:pt idx="2">
                  <c:v>1980</c:v>
                </c:pt>
                <c:pt idx="3">
                  <c:v>1985</c:v>
                </c:pt>
                <c:pt idx="4">
                  <c:v>1990</c:v>
                </c:pt>
                <c:pt idx="5">
                  <c:v>1995</c:v>
                </c:pt>
                <c:pt idx="6">
                  <c:v>2000</c:v>
                </c:pt>
                <c:pt idx="7">
                  <c:v>2005</c:v>
                </c:pt>
                <c:pt idx="8">
                  <c:v>2010</c:v>
                </c:pt>
                <c:pt idx="9">
                  <c:v>2015</c:v>
                </c:pt>
                <c:pt idx="10">
                  <c:v>2020</c:v>
                </c:pt>
              </c:numCache>
            </c:numRef>
          </c:cat>
          <c:val>
            <c:numRef>
              <c:f>Hoja1!$B$2:$B$12</c:f>
              <c:numCache>
                <c:formatCode>General</c:formatCode>
                <c:ptCount val="11"/>
                <c:pt idx="0">
                  <c:v>6.62</c:v>
                </c:pt>
                <c:pt idx="1">
                  <c:v>5.88</c:v>
                </c:pt>
                <c:pt idx="2">
                  <c:v>4.82</c:v>
                </c:pt>
                <c:pt idx="3">
                  <c:v>4.04</c:v>
                </c:pt>
                <c:pt idx="4">
                  <c:v>3.45</c:v>
                </c:pt>
                <c:pt idx="5">
                  <c:v>3.01</c:v>
                </c:pt>
                <c:pt idx="6">
                  <c:v>2.67</c:v>
                </c:pt>
                <c:pt idx="7">
                  <c:v>2.4700000000000002</c:v>
                </c:pt>
                <c:pt idx="8">
                  <c:v>2.31</c:v>
                </c:pt>
                <c:pt idx="9">
                  <c:v>2.1800000000000002</c:v>
                </c:pt>
                <c:pt idx="10">
                  <c:v>2.0499999999999998</c:v>
                </c:pt>
              </c:numCache>
            </c:numRef>
          </c:val>
          <c:extLst>
            <c:ext xmlns:c16="http://schemas.microsoft.com/office/drawing/2014/chart" uri="{C3380CC4-5D6E-409C-BE32-E72D297353CC}">
              <c16:uniqueId val="{00000000-FAB8-4922-8C4F-736BE1B80F74}"/>
            </c:ext>
          </c:extLst>
        </c:ser>
        <c:dLbls>
          <c:showLegendKey val="0"/>
          <c:showVal val="0"/>
          <c:showCatName val="0"/>
          <c:showSerName val="0"/>
          <c:showPercent val="0"/>
          <c:showBubbleSize val="0"/>
        </c:dLbls>
        <c:axId val="288691583"/>
        <c:axId val="288690751"/>
      </c:areaChart>
      <c:catAx>
        <c:axId val="288691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288690751"/>
        <c:crosses val="autoZero"/>
        <c:auto val="1"/>
        <c:lblAlgn val="ctr"/>
        <c:lblOffset val="100"/>
        <c:noMultiLvlLbl val="0"/>
      </c:catAx>
      <c:valAx>
        <c:axId val="288690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MX"/>
          </a:p>
        </c:txPr>
        <c:crossAx val="2886915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511EB-B152-4B7C-9A02-7A7814ACEDB1}" type="datetimeFigureOut">
              <a:rPr lang="es-MX" smtClean="0"/>
              <a:t>13/05/2022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35DD9-FAB0-4375-975F-C9EA4AE48B6D}" type="slidenum">
              <a:rPr lang="es-MX" smtClean="0"/>
              <a:t>‹Nº›</a:t>
            </a:fld>
            <a:endParaRPr lang="es-MX"/>
          </a:p>
        </p:txBody>
      </p:sp>
    </p:spTree>
    <p:extLst>
      <p:ext uri="{BB962C8B-B14F-4D97-AF65-F5344CB8AC3E}">
        <p14:creationId xmlns:p14="http://schemas.microsoft.com/office/powerpoint/2010/main" val="330561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I'm talking about maternal mortality in Mexico; this is a statistical contrast with a political approach.</a:t>
            </a:r>
            <a:endParaRPr lang="es-MX" dirty="0"/>
          </a:p>
        </p:txBody>
      </p:sp>
      <p:sp>
        <p:nvSpPr>
          <p:cNvPr id="4" name="Marcador de número de diapositiva 3"/>
          <p:cNvSpPr>
            <a:spLocks noGrp="1"/>
          </p:cNvSpPr>
          <p:nvPr>
            <p:ph type="sldNum" sz="quarter" idx="5"/>
          </p:nvPr>
        </p:nvSpPr>
        <p:spPr/>
        <p:txBody>
          <a:bodyPr/>
          <a:lstStyle/>
          <a:p>
            <a:fld id="{23E35DD9-FAB0-4375-975F-C9EA4AE48B6D}" type="slidenum">
              <a:rPr lang="es-MX" smtClean="0"/>
              <a:t>1</a:t>
            </a:fld>
            <a:endParaRPr lang="es-MX"/>
          </a:p>
        </p:txBody>
      </p:sp>
    </p:spTree>
    <p:extLst>
      <p:ext uri="{BB962C8B-B14F-4D97-AF65-F5344CB8AC3E}">
        <p14:creationId xmlns:p14="http://schemas.microsoft.com/office/powerpoint/2010/main" val="35487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Here are just a few insights regarding the pregnancy in Mexico that I’ve discovered in official data sources.</a:t>
            </a:r>
          </a:p>
          <a:p>
            <a:pPr marL="171450" indent="-171450">
              <a:buFont typeface="Arial" panose="020B0604020202020204" pitchFamily="34" charset="0"/>
              <a:buChar char="•"/>
            </a:pPr>
            <a:r>
              <a:rPr lang="en-US" dirty="0"/>
              <a:t>7 out of 10 women had at least one child born alive in Mexico.</a:t>
            </a:r>
          </a:p>
          <a:p>
            <a:pPr marL="171450" indent="-171450">
              <a:buFont typeface="Arial" panose="020B0604020202020204" pitchFamily="34" charset="0"/>
              <a:buChar char="•"/>
            </a:pPr>
            <a:r>
              <a:rPr lang="en-US" dirty="0"/>
              <a:t>In the last 50 years, the global fecundity rate has experienced a drop from 6.62 to 2.05 average children per woman.</a:t>
            </a:r>
            <a:endParaRPr lang="es-MX" dirty="0"/>
          </a:p>
        </p:txBody>
      </p:sp>
      <p:sp>
        <p:nvSpPr>
          <p:cNvPr id="4" name="Marcador de número de diapositiva 3"/>
          <p:cNvSpPr>
            <a:spLocks noGrp="1"/>
          </p:cNvSpPr>
          <p:nvPr>
            <p:ph type="sldNum" sz="quarter" idx="5"/>
          </p:nvPr>
        </p:nvSpPr>
        <p:spPr/>
        <p:txBody>
          <a:bodyPr/>
          <a:lstStyle/>
          <a:p>
            <a:fld id="{23E35DD9-FAB0-4375-975F-C9EA4AE48B6D}" type="slidenum">
              <a:rPr lang="es-MX" smtClean="0"/>
              <a:t>2</a:t>
            </a:fld>
            <a:endParaRPr lang="es-MX"/>
          </a:p>
        </p:txBody>
      </p:sp>
    </p:spTree>
    <p:extLst>
      <p:ext uri="{BB962C8B-B14F-4D97-AF65-F5344CB8AC3E}">
        <p14:creationId xmlns:p14="http://schemas.microsoft.com/office/powerpoint/2010/main" val="242828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The past August 7th, 2019, senator </a:t>
            </a:r>
            <a:r>
              <a:rPr lang="en-US" i="1" dirty="0"/>
              <a:t>Salomón Jara Cruz </a:t>
            </a:r>
            <a:r>
              <a:rPr lang="en-US" dirty="0"/>
              <a:t>presented an agreement to the chamber where he proposed measures to various authorities to reduce maternal mortality.</a:t>
            </a:r>
          </a:p>
          <a:p>
            <a:pPr marL="171450" indent="-171450">
              <a:buFont typeface="Arial" panose="020B0604020202020204" pitchFamily="34" charset="0"/>
              <a:buChar char="•"/>
            </a:pPr>
            <a:r>
              <a:rPr lang="en-US" dirty="0"/>
              <a:t>In this agreement, there's an evident lack of actual proposals. The proposed measures are no other than exhorting the authorities to execute needed actions to strengthen health services and generate conditions that allow reducing the majority of preventable deaths.</a:t>
            </a:r>
          </a:p>
          <a:p>
            <a:pPr marL="171450" indent="-171450">
              <a:buFont typeface="Arial" panose="020B0604020202020204" pitchFamily="34" charset="0"/>
              <a:buChar char="•"/>
            </a:pPr>
            <a:r>
              <a:rPr lang="en-US" dirty="0"/>
              <a:t>Besides that, it called to my attention that the approach given by this senator to the problem might not be the best one. Therefore,  I decided to try and perform some analysis to validate or refute his approach.</a:t>
            </a:r>
          </a:p>
          <a:p>
            <a:pPr marL="171450" indent="-171450">
              <a:buFont typeface="Arial" panose="020B0604020202020204" pitchFamily="34" charset="0"/>
              <a:buChar char="•"/>
            </a:pPr>
            <a:r>
              <a:rPr lang="en-US" dirty="0"/>
              <a:t>His proposal claims that in a sample of 2021, the main reasons (apart from COVID) are edema, proteinuria, high blood pressure, and obstetric hemorrhage.</a:t>
            </a:r>
          </a:p>
          <a:p>
            <a:pPr marL="171450" indent="-171450">
              <a:buFont typeface="Arial" panose="020B0604020202020204" pitchFamily="34" charset="0"/>
              <a:buChar char="•"/>
            </a:pPr>
            <a:r>
              <a:rPr lang="en-US" dirty="0"/>
              <a:t>Also, he highlighted the states with more maternal deaths and listed the top 5. Here, we can infer that those are the ones that need urgent action; here is the hypothesis: the state where the child is supposed to be born influences whether the mother survives or not.</a:t>
            </a:r>
            <a:endParaRPr lang="es-MX" dirty="0"/>
          </a:p>
        </p:txBody>
      </p:sp>
      <p:sp>
        <p:nvSpPr>
          <p:cNvPr id="4" name="Marcador de número de diapositiva 3"/>
          <p:cNvSpPr>
            <a:spLocks noGrp="1"/>
          </p:cNvSpPr>
          <p:nvPr>
            <p:ph type="sldNum" sz="quarter" idx="5"/>
          </p:nvPr>
        </p:nvSpPr>
        <p:spPr/>
        <p:txBody>
          <a:bodyPr/>
          <a:lstStyle/>
          <a:p>
            <a:fld id="{23E35DD9-FAB0-4375-975F-C9EA4AE48B6D}" type="slidenum">
              <a:rPr lang="es-MX" smtClean="0"/>
              <a:t>3</a:t>
            </a:fld>
            <a:endParaRPr lang="es-MX"/>
          </a:p>
        </p:txBody>
      </p:sp>
    </p:spTree>
    <p:extLst>
      <p:ext uri="{BB962C8B-B14F-4D97-AF65-F5344CB8AC3E}">
        <p14:creationId xmlns:p14="http://schemas.microsoft.com/office/powerpoint/2010/main" val="308154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For this analysis, I collected the data from the </a:t>
            </a:r>
            <a:r>
              <a:rPr lang="en-US" dirty="0" err="1"/>
              <a:t>Borns</a:t>
            </a:r>
            <a:r>
              <a:rPr lang="en-US" dirty="0"/>
              <a:t> Subsystem of Information (SINAC by its alias in Spanish), the 2020 version. The total usage of this dataset is 97% (1,709,443 out of 1,747,847 cases); our sample is the cases that happen in a determined state; for example, Estado de Mexico's sample size is 169,636 cases.</a:t>
            </a:r>
          </a:p>
          <a:p>
            <a:pPr marL="171450" indent="-171450">
              <a:buFont typeface="Arial" panose="020B0604020202020204" pitchFamily="34" charset="0"/>
              <a:buChar char="•"/>
            </a:pPr>
            <a:r>
              <a:rPr lang="en-US" dirty="0"/>
              <a:t>Our null hypothesis is that the probabilities of survival in each state are no different from those in the country. Let's continue with Estado de Mexico's sample. The test statistic for one sample z-test is 0.7295, and the corresponding p-value is 0.4656.</a:t>
            </a:r>
          </a:p>
          <a:p>
            <a:pPr marL="171450" indent="-171450">
              <a:buFont typeface="Arial" panose="020B0604020202020204" pitchFamily="34" charset="0"/>
              <a:buChar char="•"/>
            </a:pPr>
            <a:r>
              <a:rPr lang="en-US" dirty="0"/>
              <a:t>Since this p-value is not less than .05, we do not have sufficient evidence to reject the null hypothesis. In other words, the state in which the baby is supposed to be born does not affect significantly if the mother survives or not.</a:t>
            </a:r>
            <a:endParaRPr lang="es-MX" dirty="0"/>
          </a:p>
        </p:txBody>
      </p:sp>
      <p:sp>
        <p:nvSpPr>
          <p:cNvPr id="4" name="Marcador de número de diapositiva 3"/>
          <p:cNvSpPr>
            <a:spLocks noGrp="1"/>
          </p:cNvSpPr>
          <p:nvPr>
            <p:ph type="sldNum" sz="quarter" idx="5"/>
          </p:nvPr>
        </p:nvSpPr>
        <p:spPr/>
        <p:txBody>
          <a:bodyPr/>
          <a:lstStyle/>
          <a:p>
            <a:fld id="{23E35DD9-FAB0-4375-975F-C9EA4AE48B6D}" type="slidenum">
              <a:rPr lang="es-MX" smtClean="0"/>
              <a:t>4</a:t>
            </a:fld>
            <a:endParaRPr lang="es-MX"/>
          </a:p>
        </p:txBody>
      </p:sp>
    </p:spTree>
    <p:extLst>
      <p:ext uri="{BB962C8B-B14F-4D97-AF65-F5344CB8AC3E}">
        <p14:creationId xmlns:p14="http://schemas.microsoft.com/office/powerpoint/2010/main" val="243317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A survival analysis model of the mothers where the variables are if the case is in CDMX or the rest of the country (let's remember that CDMX was the number 2 state in the proposal). Here, we can observe that the chances of survival are better in the capital, contrary to the assumption of the proposal.</a:t>
            </a:r>
            <a:endParaRPr lang="es-MX" dirty="0"/>
          </a:p>
        </p:txBody>
      </p:sp>
      <p:sp>
        <p:nvSpPr>
          <p:cNvPr id="4" name="Marcador de número de diapositiva 3"/>
          <p:cNvSpPr>
            <a:spLocks noGrp="1"/>
          </p:cNvSpPr>
          <p:nvPr>
            <p:ph type="sldNum" sz="quarter" idx="5"/>
          </p:nvPr>
        </p:nvSpPr>
        <p:spPr/>
        <p:txBody>
          <a:bodyPr/>
          <a:lstStyle/>
          <a:p>
            <a:fld id="{23E35DD9-FAB0-4375-975F-C9EA4AE48B6D}" type="slidenum">
              <a:rPr lang="es-MX" smtClean="0"/>
              <a:t>5</a:t>
            </a:fld>
            <a:endParaRPr lang="es-MX"/>
          </a:p>
        </p:txBody>
      </p:sp>
    </p:spTree>
    <p:extLst>
      <p:ext uri="{BB962C8B-B14F-4D97-AF65-F5344CB8AC3E}">
        <p14:creationId xmlns:p14="http://schemas.microsoft.com/office/powerpoint/2010/main" val="1043476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Suppose we plot all the states and zoom in to a range to identify the ones with the worst odds of survival. In that case, we can observe that Quintana Roo, Baja California, Chihuahua, Estado de México, and Aguascalientes have the worst odds, again, contrary to the political proposal.</a:t>
            </a:r>
          </a:p>
          <a:p>
            <a:pPr marL="171450" indent="-171450">
              <a:buFont typeface="Arial" panose="020B0604020202020204" pitchFamily="34" charset="0"/>
              <a:buChar char="•"/>
            </a:pPr>
            <a:r>
              <a:rPr lang="en-US" dirty="0"/>
              <a:t>In conclusion, we need to use data to prioritize the actions taken across the country. The suggested action can’t be oriented to take place in some states when the data shows that this is not a decisive factor.</a:t>
            </a:r>
          </a:p>
          <a:p>
            <a:pPr marL="171450" indent="-171450">
              <a:buFont typeface="Arial" panose="020B0604020202020204" pitchFamily="34" charset="0"/>
              <a:buChar char="•"/>
            </a:pPr>
            <a:r>
              <a:rPr lang="en-US" dirty="0"/>
              <a:t>Nowadays, we have easy access to data, and it's inconceivable that politicians still make decisions with no foundation.</a:t>
            </a:r>
            <a:endParaRPr lang="es-MX" dirty="0"/>
          </a:p>
        </p:txBody>
      </p:sp>
      <p:sp>
        <p:nvSpPr>
          <p:cNvPr id="4" name="Marcador de número de diapositiva 3"/>
          <p:cNvSpPr>
            <a:spLocks noGrp="1"/>
          </p:cNvSpPr>
          <p:nvPr>
            <p:ph type="sldNum" sz="quarter" idx="5"/>
          </p:nvPr>
        </p:nvSpPr>
        <p:spPr/>
        <p:txBody>
          <a:bodyPr/>
          <a:lstStyle/>
          <a:p>
            <a:fld id="{23E35DD9-FAB0-4375-975F-C9EA4AE48B6D}" type="slidenum">
              <a:rPr lang="es-MX" smtClean="0"/>
              <a:t>6</a:t>
            </a:fld>
            <a:endParaRPr lang="es-MX"/>
          </a:p>
        </p:txBody>
      </p:sp>
    </p:spTree>
    <p:extLst>
      <p:ext uri="{BB962C8B-B14F-4D97-AF65-F5344CB8AC3E}">
        <p14:creationId xmlns:p14="http://schemas.microsoft.com/office/powerpoint/2010/main" val="356163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4334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8523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108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76726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920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48746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7964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38029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90317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99694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5/13/2022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99059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5/13/2022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79425847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F3F086-2369-C792-A153-2489BFBE49BF}"/>
              </a:ext>
            </a:extLst>
          </p:cNvPr>
          <p:cNvSpPr>
            <a:spLocks noGrp="1"/>
          </p:cNvSpPr>
          <p:nvPr>
            <p:ph type="ctrTitle"/>
          </p:nvPr>
        </p:nvSpPr>
        <p:spPr>
          <a:xfrm>
            <a:off x="-1" y="1181101"/>
            <a:ext cx="8239927" cy="2481974"/>
          </a:xfrm>
          <a:solidFill>
            <a:srgbClr val="00B0F0"/>
          </a:solidFill>
        </p:spPr>
        <p:txBody>
          <a:bodyPr rIns="2268000" anchor="ctr">
            <a:normAutofit/>
          </a:bodyPr>
          <a:lstStyle/>
          <a:p>
            <a:pPr algn="r"/>
            <a:r>
              <a:rPr lang="es-MX" dirty="0">
                <a:solidFill>
                  <a:schemeClr val="bg1"/>
                </a:solidFill>
              </a:rPr>
              <a:t>Mortalidad Materna en México</a:t>
            </a:r>
          </a:p>
        </p:txBody>
      </p:sp>
      <p:sp>
        <p:nvSpPr>
          <p:cNvPr id="3" name="Subtítulo 2">
            <a:extLst>
              <a:ext uri="{FF2B5EF4-FFF2-40B4-BE49-F238E27FC236}">
                <a16:creationId xmlns:a16="http://schemas.microsoft.com/office/drawing/2014/main" id="{A4369BC0-81B2-1144-2A0D-D1CB83887026}"/>
              </a:ext>
            </a:extLst>
          </p:cNvPr>
          <p:cNvSpPr>
            <a:spLocks noGrp="1"/>
          </p:cNvSpPr>
          <p:nvPr>
            <p:ph type="subTitle" idx="1"/>
          </p:nvPr>
        </p:nvSpPr>
        <p:spPr>
          <a:xfrm>
            <a:off x="-2" y="3663075"/>
            <a:ext cx="5360506" cy="378838"/>
          </a:xfrm>
        </p:spPr>
        <p:txBody>
          <a:bodyPr anchor="b">
            <a:normAutofit/>
          </a:bodyPr>
          <a:lstStyle/>
          <a:p>
            <a:r>
              <a:rPr lang="es-MX" dirty="0"/>
              <a:t>Contraste estadístico a la perspectiva política</a:t>
            </a:r>
          </a:p>
        </p:txBody>
      </p:sp>
      <p:pic>
        <p:nvPicPr>
          <p:cNvPr id="4" name="Picture 3">
            <a:extLst>
              <a:ext uri="{FF2B5EF4-FFF2-40B4-BE49-F238E27FC236}">
                <a16:creationId xmlns:a16="http://schemas.microsoft.com/office/drawing/2014/main" id="{B3780DAA-0788-7644-C192-125871C2FC4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398" r="13398"/>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17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7C3C5B4-1C92-37FD-04BD-469D06103184}"/>
              </a:ext>
            </a:extLst>
          </p:cNvPr>
          <p:cNvSpPr>
            <a:spLocks noGrp="1"/>
          </p:cNvSpPr>
          <p:nvPr>
            <p:ph type="title"/>
          </p:nvPr>
        </p:nvSpPr>
        <p:spPr>
          <a:xfrm>
            <a:off x="2286001" y="0"/>
            <a:ext cx="9905999" cy="1360898"/>
          </a:xfrm>
        </p:spPr>
        <p:txBody>
          <a:bodyPr/>
          <a:lstStyle/>
          <a:p>
            <a:r>
              <a:rPr lang="es-MX" b="1" dirty="0"/>
              <a:t>El embarazo en México</a:t>
            </a:r>
          </a:p>
        </p:txBody>
      </p:sp>
      <p:sp>
        <p:nvSpPr>
          <p:cNvPr id="20" name="CuadroTexto 19">
            <a:extLst>
              <a:ext uri="{FF2B5EF4-FFF2-40B4-BE49-F238E27FC236}">
                <a16:creationId xmlns:a16="http://schemas.microsoft.com/office/drawing/2014/main" id="{6C259B83-5A3A-49F7-B886-068AB3A63BC6}"/>
              </a:ext>
            </a:extLst>
          </p:cNvPr>
          <p:cNvSpPr txBox="1"/>
          <p:nvPr/>
        </p:nvSpPr>
        <p:spPr>
          <a:xfrm>
            <a:off x="0" y="3606087"/>
            <a:ext cx="3041374" cy="1324291"/>
          </a:xfrm>
          <a:prstGeom prst="homePlate">
            <a:avLst/>
          </a:prstGeom>
          <a:solidFill>
            <a:srgbClr val="00B0F0">
              <a:alpha val="18000"/>
            </a:srgbClr>
          </a:solidFill>
        </p:spPr>
        <p:txBody>
          <a:bodyPr wrap="square" lIns="180000" tIns="180000" rIns="180000" bIns="180000" rtlCol="0">
            <a:spAutoFit/>
          </a:bodyPr>
          <a:lstStyle/>
          <a:p>
            <a:pPr>
              <a:lnSpc>
                <a:spcPct val="114000"/>
              </a:lnSpc>
            </a:pPr>
            <a:r>
              <a:rPr lang="es-ES" sz="1400" dirty="0"/>
              <a:t>En 2020, siete de cada 10 mujeres de 15 años y más han tenido al menos un hijo nacido vivo</a:t>
            </a:r>
            <a:endParaRPr lang="es-MX" sz="1400" dirty="0"/>
          </a:p>
        </p:txBody>
      </p:sp>
      <p:graphicFrame>
        <p:nvGraphicFramePr>
          <p:cNvPr id="10" name="Marcador de contenido 9">
            <a:extLst>
              <a:ext uri="{FF2B5EF4-FFF2-40B4-BE49-F238E27FC236}">
                <a16:creationId xmlns:a16="http://schemas.microsoft.com/office/drawing/2014/main" id="{D05FB0BD-E1F0-3FD0-E49B-54F4EC7A641E}"/>
              </a:ext>
            </a:extLst>
          </p:cNvPr>
          <p:cNvGraphicFramePr>
            <a:graphicFrameLocks noGrp="1"/>
          </p:cNvGraphicFramePr>
          <p:nvPr>
            <p:ph sz="half" idx="1"/>
            <p:extLst>
              <p:ext uri="{D42A27DB-BD31-4B8C-83A1-F6EECF244321}">
                <p14:modId xmlns:p14="http://schemas.microsoft.com/office/powerpoint/2010/main" val="3003439194"/>
              </p:ext>
            </p:extLst>
          </p:nvPr>
        </p:nvGraphicFramePr>
        <p:xfrm>
          <a:off x="-53845" y="2549800"/>
          <a:ext cx="6581795" cy="17077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Marcador de contenido 27">
            <a:extLst>
              <a:ext uri="{FF2B5EF4-FFF2-40B4-BE49-F238E27FC236}">
                <a16:creationId xmlns:a16="http://schemas.microsoft.com/office/drawing/2014/main" id="{E287AE29-E797-1150-DE6C-DC6628C230BC}"/>
              </a:ext>
            </a:extLst>
          </p:cNvPr>
          <p:cNvGraphicFramePr>
            <a:graphicFrameLocks noGrp="1"/>
          </p:cNvGraphicFramePr>
          <p:nvPr>
            <p:ph sz="half" idx="2"/>
            <p:extLst>
              <p:ext uri="{D42A27DB-BD31-4B8C-83A1-F6EECF244321}">
                <p14:modId xmlns:p14="http://schemas.microsoft.com/office/powerpoint/2010/main" val="3784970383"/>
              </p:ext>
            </p:extLst>
          </p:nvPr>
        </p:nvGraphicFramePr>
        <p:xfrm>
          <a:off x="6829769" y="2549800"/>
          <a:ext cx="4799012" cy="1882715"/>
        </p:xfrm>
        <a:graphic>
          <a:graphicData uri="http://schemas.openxmlformats.org/drawingml/2006/chart">
            <c:chart xmlns:c="http://schemas.openxmlformats.org/drawingml/2006/chart" xmlns:r="http://schemas.openxmlformats.org/officeDocument/2006/relationships" r:id="rId4"/>
          </a:graphicData>
        </a:graphic>
      </p:graphicFrame>
      <p:sp>
        <p:nvSpPr>
          <p:cNvPr id="21" name="CuadroTexto 20">
            <a:extLst>
              <a:ext uri="{FF2B5EF4-FFF2-40B4-BE49-F238E27FC236}">
                <a16:creationId xmlns:a16="http://schemas.microsoft.com/office/drawing/2014/main" id="{41D00DFD-A489-A88C-4005-BC7B9A079AC0}"/>
              </a:ext>
            </a:extLst>
          </p:cNvPr>
          <p:cNvSpPr txBox="1"/>
          <p:nvPr/>
        </p:nvSpPr>
        <p:spPr>
          <a:xfrm flipH="1">
            <a:off x="7798903" y="1606615"/>
            <a:ext cx="4393096" cy="1078711"/>
          </a:xfrm>
          <a:prstGeom prst="homePlate">
            <a:avLst/>
          </a:prstGeom>
          <a:solidFill>
            <a:srgbClr val="00B0F0">
              <a:alpha val="18000"/>
            </a:srgbClr>
          </a:solidFill>
        </p:spPr>
        <p:txBody>
          <a:bodyPr wrap="square" lIns="180000" tIns="180000" rIns="360000" bIns="180000" rtlCol="0">
            <a:spAutoFit/>
          </a:bodyPr>
          <a:lstStyle>
            <a:defPPr>
              <a:defRPr lang="es-MX"/>
            </a:defPPr>
            <a:lvl1pPr>
              <a:defRPr sz="1400"/>
            </a:lvl1pPr>
          </a:lstStyle>
          <a:p>
            <a:pPr algn="r">
              <a:lnSpc>
                <a:spcPct val="114000"/>
              </a:lnSpc>
            </a:pPr>
            <a:r>
              <a:rPr lang="es-ES" dirty="0"/>
              <a:t>En los últimos 50 años, la tasa global de fecundidad ha bajado de 6.62 a 2.05 hijos en promedio por mujer**</a:t>
            </a:r>
            <a:endParaRPr lang="es-MX" dirty="0"/>
          </a:p>
        </p:txBody>
      </p:sp>
      <p:sp>
        <p:nvSpPr>
          <p:cNvPr id="29" name="CuadroTexto 28">
            <a:extLst>
              <a:ext uri="{FF2B5EF4-FFF2-40B4-BE49-F238E27FC236}">
                <a16:creationId xmlns:a16="http://schemas.microsoft.com/office/drawing/2014/main" id="{1875C0FF-3AB6-6ED2-625A-74389C88209F}"/>
              </a:ext>
            </a:extLst>
          </p:cNvPr>
          <p:cNvSpPr txBox="1"/>
          <p:nvPr/>
        </p:nvSpPr>
        <p:spPr>
          <a:xfrm>
            <a:off x="0" y="4930378"/>
            <a:ext cx="3845292" cy="230832"/>
          </a:xfrm>
          <a:prstGeom prst="rect">
            <a:avLst/>
          </a:prstGeom>
          <a:noFill/>
        </p:spPr>
        <p:txBody>
          <a:bodyPr wrap="square" rtlCol="0" anchor="ctr">
            <a:spAutoFit/>
          </a:bodyPr>
          <a:lstStyle>
            <a:defPPr>
              <a:defRPr lang="es-MX"/>
            </a:defPPr>
            <a:lvl1pPr algn="r">
              <a:defRPr sz="900" b="1"/>
            </a:lvl1pPr>
          </a:lstStyle>
          <a:p>
            <a:pPr algn="l"/>
            <a:r>
              <a:rPr lang="es-MX" dirty="0"/>
              <a:t>FUENTE: </a:t>
            </a:r>
            <a:r>
              <a:rPr lang="es-MX" b="0" dirty="0"/>
              <a:t>Censo Nacional de Población y Vivienda, 2020 (INEGI)</a:t>
            </a:r>
            <a:endParaRPr lang="es-MX" dirty="0"/>
          </a:p>
        </p:txBody>
      </p:sp>
      <p:sp>
        <p:nvSpPr>
          <p:cNvPr id="30" name="CuadroTexto 29">
            <a:extLst>
              <a:ext uri="{FF2B5EF4-FFF2-40B4-BE49-F238E27FC236}">
                <a16:creationId xmlns:a16="http://schemas.microsoft.com/office/drawing/2014/main" id="{BE05A0DD-E223-7E7C-D5E3-1F7E2C1099C8}"/>
              </a:ext>
            </a:extLst>
          </p:cNvPr>
          <p:cNvSpPr txBox="1"/>
          <p:nvPr/>
        </p:nvSpPr>
        <p:spPr>
          <a:xfrm>
            <a:off x="8249478" y="1375783"/>
            <a:ext cx="3942521" cy="230832"/>
          </a:xfrm>
          <a:prstGeom prst="rect">
            <a:avLst/>
          </a:prstGeom>
          <a:noFill/>
        </p:spPr>
        <p:txBody>
          <a:bodyPr wrap="square" rtlCol="0" anchor="ctr">
            <a:spAutoFit/>
          </a:bodyPr>
          <a:lstStyle/>
          <a:p>
            <a:pPr algn="r"/>
            <a:r>
              <a:rPr lang="es-MX" sz="900" b="1" dirty="0"/>
              <a:t>FUENTE: </a:t>
            </a:r>
            <a:r>
              <a:rPr lang="es-MX" sz="900" dirty="0"/>
              <a:t>Datos del Consejo Nacional de Población (CONAPO)</a:t>
            </a:r>
          </a:p>
        </p:txBody>
      </p:sp>
    </p:spTree>
    <p:extLst>
      <p:ext uri="{BB962C8B-B14F-4D97-AF65-F5344CB8AC3E}">
        <p14:creationId xmlns:p14="http://schemas.microsoft.com/office/powerpoint/2010/main" val="6316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216944C0-9063-3C64-8708-5BB83F382D52}"/>
              </a:ext>
            </a:extLst>
          </p:cNvPr>
          <p:cNvSpPr>
            <a:spLocks noGrp="1"/>
          </p:cNvSpPr>
          <p:nvPr>
            <p:ph type="body" idx="1"/>
          </p:nvPr>
        </p:nvSpPr>
        <p:spPr/>
        <p:txBody>
          <a:bodyPr>
            <a:normAutofit fontScale="92500" lnSpcReduction="10000"/>
          </a:bodyPr>
          <a:lstStyle/>
          <a:p>
            <a:r>
              <a:rPr lang="es-MX" dirty="0"/>
              <a:t>Principales causas de mortalidad materna:</a:t>
            </a:r>
          </a:p>
        </p:txBody>
      </p:sp>
      <p:graphicFrame>
        <p:nvGraphicFramePr>
          <p:cNvPr id="9" name="Tabla 9">
            <a:extLst>
              <a:ext uri="{FF2B5EF4-FFF2-40B4-BE49-F238E27FC236}">
                <a16:creationId xmlns:a16="http://schemas.microsoft.com/office/drawing/2014/main" id="{2072A8A8-86F5-68BE-886C-5D0E7025417D}"/>
              </a:ext>
            </a:extLst>
          </p:cNvPr>
          <p:cNvGraphicFramePr>
            <a:graphicFrameLocks noGrp="1"/>
          </p:cNvGraphicFramePr>
          <p:nvPr>
            <p:ph sz="half" idx="2"/>
            <p:extLst>
              <p:ext uri="{D42A27DB-BD31-4B8C-83A1-F6EECF244321}">
                <p14:modId xmlns:p14="http://schemas.microsoft.com/office/powerpoint/2010/main" val="4182658528"/>
              </p:ext>
            </p:extLst>
          </p:nvPr>
        </p:nvGraphicFramePr>
        <p:xfrm>
          <a:off x="1143000" y="2865438"/>
          <a:ext cx="4799012" cy="2001520"/>
        </p:xfrm>
        <a:graphic>
          <a:graphicData uri="http://schemas.openxmlformats.org/drawingml/2006/table">
            <a:tbl>
              <a:tblPr firstRow="1" bandRow="1">
                <a:tableStyleId>{21E4AEA4-8DFA-4A89-87EB-49C32662AFE0}</a:tableStyleId>
              </a:tblPr>
              <a:tblGrid>
                <a:gridCol w="3743554">
                  <a:extLst>
                    <a:ext uri="{9D8B030D-6E8A-4147-A177-3AD203B41FA5}">
                      <a16:colId xmlns:a16="http://schemas.microsoft.com/office/drawing/2014/main" val="2774908691"/>
                    </a:ext>
                  </a:extLst>
                </a:gridCol>
                <a:gridCol w="1055458">
                  <a:extLst>
                    <a:ext uri="{9D8B030D-6E8A-4147-A177-3AD203B41FA5}">
                      <a16:colId xmlns:a16="http://schemas.microsoft.com/office/drawing/2014/main" val="2670972429"/>
                    </a:ext>
                  </a:extLst>
                </a:gridCol>
              </a:tblGrid>
              <a:tr h="370840">
                <a:tc>
                  <a:txBody>
                    <a:bodyPr/>
                    <a:lstStyle/>
                    <a:p>
                      <a:r>
                        <a:rPr lang="es-MX" sz="1400" dirty="0"/>
                        <a:t>Grupo</a:t>
                      </a:r>
                    </a:p>
                  </a:txBody>
                  <a:tcPr anchor="ctr"/>
                </a:tc>
                <a:tc>
                  <a:txBody>
                    <a:bodyPr/>
                    <a:lstStyle/>
                    <a:p>
                      <a:pPr algn="ctr"/>
                      <a:r>
                        <a:rPr lang="es-MX" sz="1400" dirty="0"/>
                        <a:t>%</a:t>
                      </a:r>
                    </a:p>
                  </a:txBody>
                  <a:tcPr anchor="ctr"/>
                </a:tc>
                <a:extLst>
                  <a:ext uri="{0D108BD9-81ED-4DB2-BD59-A6C34878D82A}">
                    <a16:rowId xmlns:a16="http://schemas.microsoft.com/office/drawing/2014/main" val="896856367"/>
                  </a:ext>
                </a:extLst>
              </a:tr>
              <a:tr h="370840">
                <a:tc>
                  <a:txBody>
                    <a:bodyPr/>
                    <a:lstStyle/>
                    <a:p>
                      <a:r>
                        <a:rPr lang="es-MX" sz="1400" dirty="0"/>
                        <a:t>COVID-19 confirmado</a:t>
                      </a:r>
                    </a:p>
                  </a:txBody>
                  <a:tcPr anchor="ctr"/>
                </a:tc>
                <a:tc>
                  <a:txBody>
                    <a:bodyPr/>
                    <a:lstStyle/>
                    <a:p>
                      <a:pPr algn="ctr"/>
                      <a:r>
                        <a:rPr lang="es-MX" sz="1400" dirty="0"/>
                        <a:t>38.7</a:t>
                      </a:r>
                    </a:p>
                  </a:txBody>
                  <a:tcPr anchor="ctr"/>
                </a:tc>
                <a:extLst>
                  <a:ext uri="{0D108BD9-81ED-4DB2-BD59-A6C34878D82A}">
                    <a16:rowId xmlns:a16="http://schemas.microsoft.com/office/drawing/2014/main" val="2716377058"/>
                  </a:ext>
                </a:extLst>
              </a:tr>
              <a:tr h="370840">
                <a:tc>
                  <a:txBody>
                    <a:bodyPr/>
                    <a:lstStyle/>
                    <a:p>
                      <a:r>
                        <a:rPr lang="es-MX" sz="1400" dirty="0"/>
                        <a:t>Probable COVID-19</a:t>
                      </a:r>
                    </a:p>
                  </a:txBody>
                  <a:tcPr anchor="ctr"/>
                </a:tc>
                <a:tc>
                  <a:txBody>
                    <a:bodyPr/>
                    <a:lstStyle/>
                    <a:p>
                      <a:pPr algn="ctr"/>
                      <a:r>
                        <a:rPr lang="es-MX" sz="1400" dirty="0"/>
                        <a:t>4.5</a:t>
                      </a:r>
                    </a:p>
                  </a:txBody>
                  <a:tcPr anchor="ctr"/>
                </a:tc>
                <a:extLst>
                  <a:ext uri="{0D108BD9-81ED-4DB2-BD59-A6C34878D82A}">
                    <a16:rowId xmlns:a16="http://schemas.microsoft.com/office/drawing/2014/main" val="4084692347"/>
                  </a:ext>
                </a:extLst>
              </a:tr>
              <a:tr h="370840">
                <a:tc>
                  <a:txBody>
                    <a:bodyPr/>
                    <a:lstStyle/>
                    <a:p>
                      <a:r>
                        <a:rPr lang="es-MX" sz="1400" dirty="0"/>
                        <a:t>Edema, proteinuria y trastornos hipertensivos</a:t>
                      </a:r>
                    </a:p>
                  </a:txBody>
                  <a:tcPr anchor="ctr"/>
                </a:tc>
                <a:tc>
                  <a:txBody>
                    <a:bodyPr/>
                    <a:lstStyle/>
                    <a:p>
                      <a:pPr algn="ctr"/>
                      <a:r>
                        <a:rPr lang="es-MX" sz="1400" dirty="0"/>
                        <a:t>11.8</a:t>
                      </a:r>
                    </a:p>
                  </a:txBody>
                  <a:tcPr anchor="ctr"/>
                </a:tc>
                <a:extLst>
                  <a:ext uri="{0D108BD9-81ED-4DB2-BD59-A6C34878D82A}">
                    <a16:rowId xmlns:a16="http://schemas.microsoft.com/office/drawing/2014/main" val="4231753239"/>
                  </a:ext>
                </a:extLst>
              </a:tr>
              <a:tr h="370840">
                <a:tc>
                  <a:txBody>
                    <a:bodyPr/>
                    <a:lstStyle/>
                    <a:p>
                      <a:r>
                        <a:rPr lang="es-MX" sz="1400" dirty="0"/>
                        <a:t>Hemorragia obstétrica</a:t>
                      </a:r>
                    </a:p>
                  </a:txBody>
                  <a:tcPr anchor="ctr"/>
                </a:tc>
                <a:tc>
                  <a:txBody>
                    <a:bodyPr/>
                    <a:lstStyle/>
                    <a:p>
                      <a:pPr algn="ctr"/>
                      <a:r>
                        <a:rPr lang="es-MX" sz="1400" dirty="0"/>
                        <a:t>9.8</a:t>
                      </a:r>
                    </a:p>
                  </a:txBody>
                  <a:tcPr anchor="ctr"/>
                </a:tc>
                <a:extLst>
                  <a:ext uri="{0D108BD9-81ED-4DB2-BD59-A6C34878D82A}">
                    <a16:rowId xmlns:a16="http://schemas.microsoft.com/office/drawing/2014/main" val="3254283605"/>
                  </a:ext>
                </a:extLst>
              </a:tr>
            </a:tbl>
          </a:graphicData>
        </a:graphic>
      </p:graphicFrame>
      <p:sp>
        <p:nvSpPr>
          <p:cNvPr id="7" name="Marcador de texto 6">
            <a:extLst>
              <a:ext uri="{FF2B5EF4-FFF2-40B4-BE49-F238E27FC236}">
                <a16:creationId xmlns:a16="http://schemas.microsoft.com/office/drawing/2014/main" id="{483A13E2-402B-4816-F7E3-4FAF8C442256}"/>
              </a:ext>
            </a:extLst>
          </p:cNvPr>
          <p:cNvSpPr>
            <a:spLocks noGrp="1"/>
          </p:cNvSpPr>
          <p:nvPr>
            <p:ph type="body" sz="quarter" idx="3"/>
          </p:nvPr>
        </p:nvSpPr>
        <p:spPr/>
        <p:txBody>
          <a:bodyPr>
            <a:normAutofit fontScale="92500" lnSpcReduction="10000"/>
          </a:bodyPr>
          <a:lstStyle/>
          <a:p>
            <a:r>
              <a:rPr lang="es-MX" dirty="0"/>
              <a:t>Entidades con más defunciones:</a:t>
            </a:r>
          </a:p>
        </p:txBody>
      </p:sp>
      <p:graphicFrame>
        <p:nvGraphicFramePr>
          <p:cNvPr id="13" name="Tabla 13">
            <a:extLst>
              <a:ext uri="{FF2B5EF4-FFF2-40B4-BE49-F238E27FC236}">
                <a16:creationId xmlns:a16="http://schemas.microsoft.com/office/drawing/2014/main" id="{9FCC8DF0-A637-7040-ACE0-2CF5C9B0838D}"/>
              </a:ext>
            </a:extLst>
          </p:cNvPr>
          <p:cNvGraphicFramePr>
            <a:graphicFrameLocks noGrp="1"/>
          </p:cNvGraphicFramePr>
          <p:nvPr>
            <p:ph sz="quarter" idx="4"/>
            <p:extLst>
              <p:ext uri="{D42A27DB-BD31-4B8C-83A1-F6EECF244321}">
                <p14:modId xmlns:p14="http://schemas.microsoft.com/office/powerpoint/2010/main" val="1985387856"/>
              </p:ext>
            </p:extLst>
          </p:nvPr>
        </p:nvGraphicFramePr>
        <p:xfrm>
          <a:off x="6249988" y="2865438"/>
          <a:ext cx="4799012" cy="2225040"/>
        </p:xfrm>
        <a:graphic>
          <a:graphicData uri="http://schemas.openxmlformats.org/drawingml/2006/table">
            <a:tbl>
              <a:tblPr firstRow="1" bandRow="1">
                <a:tableStyleId>{21E4AEA4-8DFA-4A89-87EB-49C32662AFE0}</a:tableStyleId>
              </a:tblPr>
              <a:tblGrid>
                <a:gridCol w="3757206">
                  <a:extLst>
                    <a:ext uri="{9D8B030D-6E8A-4147-A177-3AD203B41FA5}">
                      <a16:colId xmlns:a16="http://schemas.microsoft.com/office/drawing/2014/main" val="650834021"/>
                    </a:ext>
                  </a:extLst>
                </a:gridCol>
                <a:gridCol w="1041806">
                  <a:extLst>
                    <a:ext uri="{9D8B030D-6E8A-4147-A177-3AD203B41FA5}">
                      <a16:colId xmlns:a16="http://schemas.microsoft.com/office/drawing/2014/main" val="3239098344"/>
                    </a:ext>
                  </a:extLst>
                </a:gridCol>
              </a:tblGrid>
              <a:tr h="370840">
                <a:tc>
                  <a:txBody>
                    <a:bodyPr/>
                    <a:lstStyle/>
                    <a:p>
                      <a:pPr marL="0" algn="l" defTabSz="914400" rtl="0" eaLnBrk="1" latinLnBrk="0" hangingPunct="1"/>
                      <a:r>
                        <a:rPr lang="es-MX" sz="1400" dirty="0"/>
                        <a:t>Entidad Federativa</a:t>
                      </a:r>
                    </a:p>
                  </a:txBody>
                  <a:tcPr anchor="ctr"/>
                </a:tc>
                <a:tc>
                  <a:txBody>
                    <a:bodyPr/>
                    <a:lstStyle/>
                    <a:p>
                      <a:pPr marL="0" algn="ctr" defTabSz="914400" rtl="0" eaLnBrk="1" latinLnBrk="0" hangingPunct="1"/>
                      <a:r>
                        <a:rPr lang="es-MX" sz="1400" dirty="0"/>
                        <a:t>Total</a:t>
                      </a:r>
                    </a:p>
                  </a:txBody>
                  <a:tcPr anchor="ctr"/>
                </a:tc>
                <a:extLst>
                  <a:ext uri="{0D108BD9-81ED-4DB2-BD59-A6C34878D82A}">
                    <a16:rowId xmlns:a16="http://schemas.microsoft.com/office/drawing/2014/main" val="2720064592"/>
                  </a:ext>
                </a:extLst>
              </a:tr>
              <a:tr h="370840">
                <a:tc>
                  <a:txBody>
                    <a:bodyPr/>
                    <a:lstStyle/>
                    <a:p>
                      <a:pPr marL="0" algn="l" defTabSz="914400" rtl="0" eaLnBrk="1" latinLnBrk="0" hangingPunct="1"/>
                      <a:r>
                        <a:rPr lang="es-MX" sz="1400" dirty="0"/>
                        <a:t>Estado de México</a:t>
                      </a:r>
                    </a:p>
                  </a:txBody>
                  <a:tcPr anchor="ctr"/>
                </a:tc>
                <a:tc>
                  <a:txBody>
                    <a:bodyPr/>
                    <a:lstStyle/>
                    <a:p>
                      <a:pPr marL="0" algn="ctr" defTabSz="914400" rtl="0" eaLnBrk="1" latinLnBrk="0" hangingPunct="1"/>
                      <a:r>
                        <a:rPr lang="es-MX" sz="1400" dirty="0"/>
                        <a:t>62</a:t>
                      </a:r>
                    </a:p>
                  </a:txBody>
                  <a:tcPr anchor="ctr"/>
                </a:tc>
                <a:extLst>
                  <a:ext uri="{0D108BD9-81ED-4DB2-BD59-A6C34878D82A}">
                    <a16:rowId xmlns:a16="http://schemas.microsoft.com/office/drawing/2014/main" val="895018575"/>
                  </a:ext>
                </a:extLst>
              </a:tr>
              <a:tr h="370840">
                <a:tc>
                  <a:txBody>
                    <a:bodyPr/>
                    <a:lstStyle/>
                    <a:p>
                      <a:pPr marL="0" algn="l" defTabSz="914400" rtl="0" eaLnBrk="1" latinLnBrk="0" hangingPunct="1"/>
                      <a:r>
                        <a:rPr lang="es-MX" sz="1400" dirty="0"/>
                        <a:t>CDMX</a:t>
                      </a:r>
                    </a:p>
                  </a:txBody>
                  <a:tcPr anchor="ctr"/>
                </a:tc>
                <a:tc>
                  <a:txBody>
                    <a:bodyPr/>
                    <a:lstStyle/>
                    <a:p>
                      <a:pPr marL="0" algn="ctr" defTabSz="914400" rtl="0" eaLnBrk="1" latinLnBrk="0" hangingPunct="1"/>
                      <a:r>
                        <a:rPr lang="es-MX" sz="1400" dirty="0"/>
                        <a:t>28</a:t>
                      </a:r>
                    </a:p>
                  </a:txBody>
                  <a:tcPr anchor="ctr"/>
                </a:tc>
                <a:extLst>
                  <a:ext uri="{0D108BD9-81ED-4DB2-BD59-A6C34878D82A}">
                    <a16:rowId xmlns:a16="http://schemas.microsoft.com/office/drawing/2014/main" val="2154152121"/>
                  </a:ext>
                </a:extLst>
              </a:tr>
              <a:tr h="370840">
                <a:tc>
                  <a:txBody>
                    <a:bodyPr/>
                    <a:lstStyle/>
                    <a:p>
                      <a:pPr marL="0" algn="l" defTabSz="914400" rtl="0" eaLnBrk="1" latinLnBrk="0" hangingPunct="1"/>
                      <a:r>
                        <a:rPr lang="es-MX" sz="1400" dirty="0"/>
                        <a:t>Jalisco</a:t>
                      </a:r>
                    </a:p>
                  </a:txBody>
                  <a:tcPr anchor="ctr"/>
                </a:tc>
                <a:tc>
                  <a:txBody>
                    <a:bodyPr/>
                    <a:lstStyle/>
                    <a:p>
                      <a:pPr marL="0" algn="ctr" defTabSz="914400" rtl="0" eaLnBrk="1" latinLnBrk="0" hangingPunct="1"/>
                      <a:r>
                        <a:rPr lang="es-MX" sz="1400" dirty="0"/>
                        <a:t>27</a:t>
                      </a:r>
                    </a:p>
                  </a:txBody>
                  <a:tcPr anchor="ctr"/>
                </a:tc>
                <a:extLst>
                  <a:ext uri="{0D108BD9-81ED-4DB2-BD59-A6C34878D82A}">
                    <a16:rowId xmlns:a16="http://schemas.microsoft.com/office/drawing/2014/main" val="4089290539"/>
                  </a:ext>
                </a:extLst>
              </a:tr>
              <a:tr h="370840">
                <a:tc>
                  <a:txBody>
                    <a:bodyPr/>
                    <a:lstStyle/>
                    <a:p>
                      <a:pPr marL="0" algn="l" defTabSz="914400" rtl="0" eaLnBrk="1" latinLnBrk="0" hangingPunct="1"/>
                      <a:r>
                        <a:rPr lang="es-MX" sz="1400" dirty="0"/>
                        <a:t>Puebla</a:t>
                      </a:r>
                    </a:p>
                  </a:txBody>
                  <a:tcPr anchor="ctr"/>
                </a:tc>
                <a:tc>
                  <a:txBody>
                    <a:bodyPr/>
                    <a:lstStyle/>
                    <a:p>
                      <a:pPr marL="0" algn="ctr" defTabSz="914400" rtl="0" eaLnBrk="1" latinLnBrk="0" hangingPunct="1"/>
                      <a:r>
                        <a:rPr lang="es-MX" sz="1400" dirty="0"/>
                        <a:t>22</a:t>
                      </a:r>
                    </a:p>
                  </a:txBody>
                  <a:tcPr anchor="ctr"/>
                </a:tc>
                <a:extLst>
                  <a:ext uri="{0D108BD9-81ED-4DB2-BD59-A6C34878D82A}">
                    <a16:rowId xmlns:a16="http://schemas.microsoft.com/office/drawing/2014/main" val="74909274"/>
                  </a:ext>
                </a:extLst>
              </a:tr>
              <a:tr h="370840">
                <a:tc>
                  <a:txBody>
                    <a:bodyPr/>
                    <a:lstStyle/>
                    <a:p>
                      <a:pPr marL="0" algn="l" defTabSz="914400" rtl="0" eaLnBrk="1" latinLnBrk="0" hangingPunct="1"/>
                      <a:r>
                        <a:rPr lang="es-MX" sz="1400" dirty="0"/>
                        <a:t>Michoacán</a:t>
                      </a:r>
                    </a:p>
                  </a:txBody>
                  <a:tcPr anchor="ctr"/>
                </a:tc>
                <a:tc>
                  <a:txBody>
                    <a:bodyPr/>
                    <a:lstStyle/>
                    <a:p>
                      <a:pPr marL="0" algn="ctr" defTabSz="914400" rtl="0" eaLnBrk="1" latinLnBrk="0" hangingPunct="1"/>
                      <a:r>
                        <a:rPr lang="es-MX" sz="1400" dirty="0"/>
                        <a:t>16</a:t>
                      </a:r>
                    </a:p>
                  </a:txBody>
                  <a:tcPr anchor="ctr"/>
                </a:tc>
                <a:extLst>
                  <a:ext uri="{0D108BD9-81ED-4DB2-BD59-A6C34878D82A}">
                    <a16:rowId xmlns:a16="http://schemas.microsoft.com/office/drawing/2014/main" val="631155580"/>
                  </a:ext>
                </a:extLst>
              </a:tr>
            </a:tbl>
          </a:graphicData>
        </a:graphic>
      </p:graphicFrame>
      <p:sp>
        <p:nvSpPr>
          <p:cNvPr id="5" name="CuadroTexto 4">
            <a:extLst>
              <a:ext uri="{FF2B5EF4-FFF2-40B4-BE49-F238E27FC236}">
                <a16:creationId xmlns:a16="http://schemas.microsoft.com/office/drawing/2014/main" id="{BDB3C839-77CF-BC69-A5DF-52F5C6B30616}"/>
              </a:ext>
            </a:extLst>
          </p:cNvPr>
          <p:cNvSpPr txBox="1"/>
          <p:nvPr/>
        </p:nvSpPr>
        <p:spPr>
          <a:xfrm>
            <a:off x="0" y="4775924"/>
            <a:ext cx="3041374" cy="1745304"/>
          </a:xfrm>
          <a:prstGeom prst="homePlate">
            <a:avLst/>
          </a:prstGeom>
          <a:solidFill>
            <a:srgbClr val="00B0F0">
              <a:alpha val="18000"/>
            </a:srgbClr>
          </a:solidFill>
        </p:spPr>
        <p:txBody>
          <a:bodyPr wrap="square" lIns="180000" tIns="180000" rIns="180000" bIns="180000" rtlCol="0">
            <a:spAutoFit/>
          </a:bodyPr>
          <a:lstStyle/>
          <a:p>
            <a:pPr>
              <a:lnSpc>
                <a:spcPct val="114000"/>
              </a:lnSpc>
            </a:pPr>
            <a:r>
              <a:rPr lang="es-ES" sz="1400" dirty="0"/>
              <a:t>De acuerdo a la OMS, </a:t>
            </a:r>
            <a:r>
              <a:rPr lang="es-ES" sz="2400" b="1" dirty="0"/>
              <a:t>810 mujeres </a:t>
            </a:r>
            <a:endParaRPr lang="es-ES" b="1" dirty="0"/>
          </a:p>
          <a:p>
            <a:pPr>
              <a:lnSpc>
                <a:spcPct val="114000"/>
              </a:lnSpc>
            </a:pPr>
            <a:r>
              <a:rPr lang="es-ES" sz="1400" dirty="0"/>
              <a:t>mueren cada día por causas prevenibles relacionado al embarazo</a:t>
            </a:r>
            <a:endParaRPr lang="es-MX" sz="1400" dirty="0"/>
          </a:p>
        </p:txBody>
      </p:sp>
      <p:sp>
        <p:nvSpPr>
          <p:cNvPr id="16" name="Título 4">
            <a:extLst>
              <a:ext uri="{FF2B5EF4-FFF2-40B4-BE49-F238E27FC236}">
                <a16:creationId xmlns:a16="http://schemas.microsoft.com/office/drawing/2014/main" id="{116CEF4F-E616-0ADE-A9F5-719DBE7760C6}"/>
              </a:ext>
            </a:extLst>
          </p:cNvPr>
          <p:cNvSpPr txBox="1">
            <a:spLocks/>
          </p:cNvSpPr>
          <p:nvPr/>
        </p:nvSpPr>
        <p:spPr>
          <a:xfrm>
            <a:off x="2286001" y="0"/>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s-MX" b="1" dirty="0"/>
              <a:t>Perspectiva política</a:t>
            </a:r>
          </a:p>
        </p:txBody>
      </p:sp>
    </p:spTree>
    <p:extLst>
      <p:ext uri="{BB962C8B-B14F-4D97-AF65-F5344CB8AC3E}">
        <p14:creationId xmlns:p14="http://schemas.microsoft.com/office/powerpoint/2010/main" val="331477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7">
            <a:extLst>
              <a:ext uri="{FF2B5EF4-FFF2-40B4-BE49-F238E27FC236}">
                <a16:creationId xmlns:a16="http://schemas.microsoft.com/office/drawing/2014/main" id="{D33C30A0-246C-8591-3DB2-E6258CCC54A4}"/>
              </a:ext>
            </a:extLst>
          </p:cNvPr>
          <p:cNvSpPr>
            <a:spLocks noGrp="1"/>
          </p:cNvSpPr>
          <p:nvPr>
            <p:ph idx="1"/>
          </p:nvPr>
        </p:nvSpPr>
        <p:spPr/>
        <p:txBody>
          <a:bodyPr>
            <a:normAutofit/>
          </a:bodyPr>
          <a:lstStyle/>
          <a:p>
            <a:r>
              <a:rPr lang="es-ES" dirty="0"/>
              <a:t>Población = 1,709,443 casos</a:t>
            </a:r>
            <a:endParaRPr lang="es-MX" dirty="0"/>
          </a:p>
          <a:p>
            <a:r>
              <a:rPr lang="es-MX" dirty="0"/>
              <a:t>Muestra = 169,636 casos</a:t>
            </a:r>
          </a:p>
          <a:p>
            <a:r>
              <a:rPr lang="es-MX" dirty="0"/>
              <a:t>z-test = 0.7295</a:t>
            </a:r>
          </a:p>
          <a:p>
            <a:r>
              <a:rPr lang="es-MX" dirty="0"/>
              <a:t>p-</a:t>
            </a:r>
            <a:r>
              <a:rPr lang="es-MX" dirty="0" err="1"/>
              <a:t>value</a:t>
            </a:r>
            <a:r>
              <a:rPr lang="es-MX" dirty="0"/>
              <a:t> = 0.4656</a:t>
            </a:r>
          </a:p>
          <a:p>
            <a:pPr marL="0" indent="0">
              <a:buNone/>
            </a:pPr>
            <a:endParaRPr lang="es-MX" dirty="0"/>
          </a:p>
        </p:txBody>
      </p:sp>
      <p:sp>
        <p:nvSpPr>
          <p:cNvPr id="7" name="Título 4">
            <a:extLst>
              <a:ext uri="{FF2B5EF4-FFF2-40B4-BE49-F238E27FC236}">
                <a16:creationId xmlns:a16="http://schemas.microsoft.com/office/drawing/2014/main" id="{F9DDF311-5BEE-A4E3-B41C-1B4C876A248E}"/>
              </a:ext>
            </a:extLst>
          </p:cNvPr>
          <p:cNvSpPr txBox="1">
            <a:spLocks/>
          </p:cNvSpPr>
          <p:nvPr/>
        </p:nvSpPr>
        <p:spPr>
          <a:xfrm>
            <a:off x="2286001" y="0"/>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s-MX" b="1" dirty="0"/>
              <a:t>Prueba de hipótesis</a:t>
            </a:r>
          </a:p>
        </p:txBody>
      </p:sp>
      <p:sp>
        <p:nvSpPr>
          <p:cNvPr id="12" name="CuadroTexto 11">
            <a:extLst>
              <a:ext uri="{FF2B5EF4-FFF2-40B4-BE49-F238E27FC236}">
                <a16:creationId xmlns:a16="http://schemas.microsoft.com/office/drawing/2014/main" id="{407F9AEF-9CF8-5DDC-1AEC-527B0AA337E7}"/>
              </a:ext>
            </a:extLst>
          </p:cNvPr>
          <p:cNvSpPr txBox="1"/>
          <p:nvPr/>
        </p:nvSpPr>
        <p:spPr>
          <a:xfrm>
            <a:off x="-1" y="4721184"/>
            <a:ext cx="12192000" cy="954107"/>
          </a:xfrm>
          <a:prstGeom prst="rect">
            <a:avLst/>
          </a:prstGeom>
          <a:solidFill>
            <a:schemeClr val="accent2">
              <a:alpha val="30000"/>
            </a:schemeClr>
          </a:solidFill>
        </p:spPr>
        <p:txBody>
          <a:bodyPr wrap="square" lIns="360000" rIns="360000">
            <a:spAutoFit/>
          </a:bodyPr>
          <a:lstStyle/>
          <a:p>
            <a:pPr marL="0" indent="0" algn="ctr">
              <a:buNone/>
            </a:pPr>
            <a:r>
              <a:rPr lang="es-MX" sz="2800" dirty="0"/>
              <a:t>El estado de nacimiento no afecta significativamente las posibilidades de sobrevivencia de la madre.</a:t>
            </a:r>
          </a:p>
        </p:txBody>
      </p:sp>
    </p:spTree>
    <p:extLst>
      <p:ext uri="{BB962C8B-B14F-4D97-AF65-F5344CB8AC3E}">
        <p14:creationId xmlns:p14="http://schemas.microsoft.com/office/powerpoint/2010/main" val="104529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contenido 9" descr="Interfaz de usuario gráfica, Gráfico, Gráfico de líneas&#10;&#10;Descripción generada automáticamente">
            <a:extLst>
              <a:ext uri="{FF2B5EF4-FFF2-40B4-BE49-F238E27FC236}">
                <a16:creationId xmlns:a16="http://schemas.microsoft.com/office/drawing/2014/main" id="{C4BC796F-A629-82CC-4F20-B01884DFAD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2863431"/>
            <a:ext cx="9906000" cy="2504325"/>
          </a:xfrm>
        </p:spPr>
      </p:pic>
      <p:sp>
        <p:nvSpPr>
          <p:cNvPr id="7" name="Título 4">
            <a:extLst>
              <a:ext uri="{FF2B5EF4-FFF2-40B4-BE49-F238E27FC236}">
                <a16:creationId xmlns:a16="http://schemas.microsoft.com/office/drawing/2014/main" id="{F9DDF311-5BEE-A4E3-B41C-1B4C876A248E}"/>
              </a:ext>
            </a:extLst>
          </p:cNvPr>
          <p:cNvSpPr txBox="1">
            <a:spLocks/>
          </p:cNvSpPr>
          <p:nvPr/>
        </p:nvSpPr>
        <p:spPr>
          <a:xfrm>
            <a:off x="2286001" y="0"/>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s-MX" b="1" dirty="0"/>
              <a:t>Análisis de supervivencia</a:t>
            </a:r>
          </a:p>
        </p:txBody>
      </p:sp>
    </p:spTree>
    <p:extLst>
      <p:ext uri="{BB962C8B-B14F-4D97-AF65-F5344CB8AC3E}">
        <p14:creationId xmlns:p14="http://schemas.microsoft.com/office/powerpoint/2010/main" val="351583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4">
            <a:extLst>
              <a:ext uri="{FF2B5EF4-FFF2-40B4-BE49-F238E27FC236}">
                <a16:creationId xmlns:a16="http://schemas.microsoft.com/office/drawing/2014/main" id="{F9DDF311-5BEE-A4E3-B41C-1B4C876A248E}"/>
              </a:ext>
            </a:extLst>
          </p:cNvPr>
          <p:cNvSpPr txBox="1">
            <a:spLocks/>
          </p:cNvSpPr>
          <p:nvPr/>
        </p:nvSpPr>
        <p:spPr>
          <a:xfrm>
            <a:off x="2286001" y="0"/>
            <a:ext cx="9905999" cy="13608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s-MX" b="1" dirty="0"/>
              <a:t>Análisis de supervivencia</a:t>
            </a:r>
          </a:p>
        </p:txBody>
      </p:sp>
      <p:pic>
        <p:nvPicPr>
          <p:cNvPr id="5" name="Marcador de contenido 4" descr="Gráfico, Histograma&#10;&#10;Descripción generada automáticamente">
            <a:extLst>
              <a:ext uri="{FF2B5EF4-FFF2-40B4-BE49-F238E27FC236}">
                <a16:creationId xmlns:a16="http://schemas.microsoft.com/office/drawing/2014/main" id="{416F2770-E1AD-0925-B4E5-B2C5543E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360898"/>
            <a:ext cx="9906000" cy="2504325"/>
          </a:xfrm>
        </p:spPr>
      </p:pic>
      <p:pic>
        <p:nvPicPr>
          <p:cNvPr id="8" name="Imagen 7" descr="Gráfico, Gráfico de líneas&#10;&#10;Descripción generada automáticamente">
            <a:extLst>
              <a:ext uri="{FF2B5EF4-FFF2-40B4-BE49-F238E27FC236}">
                <a16:creationId xmlns:a16="http://schemas.microsoft.com/office/drawing/2014/main" id="{64B705F1-97D4-95A2-1959-D52DF7563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865223"/>
            <a:ext cx="9906000" cy="2504325"/>
          </a:xfrm>
          <a:prstGeom prst="rect">
            <a:avLst/>
          </a:prstGeom>
        </p:spPr>
      </p:pic>
    </p:spTree>
    <p:extLst>
      <p:ext uri="{BB962C8B-B14F-4D97-AF65-F5344CB8AC3E}">
        <p14:creationId xmlns:p14="http://schemas.microsoft.com/office/powerpoint/2010/main" val="1456526353"/>
      </p:ext>
    </p:extLst>
  </p:cSld>
  <p:clrMapOvr>
    <a:masterClrMapping/>
  </p:clrMapOvr>
</p:sld>
</file>

<file path=ppt/theme/theme1.xml><?xml version="1.0" encoding="utf-8"?>
<a:theme xmlns:a="http://schemas.openxmlformats.org/drawingml/2006/main" name="Regatta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803</Words>
  <Application>Microsoft Office PowerPoint</Application>
  <PresentationFormat>Panorámica</PresentationFormat>
  <Paragraphs>64</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Century Gothic</vt:lpstr>
      <vt:lpstr>RegattaVTI</vt:lpstr>
      <vt:lpstr>Mortalidad Materna en México</vt:lpstr>
      <vt:lpstr>El embarazo en México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Mortalidad Materna en México</dc:title>
  <dc:creator>Alejandro Jiménez De León</dc:creator>
  <cp:lastModifiedBy>Alejandro Jiménez De León</cp:lastModifiedBy>
  <cp:revision>3</cp:revision>
  <dcterms:created xsi:type="dcterms:W3CDTF">2022-05-13T17:39:19Z</dcterms:created>
  <dcterms:modified xsi:type="dcterms:W3CDTF">2022-05-13T23:15:02Z</dcterms:modified>
</cp:coreProperties>
</file>