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4" r:id="rId3"/>
    <p:sldId id="266" r:id="rId4"/>
    <p:sldId id="270" r:id="rId5"/>
    <p:sldId id="267" r:id="rId6"/>
    <p:sldId id="274" r:id="rId7"/>
    <p:sldId id="281" r:id="rId8"/>
    <p:sldId id="283" r:id="rId9"/>
    <p:sldId id="282" r:id="rId10"/>
    <p:sldId id="265" r:id="rId11"/>
    <p:sldId id="278" r:id="rId12"/>
    <p:sldId id="280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0784" autoAdjust="0"/>
  </p:normalViewPr>
  <p:slideViewPr>
    <p:cSldViewPr snapToGrid="0">
      <p:cViewPr varScale="1">
        <p:scale>
          <a:sx n="83" d="100"/>
          <a:sy n="83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Statista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989K </a:t>
            </a:r>
            <a:r>
              <a:rPr lang="es-ES" b="1" dirty="0" err="1"/>
              <a:t>people</a:t>
            </a:r>
            <a:r>
              <a:rPr lang="es-ES" b="1" dirty="0"/>
              <a:t> </a:t>
            </a:r>
            <a:r>
              <a:rPr lang="es-ES" b="1" dirty="0" err="1"/>
              <a:t>employed</a:t>
            </a:r>
            <a:r>
              <a:rPr lang="es-ES" b="1" dirty="0"/>
              <a:t> </a:t>
            </a:r>
            <a:r>
              <a:rPr lang="es-ES" b="1" dirty="0" err="1"/>
              <a:t>by</a:t>
            </a:r>
            <a:r>
              <a:rPr lang="es-ES" b="1" dirty="0"/>
              <a:t> automotive </a:t>
            </a:r>
            <a:r>
              <a:rPr lang="es-ES" b="1" dirty="0" err="1"/>
              <a:t>industry</a:t>
            </a:r>
            <a:r>
              <a:rPr lang="es-ES" b="1" dirty="0"/>
              <a:t> in </a:t>
            </a:r>
            <a:r>
              <a:rPr lang="es-ES" b="1" dirty="0" err="1"/>
              <a:t>Dec</a:t>
            </a:r>
            <a:r>
              <a:rPr lang="es-ES" b="1" dirty="0"/>
              <a:t> 2021, 3% more </a:t>
            </a:r>
            <a:r>
              <a:rPr lang="es-ES" b="1" dirty="0" err="1"/>
              <a:t>than</a:t>
            </a:r>
            <a:r>
              <a:rPr lang="es-ES" b="1" dirty="0"/>
              <a:t> in 2020 </a:t>
            </a:r>
            <a:r>
              <a:rPr lang="es-ES" b="1" dirty="0" err="1"/>
              <a:t>Dec</a:t>
            </a: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1.08 </a:t>
            </a:r>
            <a:r>
              <a:rPr lang="es-ES" b="1" dirty="0" err="1"/>
              <a:t>Trillion</a:t>
            </a:r>
            <a:r>
              <a:rPr lang="es-ES" b="1" dirty="0"/>
              <a:t> USD </a:t>
            </a:r>
            <a:r>
              <a:rPr lang="es-ES" b="1" dirty="0" err="1"/>
              <a:t>Mexico</a:t>
            </a:r>
            <a:r>
              <a:rPr lang="es-ES" b="1" dirty="0"/>
              <a:t> GDP and 3% = 32 MILLION USD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https://olbios.org/change-and-the-world-changes-with-you/ - </a:t>
            </a:r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source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Dec</a:t>
            </a:r>
            <a:r>
              <a:rPr lang="es-ES" dirty="0"/>
              <a:t> 2016, </a:t>
            </a:r>
            <a:r>
              <a:rPr lang="es-ES" dirty="0" err="1"/>
              <a:t>apr</a:t>
            </a:r>
            <a:r>
              <a:rPr lang="es-ES" dirty="0"/>
              <a:t>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4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MX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mean_absolute_percentage_error</a:t>
            </a:r>
            <a:endParaRPr lang="es-MX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19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02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0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1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7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0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statista.com/estadisticas/644312/participacion-industria-automotriz-pib-nacional-mexico/" TargetMode="External"/><Relationship Id="rId3" Type="http://schemas.openxmlformats.org/officeDocument/2006/relationships/hyperlink" Target="https://www.inegi.org.mx/datosprimarios/iavl/#Datos_abiertos" TargetMode="External"/><Relationship Id="rId7" Type="http://schemas.openxmlformats.org/officeDocument/2006/relationships/hyperlink" Target="https://www.clusterindustrial.com.mx/noticia/4387/la-industria-automotriz-mexicana-2021-en-cifras-datos-y-an&#225;lis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nCollins2011/status/1515851777224155139" TargetMode="External"/><Relationship Id="rId5" Type="http://schemas.openxmlformats.org/officeDocument/2006/relationships/hyperlink" Target="https://www.automotores-rev.com/descendio-participacion-de-la-industria-automotriz-en-el-pib-de-mexico-en-2020/" TargetMode="External"/><Relationship Id="rId4" Type="http://schemas.openxmlformats.org/officeDocument/2006/relationships/hyperlink" Target="https://imco.org.mx/de-reversa-el-sector-automotr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Mexico</a:t>
            </a:r>
            <a:r>
              <a:rPr lang="es-ES" dirty="0"/>
              <a:t> Car Sales, INEGI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67757-379E-D003-9673-0A3B533218D9}"/>
              </a:ext>
            </a:extLst>
          </p:cNvPr>
          <p:cNvSpPr txBox="1"/>
          <p:nvPr/>
        </p:nvSpPr>
        <p:spPr>
          <a:xfrm>
            <a:off x="645225" y="4490224"/>
            <a:ext cx="74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Joaquín González; May, 13th, 2022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A6C9D25-B238-3D7A-8BC4-99937B98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1" y="0"/>
            <a:ext cx="3779520" cy="5074355"/>
          </a:xfrm>
          <a:prstGeom prst="rect">
            <a:avLst/>
          </a:prstGeom>
        </p:spPr>
      </p:pic>
      <p:sp>
        <p:nvSpPr>
          <p:cNvPr id="9" name="Google Shape;161;p21">
            <a:extLst>
              <a:ext uri="{FF2B5EF4-FFF2-40B4-BE49-F238E27FC236}">
                <a16:creationId xmlns:a16="http://schemas.microsoft.com/office/drawing/2014/main" id="{2A4B211E-6D4A-E818-F43F-711B5E189EF7}"/>
              </a:ext>
            </a:extLst>
          </p:cNvPr>
          <p:cNvSpPr txBox="1">
            <a:spLocks/>
          </p:cNvSpPr>
          <p:nvPr/>
        </p:nvSpPr>
        <p:spPr>
          <a:xfrm>
            <a:off x="893700" y="978844"/>
            <a:ext cx="30948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400" dirty="0"/>
              <a:t>Boats waiting to dock in China</a:t>
            </a:r>
            <a:r>
              <a:rPr lang="en" sz="2400" baseline="30000" dirty="0"/>
              <a:t>4</a:t>
            </a:r>
            <a:endParaRPr lang="en-US" sz="2400" baseline="30000" dirty="0"/>
          </a:p>
        </p:txBody>
      </p:sp>
      <p:sp>
        <p:nvSpPr>
          <p:cNvPr id="10" name="Google Shape;162;p21">
            <a:extLst>
              <a:ext uri="{FF2B5EF4-FFF2-40B4-BE49-F238E27FC236}">
                <a16:creationId xmlns:a16="http://schemas.microsoft.com/office/drawing/2014/main" id="{82AD6D26-9F6A-5A34-C13C-74D0CA498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What will be the impact in the automotive (or any) industry with all these boats stopped?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 you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635431" y="1373588"/>
            <a:ext cx="759416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200" dirty="0">
                <a:hlinkClick r:id="rId3"/>
              </a:rPr>
              <a:t>https://www.inegi.org.mx/datosprimarios/iavl/#Datos_abiertos</a:t>
            </a:r>
            <a:r>
              <a:rPr lang="en-US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10-May-2022</a:t>
            </a:r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1200" dirty="0">
                <a:hlinkClick r:id="rId4"/>
              </a:rPr>
              <a:t>https://imco.org.mx/de-reversa-el-sector-automotriz/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13-May-2022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5"/>
              </a:rPr>
              <a:t>https://www.automotores-rev.com/descendio-participacion-de-la-industria-automotriz-en-el-pib-de-mexico-en-2020/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13-May-2022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6"/>
              </a:rPr>
              <a:t>https://twitter.com/DanCollins2011/status/1515851777224155139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13-May-2022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7"/>
              </a:rPr>
              <a:t>https://www.clusterindustrial.com.mx/noticia/4387/la-industria-automotriz-mexicana-2021-en-cifras-datos-y-análisis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13-May-2022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8"/>
              </a:rPr>
              <a:t>https://es.statista.com/estadisticas/644312/participacion-industria-automotriz-pib-nacional-mexico/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13-May-2022</a:t>
            </a:r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lang="es-MX" sz="1200" dirty="0"/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124901" y="240860"/>
            <a:ext cx="689419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Automotive industry in Mexico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737405" y="1688658"/>
            <a:ext cx="301752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FF00"/>
                </a:highlight>
              </a:rPr>
              <a:t>IMCO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highlight>
                <a:srgbClr val="FFFF00"/>
              </a:highlight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Mexico’s economy has been contracting (0.2%) during 3Q2021, contrary to what has been happening in the US, where the economy has been growing.</a:t>
            </a:r>
            <a:r>
              <a:rPr lang="en-US" baseline="30000" dirty="0"/>
              <a:t>2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41D056C-27ED-43C3-51CD-1E586305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5" y="1783376"/>
            <a:ext cx="4811041" cy="30321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C2C932-08C5-1E47-A042-64D861335914}"/>
              </a:ext>
            </a:extLst>
          </p:cNvPr>
          <p:cNvSpPr/>
          <p:nvPr/>
        </p:nvSpPr>
        <p:spPr>
          <a:xfrm>
            <a:off x="1219200" y="1749991"/>
            <a:ext cx="3848100" cy="3806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Mexico’s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automotive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industry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, %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GDP</a:t>
            </a:r>
            <a:r>
              <a:rPr lang="es-ES" sz="1200" baseline="30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9248D31-7996-158A-B53D-028177ED0228}"/>
              </a:ext>
            </a:extLst>
          </p:cNvPr>
          <p:cNvSpPr txBox="1">
            <a:spLocks/>
          </p:cNvSpPr>
          <p:nvPr/>
        </p:nvSpPr>
        <p:spPr>
          <a:xfrm>
            <a:off x="1295400" y="1192504"/>
            <a:ext cx="3558055" cy="65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b="1" dirty="0">
                <a:highlight>
                  <a:srgbClr val="FFFF00"/>
                </a:highlight>
              </a:rPr>
              <a:t>STATISTA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B047F7-897E-8582-D5B5-C626F23CE373}"/>
              </a:ext>
            </a:extLst>
          </p:cNvPr>
          <p:cNvSpPr/>
          <p:nvPr/>
        </p:nvSpPr>
        <p:spPr>
          <a:xfrm>
            <a:off x="4157785" y="2016369"/>
            <a:ext cx="773723" cy="288627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r, close, blurry&#10;&#10;Description automatically generated">
            <a:extLst>
              <a:ext uri="{FF2B5EF4-FFF2-40B4-BE49-F238E27FC236}">
                <a16:creationId xmlns:a16="http://schemas.microsoft.com/office/drawing/2014/main" id="{5DA3CF59-83A0-6D8A-E21D-C0241AE5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" y="19013"/>
            <a:ext cx="9144117" cy="5143566"/>
          </a:xfrm>
          <a:prstGeom prst="rect">
            <a:avLst/>
          </a:prstGeom>
        </p:spPr>
      </p:pic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sales in Mexico</a:t>
            </a:r>
            <a:endParaRPr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What is the current status?</a:t>
            </a:r>
            <a:endParaRPr sz="2400" dirty="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0" y="97423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79;p23">
            <a:extLst>
              <a:ext uri="{FF2B5EF4-FFF2-40B4-BE49-F238E27FC236}">
                <a16:creationId xmlns:a16="http://schemas.microsoft.com/office/drawing/2014/main" id="{0F49C42F-071E-626F-9C18-C664318EED9C}"/>
              </a:ext>
            </a:extLst>
          </p:cNvPr>
          <p:cNvSpPr txBox="1">
            <a:spLocks/>
          </p:cNvSpPr>
          <p:nvPr/>
        </p:nvSpPr>
        <p:spPr>
          <a:xfrm>
            <a:off x="893610" y="813054"/>
            <a:ext cx="2709217" cy="1449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Raleway" pitchFamily="2" charset="0"/>
              </a:rPr>
              <a:t>Imported vs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Raleway" pitchFamily="2" charset="0"/>
              </a:rPr>
              <a:t>National</a:t>
            </a:r>
            <a:r>
              <a:rPr lang="en-US" sz="2800" dirty="0">
                <a:solidFill>
                  <a:schemeClr val="bg1"/>
                </a:solidFill>
                <a:latin typeface="Raleway" pitchFamily="2" charset="0"/>
              </a:rPr>
              <a:t> manufactured car sales</a:t>
            </a:r>
            <a:r>
              <a:rPr lang="en-US" sz="2800" baseline="30000" dirty="0">
                <a:solidFill>
                  <a:schemeClr val="bg1"/>
                </a:solidFill>
                <a:latin typeface="Raleway" pitchFamily="2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48AB8B-A160-65A9-09B1-DDFBB12520EC}"/>
              </a:ext>
            </a:extLst>
          </p:cNvPr>
          <p:cNvSpPr/>
          <p:nvPr/>
        </p:nvSpPr>
        <p:spPr>
          <a:xfrm>
            <a:off x="244367" y="2727027"/>
            <a:ext cx="3302875" cy="1118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Both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Segment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” and “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Origin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car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statistical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significant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impact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quantity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units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sold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(ANOVA)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DFFD5-CB00-AC24-11E1-5C4753793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08" r="46495" b="15808"/>
          <a:stretch/>
        </p:blipFill>
        <p:spPr>
          <a:xfrm>
            <a:off x="3768247" y="680553"/>
            <a:ext cx="5261028" cy="3782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13469" y="30751"/>
            <a:ext cx="77170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Brands by Car Sales in Mexico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F4EABC-E793-6BB7-CDC8-9124FDA90241}"/>
              </a:ext>
            </a:extLst>
          </p:cNvPr>
          <p:cNvSpPr/>
          <p:nvPr/>
        </p:nvSpPr>
        <p:spPr>
          <a:xfrm>
            <a:off x="1479760" y="4163625"/>
            <a:ext cx="6184481" cy="6924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GM shows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brands</a:t>
            </a:r>
            <a:r>
              <a:rPr lang="es-MX" dirty="0"/>
              <a:t> as </a:t>
            </a:r>
            <a:r>
              <a:rPr lang="es-MX" dirty="0" err="1"/>
              <a:t>the</a:t>
            </a:r>
            <a:r>
              <a:rPr lang="es-MX" dirty="0"/>
              <a:t> mean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statistically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 (Z-TEST)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53BE6-00C0-E04F-5BF8-3984722CC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8" b="37398"/>
          <a:stretch/>
        </p:blipFill>
        <p:spPr>
          <a:xfrm>
            <a:off x="0" y="979875"/>
            <a:ext cx="9144000" cy="2932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" name="Google Shape;179;p23">
            <a:extLst>
              <a:ext uri="{FF2B5EF4-FFF2-40B4-BE49-F238E27FC236}">
                <a16:creationId xmlns:a16="http://schemas.microsoft.com/office/drawing/2014/main" id="{7290AE8C-7A99-5958-F854-74BCF9998772}"/>
              </a:ext>
            </a:extLst>
          </p:cNvPr>
          <p:cNvSpPr txBox="1">
            <a:spLocks/>
          </p:cNvSpPr>
          <p:nvPr/>
        </p:nvSpPr>
        <p:spPr>
          <a:xfrm>
            <a:off x="924370" y="150222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Monthly Car Sales 2011 - 2019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74FBE-08FA-8A56-24FF-2DB400345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3" b="7616"/>
          <a:stretch/>
        </p:blipFill>
        <p:spPr>
          <a:xfrm>
            <a:off x="564907" y="1078523"/>
            <a:ext cx="6969125" cy="3430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9F549A0-32DB-ED74-5805-EFC4A2B03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3" b="7616"/>
          <a:stretch/>
        </p:blipFill>
        <p:spPr>
          <a:xfrm>
            <a:off x="603982" y="1062893"/>
            <a:ext cx="6969125" cy="3430954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" name="Google Shape;179;p23">
            <a:extLst>
              <a:ext uri="{FF2B5EF4-FFF2-40B4-BE49-F238E27FC236}">
                <a16:creationId xmlns:a16="http://schemas.microsoft.com/office/drawing/2014/main" id="{7290AE8C-7A99-5958-F854-74BCF9998772}"/>
              </a:ext>
            </a:extLst>
          </p:cNvPr>
          <p:cNvSpPr txBox="1">
            <a:spLocks/>
          </p:cNvSpPr>
          <p:nvPr/>
        </p:nvSpPr>
        <p:spPr>
          <a:xfrm>
            <a:off x="924370" y="150222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Monthly Car Sales 2011 - 2021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7F148D-6503-7BB7-F70A-2F2FDEF10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1" b="8683"/>
          <a:stretch/>
        </p:blipFill>
        <p:spPr>
          <a:xfrm>
            <a:off x="494572" y="1071371"/>
            <a:ext cx="8250849" cy="33891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2EBDA-2687-8F82-7EC8-81B75E5562C8}"/>
              </a:ext>
            </a:extLst>
          </p:cNvPr>
          <p:cNvCxnSpPr>
            <a:cxnSpLocks/>
          </p:cNvCxnSpPr>
          <p:nvPr/>
        </p:nvCxnSpPr>
        <p:spPr>
          <a:xfrm>
            <a:off x="5115910" y="1277007"/>
            <a:ext cx="2121136" cy="24978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F4418EF-DEEF-5B18-B6A1-23CADC19EA1F}"/>
              </a:ext>
            </a:extLst>
          </p:cNvPr>
          <p:cNvSpPr/>
          <p:nvPr/>
        </p:nvSpPr>
        <p:spPr>
          <a:xfrm>
            <a:off x="7157065" y="702947"/>
            <a:ext cx="1062565" cy="736847"/>
          </a:xfrm>
          <a:prstGeom prst="wedgeEllipseCallout">
            <a:avLst>
              <a:gd name="adj1" fmla="val -177070"/>
              <a:gd name="adj2" fmla="val 14081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-82%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66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1" name="Google Shape;179;p23">
            <a:extLst>
              <a:ext uri="{FF2B5EF4-FFF2-40B4-BE49-F238E27FC236}">
                <a16:creationId xmlns:a16="http://schemas.microsoft.com/office/drawing/2014/main" id="{7290AE8C-7A99-5958-F854-74BCF9998772}"/>
              </a:ext>
            </a:extLst>
          </p:cNvPr>
          <p:cNvSpPr txBox="1">
            <a:spLocks/>
          </p:cNvSpPr>
          <p:nvPr/>
        </p:nvSpPr>
        <p:spPr>
          <a:xfrm>
            <a:off x="559293" y="141344"/>
            <a:ext cx="827398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Monthly Car Sales 2011 – 2022 projection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9B12D-24DD-C6E6-268D-A55BA360F0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2" b="57455"/>
          <a:stretch/>
        </p:blipFill>
        <p:spPr>
          <a:xfrm>
            <a:off x="187568" y="1061647"/>
            <a:ext cx="8768862" cy="21883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A7B52-50D4-D59D-6470-B598F8F9E69E}"/>
              </a:ext>
            </a:extLst>
          </p:cNvPr>
          <p:cNvSpPr/>
          <p:nvPr/>
        </p:nvSpPr>
        <p:spPr>
          <a:xfrm>
            <a:off x="1051168" y="3406638"/>
            <a:ext cx="7041663" cy="1070708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model (FB Prophet) loses efficiency due to the outliers caused by the pandemic, however, returns to be a good estimator for future periods</a:t>
            </a:r>
          </a:p>
          <a:p>
            <a:pPr algn="ctr"/>
            <a:r>
              <a:rPr lang="en-US" dirty="0"/>
              <a:t>(Time Series, MAPE = 20.71) </a:t>
            </a:r>
          </a:p>
        </p:txBody>
      </p:sp>
    </p:spTree>
    <p:extLst>
      <p:ext uri="{BB962C8B-B14F-4D97-AF65-F5344CB8AC3E}">
        <p14:creationId xmlns:p14="http://schemas.microsoft.com/office/powerpoint/2010/main" val="13290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next steps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40408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Recovery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is a recovery in the current months, compared with the impact in the pandemic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2933109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Strenght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Recovery is not achieving levels as in years before the pandemic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6170700" y="1600200"/>
            <a:ext cx="2371200" cy="610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Next Steps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" name="Google Shape;790;p47">
            <a:extLst>
              <a:ext uri="{FF2B5EF4-FFF2-40B4-BE49-F238E27FC236}">
                <a16:creationId xmlns:a16="http://schemas.microsoft.com/office/drawing/2014/main" id="{0B004489-FB41-674D-F408-46FD59BB88A3}"/>
              </a:ext>
            </a:extLst>
          </p:cNvPr>
          <p:cNvGrpSpPr/>
          <p:nvPr/>
        </p:nvGrpSpPr>
        <p:grpSpPr>
          <a:xfrm>
            <a:off x="1059789" y="3438706"/>
            <a:ext cx="566219" cy="471415"/>
            <a:chOff x="5975075" y="2327500"/>
            <a:chExt cx="420100" cy="3883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Google Shape;791;p47">
              <a:extLst>
                <a:ext uri="{FF2B5EF4-FFF2-40B4-BE49-F238E27FC236}">
                  <a16:creationId xmlns:a16="http://schemas.microsoft.com/office/drawing/2014/main" id="{561C968E-BB44-B430-6B27-8DC5DE40CFA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47">
              <a:extLst>
                <a:ext uri="{FF2B5EF4-FFF2-40B4-BE49-F238E27FC236}">
                  <a16:creationId xmlns:a16="http://schemas.microsoft.com/office/drawing/2014/main" id="{463FD00D-26C6-CB5D-D1E8-CB65541106D3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90;p47">
            <a:extLst>
              <a:ext uri="{FF2B5EF4-FFF2-40B4-BE49-F238E27FC236}">
                <a16:creationId xmlns:a16="http://schemas.microsoft.com/office/drawing/2014/main" id="{F369F25F-C271-1C74-A578-6CA53F62993F}"/>
              </a:ext>
            </a:extLst>
          </p:cNvPr>
          <p:cNvGrpSpPr/>
          <p:nvPr/>
        </p:nvGrpSpPr>
        <p:grpSpPr>
          <a:xfrm rot="10800000">
            <a:off x="3388598" y="3474992"/>
            <a:ext cx="566219" cy="471415"/>
            <a:chOff x="5975075" y="2327500"/>
            <a:chExt cx="420100" cy="38835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Google Shape;791;p47">
              <a:extLst>
                <a:ext uri="{FF2B5EF4-FFF2-40B4-BE49-F238E27FC236}">
                  <a16:creationId xmlns:a16="http://schemas.microsoft.com/office/drawing/2014/main" id="{4CA005E2-E4EB-F509-60B2-39BC79AE410F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2;p47">
              <a:extLst>
                <a:ext uri="{FF2B5EF4-FFF2-40B4-BE49-F238E27FC236}">
                  <a16:creationId xmlns:a16="http://schemas.microsoft.com/office/drawing/2014/main" id="{31EAA76D-2596-194D-F786-1CA26F3B939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outdoor, sky, water, windmill&#10;&#10;Description automatically generated">
            <a:extLst>
              <a:ext uri="{FF2B5EF4-FFF2-40B4-BE49-F238E27FC236}">
                <a16:creationId xmlns:a16="http://schemas.microsoft.com/office/drawing/2014/main" id="{5B9CCF30-3F5C-9511-CB7A-6ED8D30B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01" y="2210540"/>
            <a:ext cx="3107739" cy="2071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415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Courier New</vt:lpstr>
      <vt:lpstr>Raleway</vt:lpstr>
      <vt:lpstr>Arial</vt:lpstr>
      <vt:lpstr>Antonio template</vt:lpstr>
      <vt:lpstr>Mexico Car Sales, INEGI</vt:lpstr>
      <vt:lpstr>Automotive industry in Mexico</vt:lpstr>
      <vt:lpstr>Car sales in Mexico</vt:lpstr>
      <vt:lpstr>PowerPoint Presentation</vt:lpstr>
      <vt:lpstr>Top 10 Brands by Car Sales in Mexico1</vt:lpstr>
      <vt:lpstr>PowerPoint Presentation</vt:lpstr>
      <vt:lpstr>PowerPoint Presentation</vt:lpstr>
      <vt:lpstr>PowerPoint Presentation</vt:lpstr>
      <vt:lpstr>Conclusion and next steps</vt:lpstr>
      <vt:lpstr>PowerPoint Presentation</vt:lpstr>
      <vt:lpstr>Thank you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 2022;  a case review</dc:title>
  <cp:lastModifiedBy>Joaquin Gonzalez</cp:lastModifiedBy>
  <cp:revision>12</cp:revision>
  <dcterms:modified xsi:type="dcterms:W3CDTF">2022-05-13T21:06:11Z</dcterms:modified>
</cp:coreProperties>
</file>