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7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9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E2A3-AF18-4EF6-AC72-F93F6152BF4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47436-9BB5-49A2-91D4-C15F1580C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-143271"/>
            <a:ext cx="9347199" cy="70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258901" y="3837001"/>
            <a:ext cx="57468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Estrés Hídrico en la CDMX</a:t>
            </a:r>
            <a:endParaRPr lang="en-US" sz="8000" dirty="0"/>
          </a:p>
        </p:txBody>
      </p:sp>
      <p:sp>
        <p:nvSpPr>
          <p:cNvPr id="5" name="Rectángulo 4"/>
          <p:cNvSpPr/>
          <p:nvPr/>
        </p:nvSpPr>
        <p:spPr>
          <a:xfrm>
            <a:off x="2709333" y="0"/>
            <a:ext cx="135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5012" t="30209" r="58590" b="30209"/>
          <a:stretch/>
        </p:blipFill>
        <p:spPr>
          <a:xfrm>
            <a:off x="343861" y="673155"/>
            <a:ext cx="1894553" cy="25711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23450" t="43866" r="57418" b="21643"/>
          <a:stretch/>
        </p:blipFill>
        <p:spPr>
          <a:xfrm>
            <a:off x="46537" y="3429000"/>
            <a:ext cx="2489200" cy="25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r="43297"/>
          <a:stretch/>
        </p:blipFill>
        <p:spPr bwMode="auto">
          <a:xfrm>
            <a:off x="0" y="0"/>
            <a:ext cx="1998133" cy="70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-1219200" y="4486919"/>
            <a:ext cx="3217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Datos </a:t>
            </a:r>
            <a:endParaRPr lang="en-US" sz="4800" dirty="0"/>
          </a:p>
        </p:txBody>
      </p:sp>
      <p:sp>
        <p:nvSpPr>
          <p:cNvPr id="6" name="Rectángulo 5"/>
          <p:cNvSpPr/>
          <p:nvPr/>
        </p:nvSpPr>
        <p:spPr>
          <a:xfrm>
            <a:off x="2001666" y="0"/>
            <a:ext cx="135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8656" t="25347" r="49870" b="13310"/>
          <a:stretch/>
        </p:blipFill>
        <p:spPr>
          <a:xfrm>
            <a:off x="2370667" y="1507066"/>
            <a:ext cx="2836174" cy="455506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8135" t="25579" r="49740" b="13079"/>
          <a:stretch/>
        </p:blipFill>
        <p:spPr>
          <a:xfrm>
            <a:off x="5588000" y="1583265"/>
            <a:ext cx="2878667" cy="448733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l="28786" t="25578" r="49480" b="14005"/>
          <a:stretch/>
        </p:blipFill>
        <p:spPr>
          <a:xfrm>
            <a:off x="8847826" y="1583265"/>
            <a:ext cx="2827866" cy="441960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046134" y="270519"/>
            <a:ext cx="6502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4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Diferentes consumos vs NSE 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73134" y="4893474"/>
            <a:ext cx="12365133" cy="126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6" b="15426"/>
          <a:stretch/>
        </p:blipFill>
        <p:spPr bwMode="auto">
          <a:xfrm>
            <a:off x="-118533" y="5021385"/>
            <a:ext cx="12310533" cy="189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3004845" y="5367453"/>
            <a:ext cx="87767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¿Cuáles son las próximas preguntas?</a:t>
            </a:r>
            <a:endParaRPr lang="en-US" sz="5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9416" t="15625" r="47267" b="8681"/>
          <a:stretch/>
        </p:blipFill>
        <p:spPr>
          <a:xfrm>
            <a:off x="457201" y="577670"/>
            <a:ext cx="2887765" cy="3688669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7128934" y="1691306"/>
            <a:ext cx="4487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>
                <a:latin typeface="Bahnschrift Condensed" panose="020B0502040204020203" pitchFamily="34" charset="0"/>
              </a:rPr>
              <a:t>¿Cuál puede ser la mejor manera de incentivar el ahorro del agua en los sectores Altos?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653867" y="514241"/>
            <a:ext cx="3962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>
                <a:latin typeface="Bahnschrift Condensed" panose="020B0502040204020203" pitchFamily="34" charset="0"/>
              </a:rPr>
              <a:t>¿El foco de atención debe dirigirse hacia el NSE Alto?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742525" y="3261960"/>
            <a:ext cx="3873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>
                <a:latin typeface="Bahnschrift Condensed" panose="020B0502040204020203" pitchFamily="34" charset="0"/>
              </a:rPr>
              <a:t>¿Es mejor enfocar los esfuerzos al ahorro de agua por parte de las medianas empresas? 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25012" t="30209" r="58590" b="30209"/>
          <a:stretch/>
        </p:blipFill>
        <p:spPr>
          <a:xfrm>
            <a:off x="5158170" y="1382499"/>
            <a:ext cx="1702524" cy="23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73134" y="4893474"/>
            <a:ext cx="12365133" cy="126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5012" t="30209" r="58590" b="30209"/>
          <a:stretch/>
        </p:blipFill>
        <p:spPr>
          <a:xfrm>
            <a:off x="1277743" y="1083444"/>
            <a:ext cx="1468006" cy="19922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53278" y="2981503"/>
            <a:ext cx="35169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Bahnschrift Condensed" panose="020B0502040204020203" pitchFamily="34" charset="0"/>
              </a:rPr>
              <a:t>El estrés hídrico se refiere al consumo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total de agua vs la disponibilidad renovable de agua </a:t>
            </a:r>
            <a:r>
              <a:rPr lang="es-MX" sz="2000" dirty="0">
                <a:latin typeface="Bahnschrift Condensed" panose="020B0502040204020203" pitchFamily="34" charset="0"/>
              </a:rPr>
              <a:t>en un periodo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4894" t="50686" r="57799" b="25685"/>
          <a:stretch/>
        </p:blipFill>
        <p:spPr>
          <a:xfrm>
            <a:off x="4942851" y="1396399"/>
            <a:ext cx="2187763" cy="167933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356533" y="2982739"/>
            <a:ext cx="3447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 smtClean="0">
                <a:latin typeface="Bahnschrift Condensed" panose="020B0502040204020203" pitchFamily="34" charset="0"/>
              </a:rPr>
              <a:t>México ocupa </a:t>
            </a:r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el lugar 24 a nivel mundial </a:t>
            </a:r>
            <a:r>
              <a:rPr lang="es-MX" sz="2000" dirty="0" smtClean="0">
                <a:latin typeface="Bahnschrift Condensed" panose="020B0502040204020203" pitchFamily="34" charset="0"/>
              </a:rPr>
              <a:t>de mayor estrés hídrico y el </a:t>
            </a:r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segundo en América Latina.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23190" t="44097" r="55987" b="19097"/>
          <a:stretch/>
        </p:blipFill>
        <p:spPr>
          <a:xfrm>
            <a:off x="9140606" y="1240722"/>
            <a:ext cx="1947333" cy="193516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8390466" y="2950724"/>
            <a:ext cx="3447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 smtClean="0">
                <a:latin typeface="Bahnschrift Condensed" panose="020B0502040204020203" pitchFamily="34" charset="0"/>
              </a:rPr>
              <a:t>El estrés hídrico a </a:t>
            </a:r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nivel nacional es en promedio de 19%</a:t>
            </a:r>
            <a:r>
              <a:rPr lang="es-MX" sz="2000" dirty="0" smtClean="0">
                <a:latin typeface="Bahnschrift Condensed" panose="020B0502040204020203" pitchFamily="34" charset="0"/>
              </a:rPr>
              <a:t>, en </a:t>
            </a:r>
            <a:r>
              <a:rPr lang="es-MX" sz="24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Valle de México es de 129%</a:t>
            </a:r>
            <a:endParaRPr lang="en-US" sz="24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6" b="15426"/>
          <a:stretch/>
        </p:blipFill>
        <p:spPr bwMode="auto">
          <a:xfrm>
            <a:off x="-118533" y="5021385"/>
            <a:ext cx="12310533" cy="189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5008600" y="5367453"/>
            <a:ext cx="6773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Definición y Situación Actual</a:t>
            </a:r>
            <a:endParaRPr lang="en-US" sz="5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759605" y="201055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ahnschrift Condensed" panose="020B0502040204020203" pitchFamily="34" charset="0"/>
              </a:rPr>
              <a:t>Fuente: World Resources Institute (WRI)</a:t>
            </a:r>
          </a:p>
        </p:txBody>
      </p:sp>
    </p:spTree>
    <p:extLst>
      <p:ext uri="{BB962C8B-B14F-4D97-AF65-F5344CB8AC3E}">
        <p14:creationId xmlns:p14="http://schemas.microsoft.com/office/powerpoint/2010/main" val="38211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r="43297"/>
          <a:stretch/>
        </p:blipFill>
        <p:spPr bwMode="auto">
          <a:xfrm>
            <a:off x="0" y="0"/>
            <a:ext cx="1998133" cy="70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ado de presión sobre el recurso hídrico en México, 2017. | Download 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2" y="493115"/>
            <a:ext cx="8190057" cy="540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-1219200" y="4486919"/>
            <a:ext cx="32173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Situación Nacional</a:t>
            </a:r>
            <a:endParaRPr lang="en-US" sz="4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979545" y="5862498"/>
            <a:ext cx="79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i="1" dirty="0" smtClean="0">
                <a:latin typeface="Bahnschrift Condensed" panose="020B0502040204020203" pitchFamily="34" charset="0"/>
              </a:rPr>
              <a:t>Información obtenida de: </a:t>
            </a:r>
            <a:r>
              <a:rPr lang="es-MX" sz="2000" i="1" dirty="0">
                <a:latin typeface="Bahnschrift Condensed" panose="020B0502040204020203" pitchFamily="34" charset="0"/>
              </a:rPr>
              <a:t>P</a:t>
            </a:r>
            <a:r>
              <a:rPr lang="es-MX" sz="2000" i="1" dirty="0" smtClean="0">
                <a:latin typeface="Bahnschrift Condensed" panose="020B0502040204020203" pitchFamily="34" charset="0"/>
              </a:rPr>
              <a:t>rograma de Investigación en Cambio Climático de la UNAM </a:t>
            </a:r>
            <a:endParaRPr lang="en-US" sz="2000" i="1" dirty="0">
              <a:latin typeface="Bahnschrift Condensed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001666" y="0"/>
            <a:ext cx="135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73134" y="4893474"/>
            <a:ext cx="12365133" cy="126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6" b="15426"/>
          <a:stretch/>
        </p:blipFill>
        <p:spPr bwMode="auto">
          <a:xfrm>
            <a:off x="-118533" y="5021385"/>
            <a:ext cx="12310533" cy="189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004338" y="5367453"/>
            <a:ext cx="47772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Alcaldías Afectadas</a:t>
            </a:r>
            <a:endParaRPr lang="en-US" sz="5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759605" y="201055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ahnschrift Condensed" panose="020B0502040204020203" pitchFamily="34" charset="0"/>
              </a:rPr>
              <a:t>Fuente: World Resources Institute (WRI)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9416" t="15625" r="47267" b="8681"/>
          <a:stretch/>
        </p:blipFill>
        <p:spPr>
          <a:xfrm>
            <a:off x="778935" y="570387"/>
            <a:ext cx="3149600" cy="402312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/>
          <a:srcRect l="25012" t="30209" r="58590" b="30209"/>
          <a:stretch/>
        </p:blipFill>
        <p:spPr>
          <a:xfrm>
            <a:off x="9385414" y="1195276"/>
            <a:ext cx="1702524" cy="2310568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933167" y="1195276"/>
            <a:ext cx="344761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>
                <a:latin typeface="Bahnschrift Condensed" panose="020B0502040204020203" pitchFamily="34" charset="0"/>
              </a:rPr>
              <a:t>Alcaldías con mayor afectación:</a:t>
            </a:r>
          </a:p>
          <a:p>
            <a:pPr algn="r"/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-Iztapalapa </a:t>
            </a:r>
          </a:p>
          <a:p>
            <a:pPr algn="r"/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-Gustavo A. Madero</a:t>
            </a:r>
          </a:p>
          <a:p>
            <a:pPr algn="r"/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-Azcapotzalco</a:t>
            </a:r>
          </a:p>
          <a:p>
            <a:pPr algn="r"/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-Tláhuac</a:t>
            </a:r>
          </a:p>
          <a:p>
            <a:pPr algn="r"/>
            <a:r>
              <a:rPr lang="es-MX" sz="2400" dirty="0" smtClean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-Venustiano Carranza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r="43297"/>
          <a:stretch/>
        </p:blipFill>
        <p:spPr bwMode="auto">
          <a:xfrm>
            <a:off x="0" y="0"/>
            <a:ext cx="1998133" cy="70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-1219200" y="4486919"/>
            <a:ext cx="3217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Datos </a:t>
            </a:r>
            <a:endParaRPr lang="en-US" sz="4800" dirty="0"/>
          </a:p>
        </p:txBody>
      </p:sp>
      <p:sp>
        <p:nvSpPr>
          <p:cNvPr id="6" name="Rectángulo 5"/>
          <p:cNvSpPr/>
          <p:nvPr/>
        </p:nvSpPr>
        <p:spPr>
          <a:xfrm>
            <a:off x="2001666" y="0"/>
            <a:ext cx="135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7615" t="20949" r="20067" b="13542"/>
          <a:stretch/>
        </p:blipFill>
        <p:spPr>
          <a:xfrm>
            <a:off x="2624667" y="812800"/>
            <a:ext cx="7924800" cy="55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5765" y="0"/>
            <a:ext cx="135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265" t="20255" r="48830" b="12847"/>
          <a:stretch/>
        </p:blipFill>
        <p:spPr>
          <a:xfrm>
            <a:off x="400620" y="1168400"/>
            <a:ext cx="2753395" cy="45212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7746" t="19792" r="806" b="11921"/>
          <a:stretch/>
        </p:blipFill>
        <p:spPr>
          <a:xfrm>
            <a:off x="3522133" y="1150202"/>
            <a:ext cx="8447897" cy="453939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29350" y="226872"/>
            <a:ext cx="75600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5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¿Cómo se comporta el NSE alto?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r="43297"/>
          <a:stretch/>
        </p:blipFill>
        <p:spPr bwMode="auto">
          <a:xfrm>
            <a:off x="0" y="0"/>
            <a:ext cx="1998133" cy="70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-1219200" y="4486919"/>
            <a:ext cx="3217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Datos </a:t>
            </a:r>
            <a:endParaRPr lang="en-US" sz="4800" dirty="0"/>
          </a:p>
        </p:txBody>
      </p:sp>
      <p:sp>
        <p:nvSpPr>
          <p:cNvPr id="6" name="Rectángulo 5"/>
          <p:cNvSpPr/>
          <p:nvPr/>
        </p:nvSpPr>
        <p:spPr>
          <a:xfrm>
            <a:off x="2001666" y="0"/>
            <a:ext cx="135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8396" t="21413" r="20197" b="13541"/>
          <a:stretch/>
        </p:blipFill>
        <p:spPr>
          <a:xfrm>
            <a:off x="2590800" y="1337733"/>
            <a:ext cx="6688666" cy="47582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87248" t="20486" r="1559" b="66319"/>
          <a:stretch/>
        </p:blipFill>
        <p:spPr>
          <a:xfrm>
            <a:off x="9787467" y="2167468"/>
            <a:ext cx="1456266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r="43297"/>
          <a:stretch/>
        </p:blipFill>
        <p:spPr bwMode="auto">
          <a:xfrm>
            <a:off x="0" y="0"/>
            <a:ext cx="1998133" cy="70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-1219200" y="4486919"/>
            <a:ext cx="3217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Datos </a:t>
            </a:r>
            <a:endParaRPr lang="en-US" sz="4800" dirty="0"/>
          </a:p>
        </p:txBody>
      </p:sp>
      <p:sp>
        <p:nvSpPr>
          <p:cNvPr id="6" name="Rectángulo 5"/>
          <p:cNvSpPr/>
          <p:nvPr/>
        </p:nvSpPr>
        <p:spPr>
          <a:xfrm>
            <a:off x="2001666" y="0"/>
            <a:ext cx="135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7875" t="20949" r="16553" b="13079"/>
          <a:stretch/>
        </p:blipFill>
        <p:spPr>
          <a:xfrm>
            <a:off x="2675467" y="1337732"/>
            <a:ext cx="7230534" cy="48260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87248" t="20486" r="1559" b="66319"/>
          <a:stretch/>
        </p:blipFill>
        <p:spPr>
          <a:xfrm>
            <a:off x="9906001" y="2463800"/>
            <a:ext cx="1456266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o escapes de ella! Mira estos cinco lugares dónde disfrutar la lluvia en  CDMX | Dónde I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6" r="43297"/>
          <a:stretch/>
        </p:blipFill>
        <p:spPr bwMode="auto">
          <a:xfrm>
            <a:off x="0" y="0"/>
            <a:ext cx="1998133" cy="70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-1219200" y="4486919"/>
            <a:ext cx="3217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Datos </a:t>
            </a:r>
            <a:endParaRPr lang="en-US" sz="4800" dirty="0"/>
          </a:p>
        </p:txBody>
      </p:sp>
      <p:sp>
        <p:nvSpPr>
          <p:cNvPr id="6" name="Rectángulo 5"/>
          <p:cNvSpPr/>
          <p:nvPr/>
        </p:nvSpPr>
        <p:spPr>
          <a:xfrm>
            <a:off x="2001666" y="0"/>
            <a:ext cx="135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8266" t="21180" r="13429" b="21643"/>
          <a:stretch/>
        </p:blipFill>
        <p:spPr>
          <a:xfrm>
            <a:off x="2810932" y="1253916"/>
            <a:ext cx="8297334" cy="45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195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</dc:creator>
  <cp:lastModifiedBy>danie</cp:lastModifiedBy>
  <cp:revision>17</cp:revision>
  <dcterms:created xsi:type="dcterms:W3CDTF">2022-05-02T05:21:01Z</dcterms:created>
  <dcterms:modified xsi:type="dcterms:W3CDTF">2022-05-02T13:56:22Z</dcterms:modified>
</cp:coreProperties>
</file>