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1"/>
  </p:notesMasterIdLst>
  <p:sldIdLst>
    <p:sldId id="372" r:id="rId5"/>
    <p:sldId id="566" r:id="rId6"/>
    <p:sldId id="578" r:id="rId7"/>
    <p:sldId id="576" r:id="rId8"/>
    <p:sldId id="575" r:id="rId9"/>
    <p:sldId id="5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6060"/>
    <a:srgbClr val="0E79AF"/>
    <a:srgbClr val="004850"/>
    <a:srgbClr val="10633C"/>
    <a:srgbClr val="7F7F7F"/>
    <a:srgbClr val="0049D3"/>
    <a:srgbClr val="0F633C"/>
    <a:srgbClr val="C6C6C6"/>
    <a:srgbClr val="A67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71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Results_Condensed!$C$5</c:f>
              <c:strCache>
                <c:ptCount val="1"/>
                <c:pt idx="0">
                  <c:v>1. FC Koeln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Results_Condensed!$E$5</c:f>
              <c:numCache>
                <c:formatCode>General</c:formatCode>
                <c:ptCount val="1"/>
                <c:pt idx="0">
                  <c:v>154</c:v>
                </c:pt>
              </c:numCache>
            </c:numRef>
          </c:xVal>
          <c:yVal>
            <c:numRef>
              <c:f>Results_Condensed!$F$5</c:f>
              <c:numCache>
                <c:formatCode>General</c:formatCode>
                <c:ptCount val="1"/>
                <c:pt idx="0">
                  <c:v>73.37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F-437D-A18E-A84216108805}"/>
            </c:ext>
          </c:extLst>
        </c:ser>
        <c:ser>
          <c:idx val="1"/>
          <c:order val="1"/>
          <c:tx>
            <c:strRef>
              <c:f>Results_Condensed!$C$6</c:f>
              <c:strCache>
                <c:ptCount val="1"/>
                <c:pt idx="0">
                  <c:v>1.FC Nuremberg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Results_Condensed!$E$6</c:f>
              <c:numCache>
                <c:formatCode>General</c:formatCode>
                <c:ptCount val="1"/>
                <c:pt idx="0">
                  <c:v>19</c:v>
                </c:pt>
              </c:numCache>
            </c:numRef>
          </c:xVal>
          <c:yVal>
            <c:numRef>
              <c:f>Results_Condensed!$F$6</c:f>
              <c:numCache>
                <c:formatCode>General</c:formatCode>
                <c:ptCount val="1"/>
                <c:pt idx="0">
                  <c:v>42.88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AF-437D-A18E-A84216108805}"/>
            </c:ext>
          </c:extLst>
        </c:ser>
        <c:ser>
          <c:idx val="2"/>
          <c:order val="2"/>
          <c:tx>
            <c:strRef>
              <c:f>Results_Condensed!$C$7</c:f>
              <c:strCache>
                <c:ptCount val="1"/>
                <c:pt idx="0">
                  <c:v>1.FSV Mainz 05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Results_Condensed!$E$7</c:f>
              <c:numCache>
                <c:formatCode>General</c:formatCode>
                <c:ptCount val="1"/>
                <c:pt idx="0">
                  <c:v>206</c:v>
                </c:pt>
              </c:numCache>
            </c:numRef>
          </c:xVal>
          <c:yVal>
            <c:numRef>
              <c:f>Results_Condensed!$F$7</c:f>
              <c:numCache>
                <c:formatCode>General</c:formatCode>
                <c:ptCount val="1"/>
                <c:pt idx="0">
                  <c:v>78.679999999999993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3AF-437D-A18E-A84216108805}"/>
            </c:ext>
          </c:extLst>
        </c:ser>
        <c:ser>
          <c:idx val="3"/>
          <c:order val="3"/>
          <c:tx>
            <c:strRef>
              <c:f>Results_Condensed!$C$8</c:f>
              <c:strCache>
                <c:ptCount val="1"/>
                <c:pt idx="0">
                  <c:v>Bay. Leverkusen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Results_Condensed!$F$8</c:f>
              <c:numCache>
                <c:formatCode>General</c:formatCode>
                <c:ptCount val="1"/>
                <c:pt idx="0">
                  <c:v>239.32599999999996</c:v>
                </c:pt>
              </c:numCache>
            </c:numRef>
          </c:xVal>
          <c:yVal>
            <c:numRef>
              <c:f>Results_Condensed!$F$8</c:f>
              <c:numCache>
                <c:formatCode>General</c:formatCode>
                <c:ptCount val="1"/>
                <c:pt idx="0">
                  <c:v>239.32599999999996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3AF-437D-A18E-A84216108805}"/>
            </c:ext>
          </c:extLst>
        </c:ser>
        <c:ser>
          <c:idx val="4"/>
          <c:order val="4"/>
          <c:tx>
            <c:strRef>
              <c:f>Results_Condensed!$C$9</c:f>
              <c:strCache>
                <c:ptCount val="1"/>
                <c:pt idx="0">
                  <c:v>Bayern Munich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Results_Condensed!$E$9</c:f>
              <c:numCache>
                <c:formatCode>General</c:formatCode>
                <c:ptCount val="1"/>
                <c:pt idx="0">
                  <c:v>411</c:v>
                </c:pt>
              </c:numCache>
            </c:numRef>
          </c:xVal>
          <c:yVal>
            <c:numRef>
              <c:f>Results_Condensed!$F$9</c:f>
              <c:numCache>
                <c:formatCode>General</c:formatCode>
                <c:ptCount val="1"/>
                <c:pt idx="0">
                  <c:v>642.77599999999995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3AF-437D-A18E-A84216108805}"/>
            </c:ext>
          </c:extLst>
        </c:ser>
        <c:ser>
          <c:idx val="5"/>
          <c:order val="5"/>
          <c:tx>
            <c:strRef>
              <c:f>Results_Condensed!$C$10</c:f>
              <c:strCache>
                <c:ptCount val="1"/>
                <c:pt idx="0">
                  <c:v>Bor. Dortmund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Results_Condensed!$E$10</c:f>
              <c:numCache>
                <c:formatCode>General</c:formatCode>
                <c:ptCount val="1"/>
                <c:pt idx="0">
                  <c:v>319</c:v>
                </c:pt>
              </c:numCache>
            </c:numRef>
          </c:xVal>
          <c:yVal>
            <c:numRef>
              <c:f>Results_Condensed!$F$10</c:f>
              <c:numCache>
                <c:formatCode>General</c:formatCode>
                <c:ptCount val="1"/>
                <c:pt idx="0">
                  <c:v>357.69599999999997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3AF-437D-A18E-A84216108805}"/>
            </c:ext>
          </c:extLst>
        </c:ser>
        <c:ser>
          <c:idx val="6"/>
          <c:order val="6"/>
          <c:tx>
            <c:strRef>
              <c:f>Results_Condensed!$C$11</c:f>
              <c:strCache>
                <c:ptCount val="1"/>
                <c:pt idx="0">
                  <c:v>Bor. M'gladbach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Results_Condensed!$E$11</c:f>
              <c:numCache>
                <c:formatCode>General</c:formatCode>
                <c:ptCount val="1"/>
                <c:pt idx="0">
                  <c:v>268</c:v>
                </c:pt>
              </c:numCache>
            </c:numRef>
          </c:xVal>
          <c:yVal>
            <c:numRef>
              <c:f>Results_Condensed!$F$11</c:f>
              <c:numCache>
                <c:formatCode>General</c:formatCode>
                <c:ptCount val="1"/>
                <c:pt idx="0">
                  <c:v>148.87800000000001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3AF-437D-A18E-A84216108805}"/>
            </c:ext>
          </c:extLst>
        </c:ser>
        <c:ser>
          <c:idx val="7"/>
          <c:order val="7"/>
          <c:tx>
            <c:strRef>
              <c:f>Results_Condensed!$C$12</c:f>
              <c:strCache>
                <c:ptCount val="1"/>
                <c:pt idx="0">
                  <c:v>E. Frankfurt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Results_Condensed!$E$12</c:f>
              <c:numCache>
                <c:formatCode>General</c:formatCode>
                <c:ptCount val="1"/>
                <c:pt idx="0">
                  <c:v>224</c:v>
                </c:pt>
              </c:numCache>
            </c:numRef>
          </c:xVal>
          <c:yVal>
            <c:numRef>
              <c:f>Results_Condensed!$F$12</c:f>
              <c:numCache>
                <c:formatCode>General</c:formatCode>
                <c:ptCount val="1"/>
                <c:pt idx="0">
                  <c:v>89.876000000000005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3AF-437D-A18E-A84216108805}"/>
            </c:ext>
          </c:extLst>
        </c:ser>
        <c:ser>
          <c:idx val="8"/>
          <c:order val="8"/>
          <c:tx>
            <c:strRef>
              <c:f>Results_Condensed!$C$13</c:f>
              <c:strCache>
                <c:ptCount val="1"/>
                <c:pt idx="0">
                  <c:v>F. Duesseldorf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Results_Condensed!$E$13</c:f>
              <c:numCache>
                <c:formatCode>General</c:formatCode>
                <c:ptCount val="1"/>
                <c:pt idx="0">
                  <c:v>44</c:v>
                </c:pt>
              </c:numCache>
            </c:numRef>
          </c:xVal>
          <c:yVal>
            <c:numRef>
              <c:f>Results_Condensed!$F$13</c:f>
              <c:numCache>
                <c:formatCode>General</c:formatCode>
                <c:ptCount val="1"/>
                <c:pt idx="0">
                  <c:v>47.43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3AF-437D-A18E-A84216108805}"/>
            </c:ext>
          </c:extLst>
        </c:ser>
        <c:ser>
          <c:idx val="9"/>
          <c:order val="9"/>
          <c:tx>
            <c:strRef>
              <c:f>Results_Condensed!$C$14</c:f>
              <c:strCache>
                <c:ptCount val="1"/>
                <c:pt idx="0">
                  <c:v>FC Augsburg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Results_Condensed!$E$14</c:f>
              <c:numCache>
                <c:formatCode>General</c:formatCode>
                <c:ptCount val="1"/>
                <c:pt idx="0">
                  <c:v>198</c:v>
                </c:pt>
              </c:numCache>
            </c:numRef>
          </c:xVal>
          <c:yVal>
            <c:numRef>
              <c:f>Results_Condensed!$F$14</c:f>
              <c:numCache>
                <c:formatCode>General</c:formatCode>
                <c:ptCount val="1"/>
                <c:pt idx="0">
                  <c:v>65.852000000000004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3AF-437D-A18E-A84216108805}"/>
            </c:ext>
          </c:extLst>
        </c:ser>
        <c:ser>
          <c:idx val="10"/>
          <c:order val="10"/>
          <c:tx>
            <c:strRef>
              <c:f>Results_Condensed!$C$15</c:f>
              <c:strCache>
                <c:ptCount val="1"/>
                <c:pt idx="0">
                  <c:v>FC Ingolstadt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Results_Condensed!$E$15</c:f>
              <c:numCache>
                <c:formatCode>General</c:formatCode>
                <c:ptCount val="1"/>
                <c:pt idx="0">
                  <c:v>72</c:v>
                </c:pt>
              </c:numCache>
            </c:numRef>
          </c:xVal>
          <c:yVal>
            <c:numRef>
              <c:f>Results_Condensed!$F$15</c:f>
              <c:numCache>
                <c:formatCode>General</c:formatCode>
                <c:ptCount val="1"/>
                <c:pt idx="0">
                  <c:v>30.53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3AF-437D-A18E-A84216108805}"/>
            </c:ext>
          </c:extLst>
        </c:ser>
        <c:ser>
          <c:idx val="11"/>
          <c:order val="11"/>
          <c:tx>
            <c:strRef>
              <c:f>Results_Condensed!$C$16</c:f>
              <c:strCache>
                <c:ptCount val="1"/>
                <c:pt idx="0">
                  <c:v>FC Schalke 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Results_Condensed!$E$16</c:f>
              <c:numCache>
                <c:formatCode>General</c:formatCode>
                <c:ptCount val="1"/>
                <c:pt idx="0">
                  <c:v>239</c:v>
                </c:pt>
              </c:numCache>
            </c:numRef>
          </c:xVal>
          <c:yVal>
            <c:numRef>
              <c:f>Results_Condensed!$F$16</c:f>
              <c:numCache>
                <c:formatCode>General</c:formatCode>
                <c:ptCount val="1"/>
                <c:pt idx="0">
                  <c:v>222.11599999999999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3AF-437D-A18E-A84216108805}"/>
            </c:ext>
          </c:extLst>
        </c:ser>
        <c:ser>
          <c:idx val="12"/>
          <c:order val="12"/>
          <c:tx>
            <c:strRef>
              <c:f>Results_Condensed!$C$17</c:f>
              <c:strCache>
                <c:ptCount val="1"/>
                <c:pt idx="0">
                  <c:v>Hamburger SV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Results_Condensed!$E$17</c:f>
              <c:numCache>
                <c:formatCode>General</c:formatCode>
                <c:ptCount val="1"/>
                <c:pt idx="0">
                  <c:v>145</c:v>
                </c:pt>
              </c:numCache>
            </c:numRef>
          </c:xVal>
          <c:yVal>
            <c:numRef>
              <c:f>Results_Condensed!$F$17</c:f>
              <c:numCache>
                <c:formatCode>General</c:formatCode>
                <c:ptCount val="1"/>
                <c:pt idx="0">
                  <c:v>88.522499999999994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3AF-437D-A18E-A84216108805}"/>
            </c:ext>
          </c:extLst>
        </c:ser>
        <c:ser>
          <c:idx val="13"/>
          <c:order val="13"/>
          <c:tx>
            <c:strRef>
              <c:f>Results_Condensed!$C$18</c:f>
              <c:strCache>
                <c:ptCount val="1"/>
                <c:pt idx="0">
                  <c:v>Hannover 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Results_Condensed!$E$18</c:f>
              <c:numCache>
                <c:formatCode>General</c:formatCode>
                <c:ptCount val="1"/>
                <c:pt idx="0">
                  <c:v>122</c:v>
                </c:pt>
              </c:numCache>
            </c:numRef>
          </c:xVal>
          <c:yVal>
            <c:numRef>
              <c:f>Results_Condensed!$F$18</c:f>
              <c:numCache>
                <c:formatCode>General</c:formatCode>
                <c:ptCount val="1"/>
                <c:pt idx="0">
                  <c:v>74.677499999999995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3AF-437D-A18E-A84216108805}"/>
            </c:ext>
          </c:extLst>
        </c:ser>
        <c:ser>
          <c:idx val="14"/>
          <c:order val="14"/>
          <c:tx>
            <c:strRef>
              <c:f>Results_Condensed!$C$19</c:f>
              <c:strCache>
                <c:ptCount val="1"/>
                <c:pt idx="0">
                  <c:v>Hertha BSC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Results_Condensed!$E$19</c:f>
              <c:numCache>
                <c:formatCode>General</c:formatCode>
                <c:ptCount val="1"/>
                <c:pt idx="0">
                  <c:v>220</c:v>
                </c:pt>
              </c:numCache>
            </c:numRef>
          </c:xVal>
          <c:yVal>
            <c:numRef>
              <c:f>Results_Condensed!$F$19</c:f>
              <c:numCache>
                <c:formatCode>General</c:formatCode>
                <c:ptCount val="1"/>
                <c:pt idx="0">
                  <c:v>87.962000000000018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43AF-437D-A18E-A84216108805}"/>
            </c:ext>
          </c:extLst>
        </c:ser>
        <c:ser>
          <c:idx val="15"/>
          <c:order val="15"/>
          <c:tx>
            <c:strRef>
              <c:f>Results_Condensed!$C$20</c:f>
              <c:strCache>
                <c:ptCount val="1"/>
                <c:pt idx="0">
                  <c:v>RB Leipzig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Results_Condensed!$E$20</c:f>
              <c:numCache>
                <c:formatCode>General</c:formatCode>
                <c:ptCount val="1"/>
                <c:pt idx="0">
                  <c:v>186</c:v>
                </c:pt>
              </c:numCache>
            </c:numRef>
          </c:xVal>
          <c:yVal>
            <c:numRef>
              <c:f>Results_Condensed!$F$20</c:f>
              <c:numCache>
                <c:formatCode>General</c:formatCode>
                <c:ptCount val="1"/>
                <c:pt idx="0">
                  <c:v>194.86999999999998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43AF-437D-A18E-A84216108805}"/>
            </c:ext>
          </c:extLst>
        </c:ser>
        <c:ser>
          <c:idx val="16"/>
          <c:order val="16"/>
          <c:tx>
            <c:strRef>
              <c:f>Results_Condensed!$C$21</c:f>
              <c:strCache>
                <c:ptCount val="1"/>
                <c:pt idx="0">
                  <c:v>SC Freiburg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Results_Condensed!$E$21</c:f>
              <c:numCache>
                <c:formatCode>General</c:formatCode>
                <c:ptCount val="1"/>
                <c:pt idx="0">
                  <c:v>154</c:v>
                </c:pt>
              </c:numCache>
            </c:numRef>
          </c:xVal>
          <c:yVal>
            <c:numRef>
              <c:f>Results_Condensed!$F$21</c:f>
              <c:numCache>
                <c:formatCode>General</c:formatCode>
                <c:ptCount val="1"/>
                <c:pt idx="0">
                  <c:v>66.039999999999992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43AF-437D-A18E-A84216108805}"/>
            </c:ext>
          </c:extLst>
        </c:ser>
        <c:ser>
          <c:idx val="17"/>
          <c:order val="17"/>
          <c:tx>
            <c:strRef>
              <c:f>Results_Condensed!$C$22</c:f>
              <c:strCache>
                <c:ptCount val="1"/>
                <c:pt idx="0">
                  <c:v>SC Paderborn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Results_Condensed!$E$22</c:f>
              <c:numCache>
                <c:formatCode>General</c:formatCode>
                <c:ptCount val="1"/>
                <c:pt idx="0">
                  <c:v>31</c:v>
                </c:pt>
              </c:numCache>
            </c:numRef>
          </c:xVal>
          <c:yVal>
            <c:numRef>
              <c:f>Results_Condensed!$F$22</c:f>
              <c:numCache>
                <c:formatCode>General</c:formatCode>
                <c:ptCount val="1"/>
                <c:pt idx="0">
                  <c:v>22.45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43AF-437D-A18E-A84216108805}"/>
            </c:ext>
          </c:extLst>
        </c:ser>
        <c:ser>
          <c:idx val="18"/>
          <c:order val="18"/>
          <c:tx>
            <c:strRef>
              <c:f>Results_Condensed!$C$23</c:f>
              <c:strCache>
                <c:ptCount val="1"/>
                <c:pt idx="0">
                  <c:v>SV Darmstadt 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Results_Condensed!$E$23</c:f>
              <c:numCache>
                <c:formatCode>General</c:formatCode>
                <c:ptCount val="1"/>
                <c:pt idx="0">
                  <c:v>63</c:v>
                </c:pt>
              </c:numCache>
            </c:numRef>
          </c:xVal>
          <c:yVal>
            <c:numRef>
              <c:f>Results_Condensed!$F$23</c:f>
              <c:numCache>
                <c:formatCode>General</c:formatCode>
                <c:ptCount val="1"/>
                <c:pt idx="0">
                  <c:v>26.314999999999998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43AF-437D-A18E-A84216108805}"/>
            </c:ext>
          </c:extLst>
        </c:ser>
        <c:ser>
          <c:idx val="19"/>
          <c:order val="19"/>
          <c:tx>
            <c:strRef>
              <c:f>Results_Condensed!$C$24</c:f>
              <c:strCache>
                <c:ptCount val="1"/>
                <c:pt idx="0">
                  <c:v>TSG Hoffenheim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Results_Condensed!$E$24</c:f>
              <c:numCache>
                <c:formatCode>General</c:formatCode>
                <c:ptCount val="1"/>
                <c:pt idx="0">
                  <c:v>249</c:v>
                </c:pt>
              </c:numCache>
            </c:numRef>
          </c:xVal>
          <c:yVal>
            <c:numRef>
              <c:f>Results_Condensed!$F$24</c:f>
              <c:numCache>
                <c:formatCode>General</c:formatCode>
                <c:ptCount val="1"/>
                <c:pt idx="0">
                  <c:v>119.992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43AF-437D-A18E-A84216108805}"/>
            </c:ext>
          </c:extLst>
        </c:ser>
        <c:ser>
          <c:idx val="20"/>
          <c:order val="20"/>
          <c:tx>
            <c:strRef>
              <c:f>Results_Condensed!$C$25</c:f>
              <c:strCache>
                <c:ptCount val="1"/>
                <c:pt idx="0">
                  <c:v>VfB Stuttgart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Results_Condensed!$E$25</c:f>
              <c:numCache>
                <c:formatCode>General</c:formatCode>
                <c:ptCount val="1"/>
                <c:pt idx="0">
                  <c:v>148</c:v>
                </c:pt>
              </c:numCache>
            </c:numRef>
          </c:xVal>
          <c:yVal>
            <c:numRef>
              <c:f>Results_Condensed!$F$25</c:f>
              <c:numCache>
                <c:formatCode>General</c:formatCode>
                <c:ptCount val="1"/>
                <c:pt idx="0">
                  <c:v>103.45749999999998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43AF-437D-A18E-A84216108805}"/>
            </c:ext>
          </c:extLst>
        </c:ser>
        <c:ser>
          <c:idx val="21"/>
          <c:order val="21"/>
          <c:tx>
            <c:strRef>
              <c:f>Results_Condensed!$C$26</c:f>
              <c:strCache>
                <c:ptCount val="1"/>
                <c:pt idx="0">
                  <c:v>VfL Wolfsburg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Results_Condensed!$E$26</c:f>
              <c:numCache>
                <c:formatCode>General</c:formatCode>
                <c:ptCount val="1"/>
                <c:pt idx="0">
                  <c:v>239</c:v>
                </c:pt>
              </c:numCache>
            </c:numRef>
          </c:xVal>
          <c:yVal>
            <c:numRef>
              <c:f>Results_Condensed!$F$26</c:f>
              <c:numCache>
                <c:formatCode>General</c:formatCode>
                <c:ptCount val="1"/>
                <c:pt idx="0">
                  <c:v>192.64800000000002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43AF-437D-A18E-A84216108805}"/>
            </c:ext>
          </c:extLst>
        </c:ser>
        <c:ser>
          <c:idx val="22"/>
          <c:order val="22"/>
          <c:tx>
            <c:strRef>
              <c:f>Results_Condensed!$C$27</c:f>
              <c:strCache>
                <c:ptCount val="1"/>
                <c:pt idx="0">
                  <c:v>Werder Bremen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Results_Condensed!$E$27</c:f>
              <c:numCache>
                <c:formatCode>General</c:formatCode>
                <c:ptCount val="1"/>
                <c:pt idx="0">
                  <c:v>221</c:v>
                </c:pt>
              </c:numCache>
            </c:numRef>
          </c:xVal>
          <c:yVal>
            <c:numRef>
              <c:f>Results_Condensed!$F$27</c:f>
              <c:numCache>
                <c:formatCode>General</c:formatCode>
                <c:ptCount val="1"/>
                <c:pt idx="0">
                  <c:v>76.488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43AF-437D-A18E-A84216108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588336"/>
        <c:axId val="2081843536"/>
      </c:scatterChart>
      <c:valAx>
        <c:axId val="175458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843536"/>
        <c:crosses val="autoZero"/>
        <c:crossBetween val="midCat"/>
      </c:valAx>
      <c:valAx>
        <c:axId val="208184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Value [Mil EUR]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58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1DD2E-CF15-C844-8AE3-874D9541D7C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4B53-86DC-8844-961B-268F69AC9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what makes us special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66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49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9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16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1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8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hyperlink" Target="https://www.instagram.com/invenergy_llc/?hl=en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facebook.com/InvenergyLLC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invenergy-llc/" TargetMode="Externa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twitter.com/InvenergyLLC" TargetMode="External"/><Relationship Id="rId14" Type="http://schemas.openxmlformats.org/officeDocument/2006/relationships/image" Target="../media/image10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18613-5D04-2442-8FB4-5ADD6E9185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2642" y="599446"/>
            <a:ext cx="9889358" cy="57691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A5D809-AFD7-724D-B879-7457EE124D43}"/>
              </a:ext>
            </a:extLst>
          </p:cNvPr>
          <p:cNvSpPr/>
          <p:nvPr/>
        </p:nvSpPr>
        <p:spPr>
          <a:xfrm>
            <a:off x="2302642" y="599446"/>
            <a:ext cx="9889357" cy="5768881"/>
          </a:xfrm>
          <a:prstGeom prst="rect">
            <a:avLst/>
          </a:prstGeom>
          <a:gradFill>
            <a:gsLst>
              <a:gs pos="0">
                <a:srgbClr val="009348">
                  <a:alpha val="33000"/>
                </a:srgbClr>
              </a:gs>
              <a:gs pos="100000">
                <a:srgbClr val="00572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8B567-9DC8-F040-8FA8-2A0950116481}"/>
              </a:ext>
            </a:extLst>
          </p:cNvPr>
          <p:cNvSpPr/>
          <p:nvPr/>
        </p:nvSpPr>
        <p:spPr>
          <a:xfrm>
            <a:off x="451720" y="2076165"/>
            <a:ext cx="6093963" cy="31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DC4AAF-5041-B044-BD98-915E5A7A8778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142EF5F-521A-5544-86E4-161BFF56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C824A3A-5A36-2C4E-A171-C546118C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0FE467D-7826-9649-8816-28E1ACDD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84E9A57-4310-DC47-A9B3-B1481581D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BFDF057-B56D-A74D-8379-BB500937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68653B5-225E-E443-9280-D5A7222B6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E5949A1-4681-4547-A275-3549E3E6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E1BE436-A012-4048-8003-990BEB5A4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ED19AC2-B19B-0A44-9D60-0DE3398A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1C9A6-498C-7E4C-A217-69CEB9B77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4921" y="2506063"/>
            <a:ext cx="4623132" cy="1272223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457200" indent="0" algn="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E5E6E7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Deck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FCC5AC-7BAA-3B47-A2FE-08E5878607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921" y="3934347"/>
            <a:ext cx="4623132" cy="36485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b="1">
                <a:solidFill>
                  <a:srgbClr val="E5E6E7"/>
                </a:solidFill>
              </a:defRPr>
            </a:lvl1pPr>
            <a:lvl2pPr marL="457200" indent="0" algn="r">
              <a:buNone/>
              <a:defRPr b="1">
                <a:solidFill>
                  <a:srgbClr val="E5E6E7"/>
                </a:solidFill>
              </a:defRPr>
            </a:lvl2pPr>
            <a:lvl3pPr marL="914400" indent="0" algn="r">
              <a:buNone/>
              <a:defRPr b="1">
                <a:solidFill>
                  <a:srgbClr val="E5E6E7"/>
                </a:solidFill>
              </a:defRPr>
            </a:lvl3pPr>
            <a:lvl4pPr marL="1371600" indent="0" algn="r">
              <a:buNone/>
              <a:defRPr b="1">
                <a:solidFill>
                  <a:srgbClr val="E5E6E7"/>
                </a:solidFill>
              </a:defRPr>
            </a:lvl4pPr>
            <a:lvl5pPr marL="1828800" indent="0" algn="r">
              <a:buNone/>
              <a:defRPr b="1">
                <a:solidFill>
                  <a:srgbClr val="E5E6E7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E634780-9837-5546-B284-91E26594CA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4921" y="4420540"/>
            <a:ext cx="4623132" cy="364852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>
                <a:solidFill>
                  <a:srgbClr val="E5E6E7"/>
                </a:solidFill>
              </a:defRPr>
            </a:lvl1pPr>
            <a:lvl2pPr marL="457200" indent="0" algn="r">
              <a:buNone/>
              <a:defRPr b="1">
                <a:solidFill>
                  <a:srgbClr val="E5E6E7"/>
                </a:solidFill>
              </a:defRPr>
            </a:lvl2pPr>
            <a:lvl3pPr marL="914400" indent="0" algn="r">
              <a:buNone/>
              <a:defRPr b="1">
                <a:solidFill>
                  <a:srgbClr val="E5E6E7"/>
                </a:solidFill>
              </a:defRPr>
            </a:lvl3pPr>
            <a:lvl4pPr marL="1371600" indent="0" algn="r">
              <a:buNone/>
              <a:defRPr b="1">
                <a:solidFill>
                  <a:srgbClr val="E5E6E7"/>
                </a:solidFill>
              </a:defRPr>
            </a:lvl4pPr>
            <a:lvl5pPr marL="1828800" indent="0" algn="r">
              <a:buNone/>
              <a:defRPr b="1">
                <a:solidFill>
                  <a:srgbClr val="E5E6E7"/>
                </a:solidFill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/ Year</a:t>
            </a:r>
          </a:p>
        </p:txBody>
      </p:sp>
    </p:spTree>
    <p:extLst>
      <p:ext uri="{BB962C8B-B14F-4D97-AF65-F5344CB8AC3E}">
        <p14:creationId xmlns:p14="http://schemas.microsoft.com/office/powerpoint/2010/main" val="14536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03341-7881-794E-9BE2-C168CAE20099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6" y="133350"/>
            <a:ext cx="4264024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0" y="699886"/>
            <a:ext cx="6076950" cy="4900814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3600" b="1">
                <a:solidFill>
                  <a:srgbClr val="009348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5939C7E-5385-7E45-9F6A-ACB2815E0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700" y="1905000"/>
            <a:ext cx="4268638" cy="3695700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03341-7881-794E-9BE2-C168CAE20099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133350"/>
            <a:ext cx="11026649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8700" y="3714750"/>
            <a:ext cx="2517526" cy="1123950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9043AA8-06C7-844D-A83F-374BA9C4D0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7066" y="3714750"/>
            <a:ext cx="2517526" cy="1123950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800" b="1">
                <a:solidFill>
                  <a:schemeClr val="accent5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accent5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4276A64-05F9-0846-B1F4-9A3AE1E4AC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5432" y="3714750"/>
            <a:ext cx="2517526" cy="1123950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800" b="1">
                <a:solidFill>
                  <a:schemeClr val="accent4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accent4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DC846AB-CA35-3B4F-B28E-86F0EE4FE7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3798" y="3714750"/>
            <a:ext cx="2517526" cy="1123950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800" b="1">
                <a:solidFill>
                  <a:schemeClr val="accent3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accent3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829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-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570" y="6145767"/>
            <a:ext cx="56388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03341-7881-794E-9BE2-C168CAE20099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6" y="133350"/>
            <a:ext cx="4264024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5939C7E-5385-7E45-9F6A-ACB2815E0B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2642" y="6145767"/>
            <a:ext cx="8932543" cy="540783"/>
          </a:xfrm>
        </p:spPr>
        <p:txBody>
          <a:bodyPr numCol="1" spcCol="45720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200" b="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 dirty="0"/>
              <a:t>Disclaimer Text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47B552E-3B52-5940-9F22-CAD4A03FBE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700" y="1905000"/>
            <a:ext cx="4268638" cy="3695700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2D76BA1-013E-BC40-95CF-06E7756DC1E9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486400" y="700088"/>
            <a:ext cx="6076950" cy="49006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5498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570" y="6145767"/>
            <a:ext cx="56388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03341-7881-794E-9BE2-C168CAE20099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6" y="133350"/>
            <a:ext cx="10988674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5939C7E-5385-7E45-9F6A-ACB2815E0B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2642" y="6145767"/>
            <a:ext cx="8932543" cy="540783"/>
          </a:xfrm>
        </p:spPr>
        <p:txBody>
          <a:bodyPr numCol="1" spcCol="45720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200" b="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 dirty="0"/>
              <a:t>Disclaimer Text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2D76BA1-013E-BC40-95CF-06E7756DC1E9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50654" y="1795592"/>
            <a:ext cx="10912696" cy="3805107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436572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65822BB-F637-564C-9306-9821C5CA8113}"/>
              </a:ext>
            </a:extLst>
          </p:cNvPr>
          <p:cNvSpPr txBox="1"/>
          <p:nvPr/>
        </p:nvSpPr>
        <p:spPr>
          <a:xfrm>
            <a:off x="938486" y="5646187"/>
            <a:ext cx="2124906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8000"/>
              </a:lnSpc>
            </a:pPr>
            <a:r>
              <a:rPr lang="en-US" sz="40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Join us.</a:t>
            </a:r>
          </a:p>
        </p:txBody>
      </p:sp>
      <p:pic>
        <p:nvPicPr>
          <p:cNvPr id="23" name="Content Placeholder 2" descr="DJI_0162_mod1.psd">
            <a:extLst>
              <a:ext uri="{FF2B5EF4-FFF2-40B4-BE49-F238E27FC236}">
                <a16:creationId xmlns:a16="http://schemas.microsoft.com/office/drawing/2014/main" id="{A5FFE2D5-932F-7F43-B81C-D03A05A633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6041" y="0"/>
            <a:ext cx="283596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7560B1-1970-CD49-93DE-8C850EDDBA6D}"/>
              </a:ext>
            </a:extLst>
          </p:cNvPr>
          <p:cNvSpPr txBox="1"/>
          <p:nvPr/>
        </p:nvSpPr>
        <p:spPr>
          <a:xfrm>
            <a:off x="851970" y="2302852"/>
            <a:ext cx="8066743" cy="1554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8000"/>
              </a:lnSpc>
            </a:pPr>
            <a:r>
              <a:rPr lang="en-U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We’re working towards a </a:t>
            </a:r>
            <a:r>
              <a:rPr lang="en-US" sz="54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clean energy future.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B9135-49CD-F64F-B53B-E3B6BBE8D644}"/>
              </a:ext>
            </a:extLst>
          </p:cNvPr>
          <p:cNvSpPr/>
          <p:nvPr/>
        </p:nvSpPr>
        <p:spPr>
          <a:xfrm>
            <a:off x="941305" y="4165617"/>
            <a:ext cx="2184400" cy="8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F318A6-B217-F840-BE00-9F85B50140F8}"/>
              </a:ext>
            </a:extLst>
          </p:cNvPr>
          <p:cNvGrpSpPr/>
          <p:nvPr/>
        </p:nvGrpSpPr>
        <p:grpSpPr>
          <a:xfrm>
            <a:off x="945941" y="731650"/>
            <a:ext cx="1861836" cy="388855"/>
            <a:chOff x="4844931" y="3352748"/>
            <a:chExt cx="2502139" cy="52258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F6A0E67-85B9-F547-B432-9FB6F3D0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D876DD2-800D-B146-BFED-902FB052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8D1079-6357-9341-9947-CBA634A1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9F4952F-6FB5-3A4E-938F-FF6850F2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30ECD3C-306A-F54A-81C4-4A83F19B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055F54B-92CB-C54D-AC8E-D1D0DFCD3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AAE61F8-74FA-314C-B428-DE721963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0B1FB80-25D6-0345-BB40-1932AC62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F953288-6C97-8641-943B-997AA640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pic>
        <p:nvPicPr>
          <p:cNvPr id="38" name="Graphic 37">
            <a:hlinkClick r:id="rId3"/>
            <a:extLst>
              <a:ext uri="{FF2B5EF4-FFF2-40B4-BE49-F238E27FC236}">
                <a16:creationId xmlns:a16="http://schemas.microsoft.com/office/drawing/2014/main" id="{9F27AEE0-BF3A-624F-8AA4-A9956A8D85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955" y="5780061"/>
            <a:ext cx="302317" cy="302317"/>
          </a:xfrm>
          <a:prstGeom prst="rect">
            <a:avLst/>
          </a:prstGeom>
        </p:spPr>
      </p:pic>
      <p:pic>
        <p:nvPicPr>
          <p:cNvPr id="39" name="Graphic 38">
            <a:hlinkClick r:id="rId6"/>
            <a:extLst>
              <a:ext uri="{FF2B5EF4-FFF2-40B4-BE49-F238E27FC236}">
                <a16:creationId xmlns:a16="http://schemas.microsoft.com/office/drawing/2014/main" id="{2630AD38-C202-2F4F-95BE-F84AF49ED3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5425" y="5780061"/>
            <a:ext cx="302317" cy="302317"/>
          </a:xfrm>
          <a:prstGeom prst="rect">
            <a:avLst/>
          </a:prstGeom>
        </p:spPr>
      </p:pic>
      <p:pic>
        <p:nvPicPr>
          <p:cNvPr id="40" name="Graphic 39">
            <a:hlinkClick r:id="rId9"/>
            <a:extLst>
              <a:ext uri="{FF2B5EF4-FFF2-40B4-BE49-F238E27FC236}">
                <a16:creationId xmlns:a16="http://schemas.microsoft.com/office/drawing/2014/main" id="{91BD4D09-5310-0446-A4EE-1138A408B5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0445" y="5780061"/>
            <a:ext cx="302317" cy="302317"/>
          </a:xfrm>
          <a:prstGeom prst="rect">
            <a:avLst/>
          </a:prstGeom>
        </p:spPr>
      </p:pic>
      <p:pic>
        <p:nvPicPr>
          <p:cNvPr id="41" name="Graphic 40">
            <a:hlinkClick r:id="rId12"/>
            <a:extLst>
              <a:ext uri="{FF2B5EF4-FFF2-40B4-BE49-F238E27FC236}">
                <a16:creationId xmlns:a16="http://schemas.microsoft.com/office/drawing/2014/main" id="{E85EBA36-7E89-CB43-B516-53FB60FFFE3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7935" y="5780061"/>
            <a:ext cx="302317" cy="3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2351-838E-5142-BF2B-3BB2C839C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CC16-D9B6-6F45-B7C1-752C54F0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3A41-0192-E44D-8346-596738D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23E2-2E08-B94E-88D7-C5A8F205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4363-0C9F-0C45-9A0A-059B75EE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55FF-2981-F241-8109-3E001FA40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3850" y="1066801"/>
            <a:ext cx="6784201" cy="3810000"/>
          </a:xfrm>
        </p:spPr>
        <p:txBody>
          <a:bodyPr anchor="b">
            <a:noAutofit/>
          </a:bodyPr>
          <a:lstStyle>
            <a:lvl1pPr algn="r"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11C88-FDD3-924D-8BED-8CE51CAA3FB4}"/>
              </a:ext>
            </a:extLst>
          </p:cNvPr>
          <p:cNvSpPr/>
          <p:nvPr/>
        </p:nvSpPr>
        <p:spPr>
          <a:xfrm>
            <a:off x="8733651" y="5137567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Image -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03341-7881-794E-9BE2-C168CAE20099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133350"/>
            <a:ext cx="11026649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8700" y="1905000"/>
            <a:ext cx="11032750" cy="3695700"/>
          </a:xfrm>
        </p:spPr>
        <p:txBody>
          <a:bodyPr numCol="2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51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movable emphasis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133350"/>
            <a:ext cx="11026649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8700" y="1905000"/>
            <a:ext cx="11032750" cy="3695700"/>
          </a:xfrm>
        </p:spPr>
        <p:txBody>
          <a:bodyPr numCol="2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1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133350"/>
            <a:ext cx="11026649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8700" y="1905000"/>
            <a:ext cx="11032750" cy="3695700"/>
          </a:xfrm>
        </p:spPr>
        <p:txBody>
          <a:bodyPr numCol="2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AC9AC-2D3B-2443-90A0-515464DADE7D}"/>
              </a:ext>
            </a:extLst>
          </p:cNvPr>
          <p:cNvSpPr/>
          <p:nvPr/>
        </p:nvSpPr>
        <p:spPr>
          <a:xfrm>
            <a:off x="650654" y="1484113"/>
            <a:ext cx="2184400" cy="846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ckground, movable emphasis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133350"/>
            <a:ext cx="11026649" cy="112395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8700" y="1905000"/>
            <a:ext cx="11032750" cy="3695700"/>
          </a:xfrm>
        </p:spPr>
        <p:txBody>
          <a:bodyPr numCol="2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2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Image -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704850"/>
            <a:ext cx="4016375" cy="3486150"/>
          </a:xfrm>
        </p:spPr>
        <p:txBody>
          <a:bodyPr anchor="b">
            <a:noAutofit/>
          </a:bodyPr>
          <a:lstStyle>
            <a:lvl1pPr marL="0" indent="0">
              <a:buNone/>
              <a:defRPr sz="48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0" y="704850"/>
            <a:ext cx="6076950" cy="4895850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166BE-9E9F-5444-8DDB-247E72793F94}"/>
              </a:ext>
            </a:extLst>
          </p:cNvPr>
          <p:cNvSpPr/>
          <p:nvPr/>
        </p:nvSpPr>
        <p:spPr>
          <a:xfrm>
            <a:off x="568700" y="4584681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B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704850"/>
            <a:ext cx="4016375" cy="3486150"/>
          </a:xfrm>
        </p:spPr>
        <p:txBody>
          <a:bodyPr anchor="b">
            <a:noAutofit/>
          </a:bodyPr>
          <a:lstStyle>
            <a:lvl1pPr marL="0" indent="0">
              <a:buNone/>
              <a:defRPr sz="48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44F7BC-5BBF-674F-AF3C-0331E6761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0" y="4669348"/>
            <a:ext cx="6076950" cy="931352"/>
          </a:xfrm>
        </p:spPr>
        <p:txBody>
          <a:bodyPr numCol="1" spcCol="457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1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1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200" b="1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2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166BE-9E9F-5444-8DDB-247E72793F94}"/>
              </a:ext>
            </a:extLst>
          </p:cNvPr>
          <p:cNvSpPr/>
          <p:nvPr/>
        </p:nvSpPr>
        <p:spPr>
          <a:xfrm>
            <a:off x="568700" y="4584681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B614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8FC86-8E77-D14A-AA58-335DFCD9F2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86400" y="704850"/>
            <a:ext cx="607695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0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N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E1F5-9681-B84B-93E1-11D4335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145767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1CB43-78F9-A641-AE2C-CDF88D43E00C}"/>
              </a:ext>
            </a:extLst>
          </p:cNvPr>
          <p:cNvGrpSpPr/>
          <p:nvPr/>
        </p:nvGrpSpPr>
        <p:grpSpPr>
          <a:xfrm>
            <a:off x="471316" y="6205904"/>
            <a:ext cx="1251070" cy="261293"/>
            <a:chOff x="4844931" y="3352748"/>
            <a:chExt cx="2502139" cy="52258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C7EB71-6D60-8D4E-9587-1D1CB885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931" y="3352748"/>
              <a:ext cx="155815" cy="389537"/>
            </a:xfrm>
            <a:custGeom>
              <a:avLst/>
              <a:gdLst>
                <a:gd name="T0" fmla="*/ 16 w 1356"/>
                <a:gd name="T1" fmla="*/ 3200 h 3396"/>
                <a:gd name="T2" fmla="*/ 16 w 1356"/>
                <a:gd name="T3" fmla="*/ 3200 h 3396"/>
                <a:gd name="T4" fmla="*/ 390 w 1356"/>
                <a:gd name="T5" fmla="*/ 2710 h 3396"/>
                <a:gd name="T6" fmla="*/ 390 w 1356"/>
                <a:gd name="T7" fmla="*/ 476 h 3396"/>
                <a:gd name="T8" fmla="*/ 0 w 1356"/>
                <a:gd name="T9" fmla="*/ 203 h 3396"/>
                <a:gd name="T10" fmla="*/ 47 w 1356"/>
                <a:gd name="T11" fmla="*/ 0 h 3396"/>
                <a:gd name="T12" fmla="*/ 1200 w 1356"/>
                <a:gd name="T13" fmla="*/ 0 h 3396"/>
                <a:gd name="T14" fmla="*/ 1246 w 1356"/>
                <a:gd name="T15" fmla="*/ 203 h 3396"/>
                <a:gd name="T16" fmla="*/ 880 w 1356"/>
                <a:gd name="T17" fmla="*/ 686 h 3396"/>
                <a:gd name="T18" fmla="*/ 880 w 1356"/>
                <a:gd name="T19" fmla="*/ 2951 h 3396"/>
                <a:gd name="T20" fmla="*/ 950 w 1356"/>
                <a:gd name="T21" fmla="*/ 3123 h 3396"/>
                <a:gd name="T22" fmla="*/ 1355 w 1356"/>
                <a:gd name="T23" fmla="*/ 3200 h 3396"/>
                <a:gd name="T24" fmla="*/ 1301 w 1356"/>
                <a:gd name="T25" fmla="*/ 3395 h 3396"/>
                <a:gd name="T26" fmla="*/ 62 w 1356"/>
                <a:gd name="T27" fmla="*/ 3395 h 3396"/>
                <a:gd name="T28" fmla="*/ 16 w 1356"/>
                <a:gd name="T29" fmla="*/ 3200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6" h="3396">
                  <a:moveTo>
                    <a:pt x="16" y="3200"/>
                  </a:moveTo>
                  <a:lnTo>
                    <a:pt x="16" y="3200"/>
                  </a:lnTo>
                  <a:cubicBezTo>
                    <a:pt x="210" y="3169"/>
                    <a:pt x="390" y="3130"/>
                    <a:pt x="390" y="2710"/>
                  </a:cubicBezTo>
                  <a:cubicBezTo>
                    <a:pt x="390" y="476"/>
                    <a:pt x="390" y="476"/>
                    <a:pt x="390" y="476"/>
                  </a:cubicBezTo>
                  <a:cubicBezTo>
                    <a:pt x="390" y="234"/>
                    <a:pt x="179" y="234"/>
                    <a:pt x="0" y="203"/>
                  </a:cubicBezTo>
                  <a:cubicBezTo>
                    <a:pt x="0" y="78"/>
                    <a:pt x="47" y="0"/>
                    <a:pt x="47" y="0"/>
                  </a:cubicBezTo>
                  <a:cubicBezTo>
                    <a:pt x="1200" y="0"/>
                    <a:pt x="1200" y="0"/>
                    <a:pt x="1200" y="0"/>
                  </a:cubicBezTo>
                  <a:cubicBezTo>
                    <a:pt x="1200" y="0"/>
                    <a:pt x="1246" y="86"/>
                    <a:pt x="1246" y="203"/>
                  </a:cubicBezTo>
                  <a:cubicBezTo>
                    <a:pt x="1067" y="234"/>
                    <a:pt x="880" y="273"/>
                    <a:pt x="880" y="686"/>
                  </a:cubicBezTo>
                  <a:cubicBezTo>
                    <a:pt x="880" y="2951"/>
                    <a:pt x="880" y="2951"/>
                    <a:pt x="880" y="2951"/>
                  </a:cubicBezTo>
                  <a:cubicBezTo>
                    <a:pt x="880" y="3021"/>
                    <a:pt x="880" y="3099"/>
                    <a:pt x="950" y="3123"/>
                  </a:cubicBezTo>
                  <a:cubicBezTo>
                    <a:pt x="1020" y="3146"/>
                    <a:pt x="1200" y="3177"/>
                    <a:pt x="1355" y="3200"/>
                  </a:cubicBezTo>
                  <a:cubicBezTo>
                    <a:pt x="1355" y="3325"/>
                    <a:pt x="1301" y="3395"/>
                    <a:pt x="1301" y="3395"/>
                  </a:cubicBezTo>
                  <a:cubicBezTo>
                    <a:pt x="62" y="3395"/>
                    <a:pt x="62" y="3395"/>
                    <a:pt x="62" y="3395"/>
                  </a:cubicBezTo>
                  <a:cubicBezTo>
                    <a:pt x="62" y="3395"/>
                    <a:pt x="16" y="3317"/>
                    <a:pt x="16" y="320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F0D221-63BD-4B47-B8C2-C4AB992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699" y="3452915"/>
              <a:ext cx="327818" cy="289370"/>
            </a:xfrm>
            <a:custGeom>
              <a:avLst/>
              <a:gdLst>
                <a:gd name="T0" fmla="*/ 1628 w 2859"/>
                <a:gd name="T1" fmla="*/ 2522 h 2523"/>
                <a:gd name="T2" fmla="*/ 1628 w 2859"/>
                <a:gd name="T3" fmla="*/ 2522 h 2523"/>
                <a:gd name="T4" fmla="*/ 1581 w 2859"/>
                <a:gd name="T5" fmla="*/ 2351 h 2523"/>
                <a:gd name="T6" fmla="*/ 1947 w 2859"/>
                <a:gd name="T7" fmla="*/ 1915 h 2523"/>
                <a:gd name="T8" fmla="*/ 1947 w 2859"/>
                <a:gd name="T9" fmla="*/ 950 h 2523"/>
                <a:gd name="T10" fmla="*/ 1433 w 2859"/>
                <a:gd name="T11" fmla="*/ 303 h 2523"/>
                <a:gd name="T12" fmla="*/ 888 w 2859"/>
                <a:gd name="T13" fmla="*/ 529 h 2523"/>
                <a:gd name="T14" fmla="*/ 888 w 2859"/>
                <a:gd name="T15" fmla="*/ 2109 h 2523"/>
                <a:gd name="T16" fmla="*/ 1301 w 2859"/>
                <a:gd name="T17" fmla="*/ 2351 h 2523"/>
                <a:gd name="T18" fmla="*/ 1254 w 2859"/>
                <a:gd name="T19" fmla="*/ 2522 h 2523"/>
                <a:gd name="T20" fmla="*/ 70 w 2859"/>
                <a:gd name="T21" fmla="*/ 2522 h 2523"/>
                <a:gd name="T22" fmla="*/ 23 w 2859"/>
                <a:gd name="T23" fmla="*/ 2351 h 2523"/>
                <a:gd name="T24" fmla="*/ 397 w 2859"/>
                <a:gd name="T25" fmla="*/ 1915 h 2523"/>
                <a:gd name="T26" fmla="*/ 397 w 2859"/>
                <a:gd name="T27" fmla="*/ 708 h 2523"/>
                <a:gd name="T28" fmla="*/ 31 w 2859"/>
                <a:gd name="T29" fmla="*/ 373 h 2523"/>
                <a:gd name="T30" fmla="*/ 0 w 2859"/>
                <a:gd name="T31" fmla="*/ 249 h 2523"/>
                <a:gd name="T32" fmla="*/ 0 w 2859"/>
                <a:gd name="T33" fmla="*/ 179 h 2523"/>
                <a:gd name="T34" fmla="*/ 771 w 2859"/>
                <a:gd name="T35" fmla="*/ 0 h 2523"/>
                <a:gd name="T36" fmla="*/ 880 w 2859"/>
                <a:gd name="T37" fmla="*/ 303 h 2523"/>
                <a:gd name="T38" fmla="*/ 1503 w 2859"/>
                <a:gd name="T39" fmla="*/ 0 h 2523"/>
                <a:gd name="T40" fmla="*/ 2430 w 2859"/>
                <a:gd name="T41" fmla="*/ 825 h 2523"/>
                <a:gd name="T42" fmla="*/ 2430 w 2859"/>
                <a:gd name="T43" fmla="*/ 2109 h 2523"/>
                <a:gd name="T44" fmla="*/ 2858 w 2859"/>
                <a:gd name="T45" fmla="*/ 2351 h 2523"/>
                <a:gd name="T46" fmla="*/ 2804 w 2859"/>
                <a:gd name="T47" fmla="*/ 2522 h 2523"/>
                <a:gd name="T48" fmla="*/ 1628 w 2859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9" h="2523">
                  <a:moveTo>
                    <a:pt x="1628" y="2522"/>
                  </a:moveTo>
                  <a:lnTo>
                    <a:pt x="1628" y="2522"/>
                  </a:lnTo>
                  <a:cubicBezTo>
                    <a:pt x="1628" y="2522"/>
                    <a:pt x="1581" y="2468"/>
                    <a:pt x="1581" y="2351"/>
                  </a:cubicBezTo>
                  <a:cubicBezTo>
                    <a:pt x="1830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1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0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  <a:cubicBezTo>
                    <a:pt x="280" y="2304"/>
                    <a:pt x="397" y="2218"/>
                    <a:pt x="397" y="1915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2" y="140"/>
                    <a:pt x="880" y="303"/>
                  </a:cubicBezTo>
                  <a:cubicBezTo>
                    <a:pt x="1129" y="140"/>
                    <a:pt x="1417" y="0"/>
                    <a:pt x="1503" y="0"/>
                  </a:cubicBezTo>
                  <a:cubicBezTo>
                    <a:pt x="2072" y="0"/>
                    <a:pt x="2430" y="233"/>
                    <a:pt x="2430" y="825"/>
                  </a:cubicBezTo>
                  <a:cubicBezTo>
                    <a:pt x="2430" y="2109"/>
                    <a:pt x="2430" y="2109"/>
                    <a:pt x="2430" y="2109"/>
                  </a:cubicBezTo>
                  <a:cubicBezTo>
                    <a:pt x="2430" y="2288"/>
                    <a:pt x="2461" y="2273"/>
                    <a:pt x="2858" y="2351"/>
                  </a:cubicBezTo>
                  <a:cubicBezTo>
                    <a:pt x="2858" y="2468"/>
                    <a:pt x="2804" y="2522"/>
                    <a:pt x="2804" y="2522"/>
                  </a:cubicBezTo>
                  <a:lnTo>
                    <a:pt x="1628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44095E-A731-9C49-8DC2-6E12C8BB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11" y="3462526"/>
              <a:ext cx="291394" cy="286840"/>
            </a:xfrm>
            <a:custGeom>
              <a:avLst/>
              <a:gdLst>
                <a:gd name="T0" fmla="*/ 390 w 2541"/>
                <a:gd name="T1" fmla="*/ 662 h 2500"/>
                <a:gd name="T2" fmla="*/ 390 w 2541"/>
                <a:gd name="T3" fmla="*/ 662 h 2500"/>
                <a:gd name="T4" fmla="*/ 195 w 2541"/>
                <a:gd name="T5" fmla="*/ 304 h 2500"/>
                <a:gd name="T6" fmla="*/ 0 w 2541"/>
                <a:gd name="T7" fmla="*/ 195 h 2500"/>
                <a:gd name="T8" fmla="*/ 47 w 2541"/>
                <a:gd name="T9" fmla="*/ 0 h 2500"/>
                <a:gd name="T10" fmla="*/ 1161 w 2541"/>
                <a:gd name="T11" fmla="*/ 0 h 2500"/>
                <a:gd name="T12" fmla="*/ 1215 w 2541"/>
                <a:gd name="T13" fmla="*/ 195 h 2500"/>
                <a:gd name="T14" fmla="*/ 787 w 2541"/>
                <a:gd name="T15" fmla="*/ 366 h 2500"/>
                <a:gd name="T16" fmla="*/ 834 w 2541"/>
                <a:gd name="T17" fmla="*/ 546 h 2500"/>
                <a:gd name="T18" fmla="*/ 1410 w 2541"/>
                <a:gd name="T19" fmla="*/ 1907 h 2500"/>
                <a:gd name="T20" fmla="*/ 1807 w 2541"/>
                <a:gd name="T21" fmla="*/ 678 h 2500"/>
                <a:gd name="T22" fmla="*/ 1870 w 2541"/>
                <a:gd name="T23" fmla="*/ 382 h 2500"/>
                <a:gd name="T24" fmla="*/ 1558 w 2541"/>
                <a:gd name="T25" fmla="*/ 195 h 2500"/>
                <a:gd name="T26" fmla="*/ 1605 w 2541"/>
                <a:gd name="T27" fmla="*/ 0 h 2500"/>
                <a:gd name="T28" fmla="*/ 2485 w 2541"/>
                <a:gd name="T29" fmla="*/ 0 h 2500"/>
                <a:gd name="T30" fmla="*/ 2540 w 2541"/>
                <a:gd name="T31" fmla="*/ 195 h 2500"/>
                <a:gd name="T32" fmla="*/ 2306 w 2541"/>
                <a:gd name="T33" fmla="*/ 312 h 2500"/>
                <a:gd name="T34" fmla="*/ 2150 w 2541"/>
                <a:gd name="T35" fmla="*/ 647 h 2500"/>
                <a:gd name="T36" fmla="*/ 1543 w 2541"/>
                <a:gd name="T37" fmla="*/ 2258 h 2500"/>
                <a:gd name="T38" fmla="*/ 1184 w 2541"/>
                <a:gd name="T39" fmla="*/ 2499 h 2500"/>
                <a:gd name="T40" fmla="*/ 390 w 2541"/>
                <a:gd name="T41" fmla="*/ 662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1" h="2500">
                  <a:moveTo>
                    <a:pt x="390" y="662"/>
                  </a:moveTo>
                  <a:lnTo>
                    <a:pt x="390" y="662"/>
                  </a:lnTo>
                  <a:cubicBezTo>
                    <a:pt x="320" y="483"/>
                    <a:pt x="281" y="405"/>
                    <a:pt x="195" y="304"/>
                  </a:cubicBezTo>
                  <a:cubicBezTo>
                    <a:pt x="148" y="250"/>
                    <a:pt x="78" y="218"/>
                    <a:pt x="0" y="195"/>
                  </a:cubicBezTo>
                  <a:cubicBezTo>
                    <a:pt x="0" y="86"/>
                    <a:pt x="47" y="0"/>
                    <a:pt x="47" y="0"/>
                  </a:cubicBezTo>
                  <a:cubicBezTo>
                    <a:pt x="1161" y="0"/>
                    <a:pt x="1161" y="0"/>
                    <a:pt x="1161" y="0"/>
                  </a:cubicBezTo>
                  <a:cubicBezTo>
                    <a:pt x="1161" y="0"/>
                    <a:pt x="1215" y="86"/>
                    <a:pt x="1215" y="195"/>
                  </a:cubicBezTo>
                  <a:cubicBezTo>
                    <a:pt x="1013" y="234"/>
                    <a:pt x="787" y="257"/>
                    <a:pt x="787" y="366"/>
                  </a:cubicBezTo>
                  <a:cubicBezTo>
                    <a:pt x="787" y="429"/>
                    <a:pt x="810" y="483"/>
                    <a:pt x="834" y="546"/>
                  </a:cubicBezTo>
                  <a:cubicBezTo>
                    <a:pt x="1410" y="1907"/>
                    <a:pt x="1410" y="1907"/>
                    <a:pt x="1410" y="1907"/>
                  </a:cubicBezTo>
                  <a:cubicBezTo>
                    <a:pt x="1410" y="1907"/>
                    <a:pt x="1753" y="841"/>
                    <a:pt x="1807" y="678"/>
                  </a:cubicBezTo>
                  <a:cubicBezTo>
                    <a:pt x="1839" y="561"/>
                    <a:pt x="1870" y="468"/>
                    <a:pt x="1870" y="382"/>
                  </a:cubicBezTo>
                  <a:cubicBezTo>
                    <a:pt x="1870" y="281"/>
                    <a:pt x="1753" y="226"/>
                    <a:pt x="1558" y="195"/>
                  </a:cubicBezTo>
                  <a:cubicBezTo>
                    <a:pt x="1558" y="86"/>
                    <a:pt x="1605" y="0"/>
                    <a:pt x="1605" y="0"/>
                  </a:cubicBezTo>
                  <a:cubicBezTo>
                    <a:pt x="2485" y="0"/>
                    <a:pt x="2485" y="0"/>
                    <a:pt x="2485" y="0"/>
                  </a:cubicBezTo>
                  <a:cubicBezTo>
                    <a:pt x="2485" y="0"/>
                    <a:pt x="2540" y="78"/>
                    <a:pt x="2540" y="195"/>
                  </a:cubicBezTo>
                  <a:cubicBezTo>
                    <a:pt x="2407" y="211"/>
                    <a:pt x="2353" y="257"/>
                    <a:pt x="2306" y="312"/>
                  </a:cubicBezTo>
                  <a:cubicBezTo>
                    <a:pt x="2244" y="374"/>
                    <a:pt x="2197" y="491"/>
                    <a:pt x="2150" y="647"/>
                  </a:cubicBezTo>
                  <a:cubicBezTo>
                    <a:pt x="2111" y="764"/>
                    <a:pt x="1698" y="1907"/>
                    <a:pt x="1543" y="2258"/>
                  </a:cubicBezTo>
                  <a:cubicBezTo>
                    <a:pt x="1473" y="2406"/>
                    <a:pt x="1317" y="2491"/>
                    <a:pt x="1184" y="2499"/>
                  </a:cubicBezTo>
                  <a:lnTo>
                    <a:pt x="390" y="6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79EFCF-5B2D-7446-B683-786B134A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009" y="3452915"/>
              <a:ext cx="328323" cy="289370"/>
            </a:xfrm>
            <a:custGeom>
              <a:avLst/>
              <a:gdLst>
                <a:gd name="T0" fmla="*/ 1636 w 2860"/>
                <a:gd name="T1" fmla="*/ 2522 h 2523"/>
                <a:gd name="T2" fmla="*/ 1636 w 2860"/>
                <a:gd name="T3" fmla="*/ 2522 h 2523"/>
                <a:gd name="T4" fmla="*/ 1581 w 2860"/>
                <a:gd name="T5" fmla="*/ 2351 h 2523"/>
                <a:gd name="T6" fmla="*/ 1947 w 2860"/>
                <a:gd name="T7" fmla="*/ 1915 h 2523"/>
                <a:gd name="T8" fmla="*/ 1947 w 2860"/>
                <a:gd name="T9" fmla="*/ 950 h 2523"/>
                <a:gd name="T10" fmla="*/ 1433 w 2860"/>
                <a:gd name="T11" fmla="*/ 303 h 2523"/>
                <a:gd name="T12" fmla="*/ 888 w 2860"/>
                <a:gd name="T13" fmla="*/ 529 h 2523"/>
                <a:gd name="T14" fmla="*/ 888 w 2860"/>
                <a:gd name="T15" fmla="*/ 2109 h 2523"/>
                <a:gd name="T16" fmla="*/ 1301 w 2860"/>
                <a:gd name="T17" fmla="*/ 2351 h 2523"/>
                <a:gd name="T18" fmla="*/ 1254 w 2860"/>
                <a:gd name="T19" fmla="*/ 2522 h 2523"/>
                <a:gd name="T20" fmla="*/ 71 w 2860"/>
                <a:gd name="T21" fmla="*/ 2522 h 2523"/>
                <a:gd name="T22" fmla="*/ 24 w 2860"/>
                <a:gd name="T23" fmla="*/ 2351 h 2523"/>
                <a:gd name="T24" fmla="*/ 398 w 2860"/>
                <a:gd name="T25" fmla="*/ 1915 h 2523"/>
                <a:gd name="T26" fmla="*/ 398 w 2860"/>
                <a:gd name="T27" fmla="*/ 708 h 2523"/>
                <a:gd name="T28" fmla="*/ 31 w 2860"/>
                <a:gd name="T29" fmla="*/ 373 h 2523"/>
                <a:gd name="T30" fmla="*/ 0 w 2860"/>
                <a:gd name="T31" fmla="*/ 249 h 2523"/>
                <a:gd name="T32" fmla="*/ 0 w 2860"/>
                <a:gd name="T33" fmla="*/ 179 h 2523"/>
                <a:gd name="T34" fmla="*/ 771 w 2860"/>
                <a:gd name="T35" fmla="*/ 0 h 2523"/>
                <a:gd name="T36" fmla="*/ 881 w 2860"/>
                <a:gd name="T37" fmla="*/ 303 h 2523"/>
                <a:gd name="T38" fmla="*/ 1504 w 2860"/>
                <a:gd name="T39" fmla="*/ 0 h 2523"/>
                <a:gd name="T40" fmla="*/ 2438 w 2860"/>
                <a:gd name="T41" fmla="*/ 825 h 2523"/>
                <a:gd name="T42" fmla="*/ 2438 w 2860"/>
                <a:gd name="T43" fmla="*/ 2109 h 2523"/>
                <a:gd name="T44" fmla="*/ 2859 w 2860"/>
                <a:gd name="T45" fmla="*/ 2351 h 2523"/>
                <a:gd name="T46" fmla="*/ 2804 w 2860"/>
                <a:gd name="T47" fmla="*/ 2522 h 2523"/>
                <a:gd name="T48" fmla="*/ 1636 w 2860"/>
                <a:gd name="T49" fmla="*/ 2522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0" h="2523">
                  <a:moveTo>
                    <a:pt x="1636" y="2522"/>
                  </a:moveTo>
                  <a:lnTo>
                    <a:pt x="1636" y="2522"/>
                  </a:lnTo>
                  <a:cubicBezTo>
                    <a:pt x="1636" y="2522"/>
                    <a:pt x="1581" y="2468"/>
                    <a:pt x="1581" y="2351"/>
                  </a:cubicBezTo>
                  <a:cubicBezTo>
                    <a:pt x="1831" y="2304"/>
                    <a:pt x="1947" y="2234"/>
                    <a:pt x="1947" y="1915"/>
                  </a:cubicBezTo>
                  <a:cubicBezTo>
                    <a:pt x="1947" y="950"/>
                    <a:pt x="1947" y="950"/>
                    <a:pt x="1947" y="950"/>
                  </a:cubicBezTo>
                  <a:cubicBezTo>
                    <a:pt x="1947" y="521"/>
                    <a:pt x="1792" y="303"/>
                    <a:pt x="1433" y="303"/>
                  </a:cubicBezTo>
                  <a:cubicBezTo>
                    <a:pt x="1223" y="303"/>
                    <a:pt x="989" y="459"/>
                    <a:pt x="888" y="529"/>
                  </a:cubicBezTo>
                  <a:cubicBezTo>
                    <a:pt x="888" y="2109"/>
                    <a:pt x="888" y="2109"/>
                    <a:pt x="888" y="2109"/>
                  </a:cubicBezTo>
                  <a:cubicBezTo>
                    <a:pt x="888" y="2296"/>
                    <a:pt x="951" y="2288"/>
                    <a:pt x="1301" y="2351"/>
                  </a:cubicBezTo>
                  <a:cubicBezTo>
                    <a:pt x="1301" y="2468"/>
                    <a:pt x="1254" y="2522"/>
                    <a:pt x="1254" y="2522"/>
                  </a:cubicBezTo>
                  <a:cubicBezTo>
                    <a:pt x="71" y="2522"/>
                    <a:pt x="71" y="2522"/>
                    <a:pt x="71" y="2522"/>
                  </a:cubicBezTo>
                  <a:cubicBezTo>
                    <a:pt x="71" y="2522"/>
                    <a:pt x="24" y="2468"/>
                    <a:pt x="24" y="2351"/>
                  </a:cubicBezTo>
                  <a:cubicBezTo>
                    <a:pt x="281" y="2304"/>
                    <a:pt x="398" y="2218"/>
                    <a:pt x="398" y="1915"/>
                  </a:cubicBezTo>
                  <a:cubicBezTo>
                    <a:pt x="398" y="708"/>
                    <a:pt x="398" y="708"/>
                    <a:pt x="398" y="708"/>
                  </a:cubicBezTo>
                  <a:cubicBezTo>
                    <a:pt x="398" y="405"/>
                    <a:pt x="257" y="373"/>
                    <a:pt x="31" y="373"/>
                  </a:cubicBezTo>
                  <a:cubicBezTo>
                    <a:pt x="31" y="373"/>
                    <a:pt x="0" y="335"/>
                    <a:pt x="0" y="249"/>
                  </a:cubicBezTo>
                  <a:cubicBezTo>
                    <a:pt x="0" y="226"/>
                    <a:pt x="0" y="202"/>
                    <a:pt x="0" y="179"/>
                  </a:cubicBezTo>
                  <a:cubicBezTo>
                    <a:pt x="327" y="155"/>
                    <a:pt x="514" y="93"/>
                    <a:pt x="771" y="0"/>
                  </a:cubicBezTo>
                  <a:cubicBezTo>
                    <a:pt x="857" y="70"/>
                    <a:pt x="873" y="140"/>
                    <a:pt x="881" y="303"/>
                  </a:cubicBezTo>
                  <a:cubicBezTo>
                    <a:pt x="1130" y="140"/>
                    <a:pt x="1418" y="0"/>
                    <a:pt x="1504" y="0"/>
                  </a:cubicBezTo>
                  <a:cubicBezTo>
                    <a:pt x="2080" y="0"/>
                    <a:pt x="2438" y="233"/>
                    <a:pt x="2438" y="825"/>
                  </a:cubicBezTo>
                  <a:cubicBezTo>
                    <a:pt x="2438" y="2109"/>
                    <a:pt x="2438" y="2109"/>
                    <a:pt x="2438" y="2109"/>
                  </a:cubicBezTo>
                  <a:cubicBezTo>
                    <a:pt x="2438" y="2288"/>
                    <a:pt x="2461" y="2273"/>
                    <a:pt x="2859" y="2351"/>
                  </a:cubicBezTo>
                  <a:cubicBezTo>
                    <a:pt x="2859" y="2468"/>
                    <a:pt x="2804" y="2522"/>
                    <a:pt x="2804" y="2522"/>
                  </a:cubicBezTo>
                  <a:lnTo>
                    <a:pt x="1636" y="252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345EE7-EC55-3044-A620-8DB17276E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74" y="3452915"/>
              <a:ext cx="237769" cy="296452"/>
            </a:xfrm>
            <a:custGeom>
              <a:avLst/>
              <a:gdLst>
                <a:gd name="T0" fmla="*/ 1355 w 2071"/>
                <a:gd name="T1" fmla="*/ 2203 h 2585"/>
                <a:gd name="T2" fmla="*/ 1355 w 2071"/>
                <a:gd name="T3" fmla="*/ 2203 h 2585"/>
                <a:gd name="T4" fmla="*/ 490 w 2071"/>
                <a:gd name="T5" fmla="*/ 1191 h 2585"/>
                <a:gd name="T6" fmla="*/ 2070 w 2071"/>
                <a:gd name="T7" fmla="*/ 1191 h 2585"/>
                <a:gd name="T8" fmla="*/ 1160 w 2071"/>
                <a:gd name="T9" fmla="*/ 0 h 2585"/>
                <a:gd name="T10" fmla="*/ 0 w 2071"/>
                <a:gd name="T11" fmla="*/ 1370 h 2585"/>
                <a:gd name="T12" fmla="*/ 1176 w 2071"/>
                <a:gd name="T13" fmla="*/ 2584 h 2585"/>
                <a:gd name="T14" fmla="*/ 2032 w 2071"/>
                <a:gd name="T15" fmla="*/ 2265 h 2585"/>
                <a:gd name="T16" fmla="*/ 2070 w 2071"/>
                <a:gd name="T17" fmla="*/ 2125 h 2585"/>
                <a:gd name="T18" fmla="*/ 2047 w 2071"/>
                <a:gd name="T19" fmla="*/ 2039 h 2585"/>
                <a:gd name="T20" fmla="*/ 1355 w 2071"/>
                <a:gd name="T21" fmla="*/ 2203 h 2585"/>
                <a:gd name="T22" fmla="*/ 1075 w 2071"/>
                <a:gd name="T23" fmla="*/ 272 h 2585"/>
                <a:gd name="T24" fmla="*/ 1075 w 2071"/>
                <a:gd name="T25" fmla="*/ 272 h 2585"/>
                <a:gd name="T26" fmla="*/ 1573 w 2071"/>
                <a:gd name="T27" fmla="*/ 903 h 2585"/>
                <a:gd name="T28" fmla="*/ 490 w 2071"/>
                <a:gd name="T29" fmla="*/ 1067 h 2585"/>
                <a:gd name="T30" fmla="*/ 1075 w 2071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1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0" y="1876"/>
                    <a:pt x="490" y="1191"/>
                  </a:cubicBezTo>
                  <a:cubicBezTo>
                    <a:pt x="2070" y="1191"/>
                    <a:pt x="2070" y="1191"/>
                    <a:pt x="2070" y="1191"/>
                  </a:cubicBezTo>
                  <a:cubicBezTo>
                    <a:pt x="2070" y="537"/>
                    <a:pt x="1798" y="0"/>
                    <a:pt x="1160" y="0"/>
                  </a:cubicBezTo>
                  <a:cubicBezTo>
                    <a:pt x="467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8" y="2584"/>
                    <a:pt x="1954" y="2358"/>
                    <a:pt x="2032" y="2265"/>
                  </a:cubicBezTo>
                  <a:cubicBezTo>
                    <a:pt x="2055" y="2234"/>
                    <a:pt x="2070" y="2179"/>
                    <a:pt x="2070" y="2125"/>
                  </a:cubicBezTo>
                  <a:cubicBezTo>
                    <a:pt x="2070" y="2094"/>
                    <a:pt x="2063" y="2063"/>
                    <a:pt x="2047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0" y="1067"/>
                  </a:cubicBezTo>
                  <a:cubicBezTo>
                    <a:pt x="490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A226B-14CD-F04E-AE5B-C19EB5A9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840" y="3452915"/>
              <a:ext cx="237769" cy="296452"/>
            </a:xfrm>
            <a:custGeom>
              <a:avLst/>
              <a:gdLst>
                <a:gd name="T0" fmla="*/ 1355 w 2073"/>
                <a:gd name="T1" fmla="*/ 2203 h 2585"/>
                <a:gd name="T2" fmla="*/ 1355 w 2073"/>
                <a:gd name="T3" fmla="*/ 2203 h 2585"/>
                <a:gd name="T4" fmla="*/ 491 w 2073"/>
                <a:gd name="T5" fmla="*/ 1191 h 2585"/>
                <a:gd name="T6" fmla="*/ 2072 w 2073"/>
                <a:gd name="T7" fmla="*/ 1191 h 2585"/>
                <a:gd name="T8" fmla="*/ 1160 w 2073"/>
                <a:gd name="T9" fmla="*/ 0 h 2585"/>
                <a:gd name="T10" fmla="*/ 0 w 2073"/>
                <a:gd name="T11" fmla="*/ 1370 h 2585"/>
                <a:gd name="T12" fmla="*/ 1176 w 2073"/>
                <a:gd name="T13" fmla="*/ 2584 h 2585"/>
                <a:gd name="T14" fmla="*/ 2033 w 2073"/>
                <a:gd name="T15" fmla="*/ 2265 h 2585"/>
                <a:gd name="T16" fmla="*/ 2072 w 2073"/>
                <a:gd name="T17" fmla="*/ 2125 h 2585"/>
                <a:gd name="T18" fmla="*/ 2048 w 2073"/>
                <a:gd name="T19" fmla="*/ 2039 h 2585"/>
                <a:gd name="T20" fmla="*/ 1355 w 2073"/>
                <a:gd name="T21" fmla="*/ 2203 h 2585"/>
                <a:gd name="T22" fmla="*/ 1075 w 2073"/>
                <a:gd name="T23" fmla="*/ 272 h 2585"/>
                <a:gd name="T24" fmla="*/ 1075 w 2073"/>
                <a:gd name="T25" fmla="*/ 272 h 2585"/>
                <a:gd name="T26" fmla="*/ 1573 w 2073"/>
                <a:gd name="T27" fmla="*/ 903 h 2585"/>
                <a:gd name="T28" fmla="*/ 491 w 2073"/>
                <a:gd name="T29" fmla="*/ 1067 h 2585"/>
                <a:gd name="T30" fmla="*/ 1075 w 2073"/>
                <a:gd name="T31" fmla="*/ 272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3" h="2585">
                  <a:moveTo>
                    <a:pt x="1355" y="2203"/>
                  </a:moveTo>
                  <a:lnTo>
                    <a:pt x="1355" y="2203"/>
                  </a:lnTo>
                  <a:cubicBezTo>
                    <a:pt x="864" y="2203"/>
                    <a:pt x="491" y="1876"/>
                    <a:pt x="491" y="1191"/>
                  </a:cubicBezTo>
                  <a:cubicBezTo>
                    <a:pt x="2072" y="1191"/>
                    <a:pt x="2072" y="1191"/>
                    <a:pt x="2072" y="1191"/>
                  </a:cubicBezTo>
                  <a:cubicBezTo>
                    <a:pt x="2072" y="537"/>
                    <a:pt x="1799" y="0"/>
                    <a:pt x="1160" y="0"/>
                  </a:cubicBezTo>
                  <a:cubicBezTo>
                    <a:pt x="475" y="0"/>
                    <a:pt x="0" y="662"/>
                    <a:pt x="0" y="1370"/>
                  </a:cubicBezTo>
                  <a:cubicBezTo>
                    <a:pt x="0" y="2179"/>
                    <a:pt x="537" y="2584"/>
                    <a:pt x="1176" y="2584"/>
                  </a:cubicBezTo>
                  <a:cubicBezTo>
                    <a:pt x="1519" y="2584"/>
                    <a:pt x="1955" y="2358"/>
                    <a:pt x="2033" y="2265"/>
                  </a:cubicBezTo>
                  <a:cubicBezTo>
                    <a:pt x="2056" y="2234"/>
                    <a:pt x="2072" y="2179"/>
                    <a:pt x="2072" y="2125"/>
                  </a:cubicBezTo>
                  <a:cubicBezTo>
                    <a:pt x="2072" y="2094"/>
                    <a:pt x="2064" y="2063"/>
                    <a:pt x="2048" y="2039"/>
                  </a:cubicBezTo>
                  <a:cubicBezTo>
                    <a:pt x="1814" y="2148"/>
                    <a:pt x="1573" y="2203"/>
                    <a:pt x="1355" y="2203"/>
                  </a:cubicBezTo>
                  <a:close/>
                  <a:moveTo>
                    <a:pt x="1075" y="272"/>
                  </a:moveTo>
                  <a:lnTo>
                    <a:pt x="1075" y="272"/>
                  </a:lnTo>
                  <a:cubicBezTo>
                    <a:pt x="1378" y="272"/>
                    <a:pt x="1573" y="490"/>
                    <a:pt x="1573" y="903"/>
                  </a:cubicBezTo>
                  <a:cubicBezTo>
                    <a:pt x="1573" y="903"/>
                    <a:pt x="506" y="1067"/>
                    <a:pt x="491" y="1067"/>
                  </a:cubicBezTo>
                  <a:cubicBezTo>
                    <a:pt x="491" y="444"/>
                    <a:pt x="771" y="272"/>
                    <a:pt x="1075" y="272"/>
                  </a:cubicBezTo>
                  <a:close/>
                </a:path>
              </a:pathLst>
            </a:custGeom>
            <a:solidFill>
              <a:srgbClr val="009348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033E8D-9FA5-6143-B93D-469865FB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079" y="3452915"/>
              <a:ext cx="220062" cy="289370"/>
            </a:xfrm>
            <a:custGeom>
              <a:avLst/>
              <a:gdLst>
                <a:gd name="T0" fmla="*/ 23 w 1917"/>
                <a:gd name="T1" fmla="*/ 2351 h 2523"/>
                <a:gd name="T2" fmla="*/ 23 w 1917"/>
                <a:gd name="T3" fmla="*/ 2351 h 2523"/>
                <a:gd name="T4" fmla="*/ 311 w 1917"/>
                <a:gd name="T5" fmla="*/ 2210 h 2523"/>
                <a:gd name="T6" fmla="*/ 397 w 1917"/>
                <a:gd name="T7" fmla="*/ 1922 h 2523"/>
                <a:gd name="T8" fmla="*/ 397 w 1917"/>
                <a:gd name="T9" fmla="*/ 708 h 2523"/>
                <a:gd name="T10" fmla="*/ 23 w 1917"/>
                <a:gd name="T11" fmla="*/ 373 h 2523"/>
                <a:gd name="T12" fmla="*/ 0 w 1917"/>
                <a:gd name="T13" fmla="*/ 249 h 2523"/>
                <a:gd name="T14" fmla="*/ 0 w 1917"/>
                <a:gd name="T15" fmla="*/ 179 h 2523"/>
                <a:gd name="T16" fmla="*/ 740 w 1917"/>
                <a:gd name="T17" fmla="*/ 0 h 2523"/>
                <a:gd name="T18" fmla="*/ 849 w 1917"/>
                <a:gd name="T19" fmla="*/ 397 h 2523"/>
                <a:gd name="T20" fmla="*/ 1425 w 1917"/>
                <a:gd name="T21" fmla="*/ 0 h 2523"/>
                <a:gd name="T22" fmla="*/ 1916 w 1917"/>
                <a:gd name="T23" fmla="*/ 249 h 2523"/>
                <a:gd name="T24" fmla="*/ 1519 w 1917"/>
                <a:gd name="T25" fmla="*/ 755 h 2523"/>
                <a:gd name="T26" fmla="*/ 1230 w 1917"/>
                <a:gd name="T27" fmla="*/ 444 h 2523"/>
                <a:gd name="T28" fmla="*/ 872 w 1917"/>
                <a:gd name="T29" fmla="*/ 732 h 2523"/>
                <a:gd name="T30" fmla="*/ 872 w 1917"/>
                <a:gd name="T31" fmla="*/ 2109 h 2523"/>
                <a:gd name="T32" fmla="*/ 934 w 1917"/>
                <a:gd name="T33" fmla="*/ 2265 h 2523"/>
                <a:gd name="T34" fmla="*/ 1394 w 1917"/>
                <a:gd name="T35" fmla="*/ 2351 h 2523"/>
                <a:gd name="T36" fmla="*/ 1339 w 1917"/>
                <a:gd name="T37" fmla="*/ 2522 h 2523"/>
                <a:gd name="T38" fmla="*/ 70 w 1917"/>
                <a:gd name="T39" fmla="*/ 2522 h 2523"/>
                <a:gd name="T40" fmla="*/ 23 w 1917"/>
                <a:gd name="T41" fmla="*/ 2351 h 2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7" h="2523">
                  <a:moveTo>
                    <a:pt x="23" y="2351"/>
                  </a:moveTo>
                  <a:lnTo>
                    <a:pt x="23" y="2351"/>
                  </a:lnTo>
                  <a:cubicBezTo>
                    <a:pt x="163" y="2320"/>
                    <a:pt x="257" y="2265"/>
                    <a:pt x="311" y="2210"/>
                  </a:cubicBezTo>
                  <a:cubicBezTo>
                    <a:pt x="366" y="2164"/>
                    <a:pt x="397" y="2086"/>
                    <a:pt x="397" y="1922"/>
                  </a:cubicBezTo>
                  <a:cubicBezTo>
                    <a:pt x="397" y="708"/>
                    <a:pt x="397" y="708"/>
                    <a:pt x="397" y="708"/>
                  </a:cubicBezTo>
                  <a:cubicBezTo>
                    <a:pt x="397" y="420"/>
                    <a:pt x="288" y="373"/>
                    <a:pt x="23" y="373"/>
                  </a:cubicBezTo>
                  <a:cubicBezTo>
                    <a:pt x="23" y="373"/>
                    <a:pt x="0" y="335"/>
                    <a:pt x="0" y="249"/>
                  </a:cubicBezTo>
                  <a:cubicBezTo>
                    <a:pt x="0" y="226"/>
                    <a:pt x="0" y="210"/>
                    <a:pt x="0" y="179"/>
                  </a:cubicBezTo>
                  <a:cubicBezTo>
                    <a:pt x="257" y="155"/>
                    <a:pt x="420" y="116"/>
                    <a:pt x="740" y="0"/>
                  </a:cubicBezTo>
                  <a:cubicBezTo>
                    <a:pt x="857" y="85"/>
                    <a:pt x="849" y="249"/>
                    <a:pt x="849" y="397"/>
                  </a:cubicBezTo>
                  <a:cubicBezTo>
                    <a:pt x="1004" y="249"/>
                    <a:pt x="1269" y="0"/>
                    <a:pt x="1425" y="0"/>
                  </a:cubicBezTo>
                  <a:cubicBezTo>
                    <a:pt x="1542" y="0"/>
                    <a:pt x="1799" y="101"/>
                    <a:pt x="1916" y="249"/>
                  </a:cubicBezTo>
                  <a:cubicBezTo>
                    <a:pt x="1900" y="529"/>
                    <a:pt x="1737" y="755"/>
                    <a:pt x="1519" y="755"/>
                  </a:cubicBezTo>
                  <a:cubicBezTo>
                    <a:pt x="1464" y="529"/>
                    <a:pt x="1355" y="444"/>
                    <a:pt x="1230" y="444"/>
                  </a:cubicBezTo>
                  <a:cubicBezTo>
                    <a:pt x="1098" y="444"/>
                    <a:pt x="934" y="560"/>
                    <a:pt x="872" y="732"/>
                  </a:cubicBezTo>
                  <a:cubicBezTo>
                    <a:pt x="872" y="2109"/>
                    <a:pt x="872" y="2109"/>
                    <a:pt x="872" y="2109"/>
                  </a:cubicBezTo>
                  <a:cubicBezTo>
                    <a:pt x="872" y="2203"/>
                    <a:pt x="880" y="2250"/>
                    <a:pt x="934" y="2265"/>
                  </a:cubicBezTo>
                  <a:cubicBezTo>
                    <a:pt x="1004" y="2288"/>
                    <a:pt x="1160" y="2304"/>
                    <a:pt x="1394" y="2351"/>
                  </a:cubicBezTo>
                  <a:cubicBezTo>
                    <a:pt x="1394" y="2468"/>
                    <a:pt x="1339" y="2522"/>
                    <a:pt x="1339" y="2522"/>
                  </a:cubicBezTo>
                  <a:cubicBezTo>
                    <a:pt x="70" y="2522"/>
                    <a:pt x="70" y="2522"/>
                    <a:pt x="70" y="2522"/>
                  </a:cubicBezTo>
                  <a:cubicBezTo>
                    <a:pt x="70" y="2522"/>
                    <a:pt x="23" y="2468"/>
                    <a:pt x="23" y="2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C22BCBA-51E1-0444-A20E-151F1CA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189" y="3452915"/>
              <a:ext cx="276216" cy="421913"/>
            </a:xfrm>
            <a:custGeom>
              <a:avLst/>
              <a:gdLst>
                <a:gd name="T0" fmla="*/ 560 w 2407"/>
                <a:gd name="T1" fmla="*/ 895 h 3676"/>
                <a:gd name="T2" fmla="*/ 560 w 2407"/>
                <a:gd name="T3" fmla="*/ 895 h 3676"/>
                <a:gd name="T4" fmla="*/ 1067 w 2407"/>
                <a:gd name="T5" fmla="*/ 249 h 3676"/>
                <a:gd name="T6" fmla="*/ 1573 w 2407"/>
                <a:gd name="T7" fmla="*/ 895 h 3676"/>
                <a:gd name="T8" fmla="*/ 1067 w 2407"/>
                <a:gd name="T9" fmla="*/ 1472 h 3676"/>
                <a:gd name="T10" fmla="*/ 560 w 2407"/>
                <a:gd name="T11" fmla="*/ 895 h 3676"/>
                <a:gd name="T12" fmla="*/ 654 w 2407"/>
                <a:gd name="T13" fmla="*/ 1922 h 3676"/>
                <a:gd name="T14" fmla="*/ 654 w 2407"/>
                <a:gd name="T15" fmla="*/ 1922 h 3676"/>
                <a:gd name="T16" fmla="*/ 887 w 2407"/>
                <a:gd name="T17" fmla="*/ 1712 h 3676"/>
                <a:gd name="T18" fmla="*/ 997 w 2407"/>
                <a:gd name="T19" fmla="*/ 1712 h 3676"/>
                <a:gd name="T20" fmla="*/ 2056 w 2407"/>
                <a:gd name="T21" fmla="*/ 833 h 3676"/>
                <a:gd name="T22" fmla="*/ 1947 w 2407"/>
                <a:gd name="T23" fmla="*/ 459 h 3676"/>
                <a:gd name="T24" fmla="*/ 1924 w 2407"/>
                <a:gd name="T25" fmla="*/ 428 h 3676"/>
                <a:gd name="T26" fmla="*/ 2352 w 2407"/>
                <a:gd name="T27" fmla="*/ 280 h 3676"/>
                <a:gd name="T28" fmla="*/ 2305 w 2407"/>
                <a:gd name="T29" fmla="*/ 85 h 3676"/>
                <a:gd name="T30" fmla="*/ 1643 w 2407"/>
                <a:gd name="T31" fmla="*/ 85 h 3676"/>
                <a:gd name="T32" fmla="*/ 1152 w 2407"/>
                <a:gd name="T33" fmla="*/ 0 h 3676"/>
                <a:gd name="T34" fmla="*/ 77 w 2407"/>
                <a:gd name="T35" fmla="*/ 934 h 3676"/>
                <a:gd name="T36" fmla="*/ 724 w 2407"/>
                <a:gd name="T37" fmla="*/ 1665 h 3676"/>
                <a:gd name="T38" fmla="*/ 194 w 2407"/>
                <a:gd name="T39" fmla="*/ 2023 h 3676"/>
                <a:gd name="T40" fmla="*/ 568 w 2407"/>
                <a:gd name="T41" fmla="*/ 2468 h 3676"/>
                <a:gd name="T42" fmla="*/ 568 w 2407"/>
                <a:gd name="T43" fmla="*/ 2468 h 3676"/>
                <a:gd name="T44" fmla="*/ 701 w 2407"/>
                <a:gd name="T45" fmla="*/ 2499 h 3676"/>
                <a:gd name="T46" fmla="*/ 716 w 2407"/>
                <a:gd name="T47" fmla="*/ 2499 h 3676"/>
                <a:gd name="T48" fmla="*/ 849 w 2407"/>
                <a:gd name="T49" fmla="*/ 2514 h 3676"/>
                <a:gd name="T50" fmla="*/ 1254 w 2407"/>
                <a:gd name="T51" fmla="*/ 2522 h 3676"/>
                <a:gd name="T52" fmla="*/ 1978 w 2407"/>
                <a:gd name="T53" fmla="*/ 2880 h 3676"/>
                <a:gd name="T54" fmla="*/ 1067 w 2407"/>
                <a:gd name="T55" fmla="*/ 3410 h 3676"/>
                <a:gd name="T56" fmla="*/ 444 w 2407"/>
                <a:gd name="T57" fmla="*/ 3036 h 3676"/>
                <a:gd name="T58" fmla="*/ 630 w 2407"/>
                <a:gd name="T59" fmla="*/ 2647 h 3676"/>
                <a:gd name="T60" fmla="*/ 599 w 2407"/>
                <a:gd name="T61" fmla="*/ 2647 h 3676"/>
                <a:gd name="T62" fmla="*/ 490 w 2407"/>
                <a:gd name="T63" fmla="*/ 2623 h 3676"/>
                <a:gd name="T64" fmla="*/ 0 w 2407"/>
                <a:gd name="T65" fmla="*/ 3067 h 3676"/>
                <a:gd name="T66" fmla="*/ 911 w 2407"/>
                <a:gd name="T67" fmla="*/ 3675 h 3676"/>
                <a:gd name="T68" fmla="*/ 2406 w 2407"/>
                <a:gd name="T69" fmla="*/ 2662 h 3676"/>
                <a:gd name="T70" fmla="*/ 654 w 2407"/>
                <a:gd name="T71" fmla="*/ 1922 h 3676"/>
                <a:gd name="T72" fmla="*/ 560 w 2407"/>
                <a:gd name="T73" fmla="*/ 895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7" h="3676">
                  <a:moveTo>
                    <a:pt x="560" y="895"/>
                  </a:moveTo>
                  <a:lnTo>
                    <a:pt x="560" y="895"/>
                  </a:lnTo>
                  <a:cubicBezTo>
                    <a:pt x="560" y="529"/>
                    <a:pt x="755" y="249"/>
                    <a:pt x="1067" y="249"/>
                  </a:cubicBezTo>
                  <a:cubicBezTo>
                    <a:pt x="1370" y="249"/>
                    <a:pt x="1573" y="560"/>
                    <a:pt x="1573" y="895"/>
                  </a:cubicBezTo>
                  <a:cubicBezTo>
                    <a:pt x="1573" y="1222"/>
                    <a:pt x="1347" y="1472"/>
                    <a:pt x="1067" y="1472"/>
                  </a:cubicBezTo>
                  <a:cubicBezTo>
                    <a:pt x="794" y="1472"/>
                    <a:pt x="560" y="1222"/>
                    <a:pt x="560" y="895"/>
                  </a:cubicBezTo>
                  <a:lnTo>
                    <a:pt x="654" y="1922"/>
                  </a:lnTo>
                  <a:lnTo>
                    <a:pt x="654" y="1922"/>
                  </a:lnTo>
                  <a:cubicBezTo>
                    <a:pt x="654" y="1837"/>
                    <a:pt x="794" y="1751"/>
                    <a:pt x="887" y="1712"/>
                  </a:cubicBezTo>
                  <a:cubicBezTo>
                    <a:pt x="997" y="1712"/>
                    <a:pt x="997" y="1712"/>
                    <a:pt x="997" y="1712"/>
                  </a:cubicBezTo>
                  <a:cubicBezTo>
                    <a:pt x="1565" y="1712"/>
                    <a:pt x="2056" y="1409"/>
                    <a:pt x="2056" y="833"/>
                  </a:cubicBezTo>
                  <a:cubicBezTo>
                    <a:pt x="2056" y="693"/>
                    <a:pt x="1994" y="537"/>
                    <a:pt x="1947" y="459"/>
                  </a:cubicBezTo>
                  <a:cubicBezTo>
                    <a:pt x="1924" y="428"/>
                    <a:pt x="1924" y="428"/>
                    <a:pt x="1924" y="428"/>
                  </a:cubicBezTo>
                  <a:cubicBezTo>
                    <a:pt x="1978" y="335"/>
                    <a:pt x="2250" y="296"/>
                    <a:pt x="2352" y="280"/>
                  </a:cubicBezTo>
                  <a:cubicBezTo>
                    <a:pt x="2352" y="280"/>
                    <a:pt x="2352" y="163"/>
                    <a:pt x="2305" y="85"/>
                  </a:cubicBezTo>
                  <a:cubicBezTo>
                    <a:pt x="1643" y="85"/>
                    <a:pt x="1643" y="85"/>
                    <a:pt x="1643" y="85"/>
                  </a:cubicBezTo>
                  <a:cubicBezTo>
                    <a:pt x="1526" y="85"/>
                    <a:pt x="1378" y="0"/>
                    <a:pt x="1152" y="0"/>
                  </a:cubicBezTo>
                  <a:cubicBezTo>
                    <a:pt x="638" y="0"/>
                    <a:pt x="77" y="303"/>
                    <a:pt x="77" y="934"/>
                  </a:cubicBezTo>
                  <a:cubicBezTo>
                    <a:pt x="77" y="1246"/>
                    <a:pt x="327" y="1580"/>
                    <a:pt x="724" y="1665"/>
                  </a:cubicBezTo>
                  <a:cubicBezTo>
                    <a:pt x="514" y="1767"/>
                    <a:pt x="194" y="1953"/>
                    <a:pt x="194" y="2023"/>
                  </a:cubicBezTo>
                  <a:cubicBezTo>
                    <a:pt x="194" y="2179"/>
                    <a:pt x="319" y="2405"/>
                    <a:pt x="568" y="2468"/>
                  </a:cubicBezTo>
                  <a:lnTo>
                    <a:pt x="568" y="2468"/>
                  </a:lnTo>
                  <a:cubicBezTo>
                    <a:pt x="646" y="2491"/>
                    <a:pt x="677" y="2491"/>
                    <a:pt x="701" y="2499"/>
                  </a:cubicBezTo>
                  <a:cubicBezTo>
                    <a:pt x="716" y="2499"/>
                    <a:pt x="716" y="2499"/>
                    <a:pt x="716" y="2499"/>
                  </a:cubicBezTo>
                  <a:cubicBezTo>
                    <a:pt x="849" y="2514"/>
                    <a:pt x="849" y="2514"/>
                    <a:pt x="849" y="2514"/>
                  </a:cubicBezTo>
                  <a:cubicBezTo>
                    <a:pt x="1004" y="2514"/>
                    <a:pt x="1137" y="2514"/>
                    <a:pt x="1254" y="2522"/>
                  </a:cubicBezTo>
                  <a:cubicBezTo>
                    <a:pt x="1768" y="2538"/>
                    <a:pt x="1978" y="2615"/>
                    <a:pt x="1978" y="2880"/>
                  </a:cubicBezTo>
                  <a:cubicBezTo>
                    <a:pt x="1978" y="3192"/>
                    <a:pt x="1627" y="3410"/>
                    <a:pt x="1067" y="3410"/>
                  </a:cubicBezTo>
                  <a:cubicBezTo>
                    <a:pt x="716" y="3410"/>
                    <a:pt x="444" y="3254"/>
                    <a:pt x="444" y="3036"/>
                  </a:cubicBezTo>
                  <a:cubicBezTo>
                    <a:pt x="444" y="2873"/>
                    <a:pt x="459" y="2771"/>
                    <a:pt x="630" y="2647"/>
                  </a:cubicBezTo>
                  <a:cubicBezTo>
                    <a:pt x="599" y="2647"/>
                    <a:pt x="599" y="2647"/>
                    <a:pt x="599" y="2647"/>
                  </a:cubicBezTo>
                  <a:cubicBezTo>
                    <a:pt x="584" y="2647"/>
                    <a:pt x="553" y="2639"/>
                    <a:pt x="490" y="2623"/>
                  </a:cubicBezTo>
                  <a:cubicBezTo>
                    <a:pt x="233" y="2771"/>
                    <a:pt x="0" y="2974"/>
                    <a:pt x="0" y="3067"/>
                  </a:cubicBezTo>
                  <a:cubicBezTo>
                    <a:pt x="0" y="3464"/>
                    <a:pt x="327" y="3675"/>
                    <a:pt x="911" y="3675"/>
                  </a:cubicBezTo>
                  <a:cubicBezTo>
                    <a:pt x="1651" y="3675"/>
                    <a:pt x="2406" y="3316"/>
                    <a:pt x="2406" y="2662"/>
                  </a:cubicBezTo>
                  <a:cubicBezTo>
                    <a:pt x="2406" y="1774"/>
                    <a:pt x="654" y="2335"/>
                    <a:pt x="654" y="1922"/>
                  </a:cubicBezTo>
                  <a:lnTo>
                    <a:pt x="560" y="8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42EC67C-5272-5F4B-9EB2-78C3C1F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70" y="3462526"/>
              <a:ext cx="300500" cy="412808"/>
            </a:xfrm>
            <a:custGeom>
              <a:avLst/>
              <a:gdLst>
                <a:gd name="T0" fmla="*/ 1114 w 2618"/>
                <a:gd name="T1" fmla="*/ 3574 h 3599"/>
                <a:gd name="T2" fmla="*/ 1114 w 2618"/>
                <a:gd name="T3" fmla="*/ 3574 h 3599"/>
                <a:gd name="T4" fmla="*/ 1160 w 2618"/>
                <a:gd name="T5" fmla="*/ 3504 h 3599"/>
                <a:gd name="T6" fmla="*/ 2243 w 2618"/>
                <a:gd name="T7" fmla="*/ 506 h 3599"/>
                <a:gd name="T8" fmla="*/ 2617 w 2618"/>
                <a:gd name="T9" fmla="*/ 195 h 3599"/>
                <a:gd name="T10" fmla="*/ 2570 w 2618"/>
                <a:gd name="T11" fmla="*/ 0 h 3599"/>
                <a:gd name="T12" fmla="*/ 1636 w 2618"/>
                <a:gd name="T13" fmla="*/ 0 h 3599"/>
                <a:gd name="T14" fmla="*/ 1581 w 2618"/>
                <a:gd name="T15" fmla="*/ 195 h 3599"/>
                <a:gd name="T16" fmla="*/ 1924 w 2618"/>
                <a:gd name="T17" fmla="*/ 382 h 3599"/>
                <a:gd name="T18" fmla="*/ 1418 w 2618"/>
                <a:gd name="T19" fmla="*/ 1853 h 3599"/>
                <a:gd name="T20" fmla="*/ 849 w 2618"/>
                <a:gd name="T21" fmla="*/ 374 h 3599"/>
                <a:gd name="T22" fmla="*/ 1277 w 2618"/>
                <a:gd name="T23" fmla="*/ 195 h 3599"/>
                <a:gd name="T24" fmla="*/ 1238 w 2618"/>
                <a:gd name="T25" fmla="*/ 0 h 3599"/>
                <a:gd name="T26" fmla="*/ 54 w 2618"/>
                <a:gd name="T27" fmla="*/ 0 h 3599"/>
                <a:gd name="T28" fmla="*/ 0 w 2618"/>
                <a:gd name="T29" fmla="*/ 195 h 3599"/>
                <a:gd name="T30" fmla="*/ 405 w 2618"/>
                <a:gd name="T31" fmla="*/ 662 h 3599"/>
                <a:gd name="T32" fmla="*/ 1223 w 2618"/>
                <a:gd name="T33" fmla="*/ 2421 h 3599"/>
                <a:gd name="T34" fmla="*/ 966 w 2618"/>
                <a:gd name="T35" fmla="*/ 3060 h 3599"/>
                <a:gd name="T36" fmla="*/ 911 w 2618"/>
                <a:gd name="T37" fmla="*/ 3208 h 3599"/>
                <a:gd name="T38" fmla="*/ 561 w 2618"/>
                <a:gd name="T39" fmla="*/ 3403 h 3599"/>
                <a:gd name="T40" fmla="*/ 608 w 2618"/>
                <a:gd name="T41" fmla="*/ 3598 h 3599"/>
                <a:gd name="T42" fmla="*/ 1036 w 2618"/>
                <a:gd name="T43" fmla="*/ 3598 h 3599"/>
                <a:gd name="T44" fmla="*/ 1114 w 2618"/>
                <a:gd name="T45" fmla="*/ 357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8" h="3599">
                  <a:moveTo>
                    <a:pt x="1114" y="3574"/>
                  </a:moveTo>
                  <a:lnTo>
                    <a:pt x="1114" y="3574"/>
                  </a:lnTo>
                  <a:cubicBezTo>
                    <a:pt x="1137" y="3558"/>
                    <a:pt x="1145" y="3543"/>
                    <a:pt x="1160" y="3504"/>
                  </a:cubicBezTo>
                  <a:cubicBezTo>
                    <a:pt x="1355" y="2990"/>
                    <a:pt x="2111" y="904"/>
                    <a:pt x="2243" y="506"/>
                  </a:cubicBezTo>
                  <a:cubicBezTo>
                    <a:pt x="2313" y="312"/>
                    <a:pt x="2399" y="218"/>
                    <a:pt x="2617" y="195"/>
                  </a:cubicBezTo>
                  <a:cubicBezTo>
                    <a:pt x="2617" y="78"/>
                    <a:pt x="2570" y="0"/>
                    <a:pt x="2570" y="0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1636" y="0"/>
                    <a:pt x="1581" y="86"/>
                    <a:pt x="1581" y="195"/>
                  </a:cubicBezTo>
                  <a:cubicBezTo>
                    <a:pt x="1768" y="226"/>
                    <a:pt x="1924" y="281"/>
                    <a:pt x="1924" y="382"/>
                  </a:cubicBezTo>
                  <a:cubicBezTo>
                    <a:pt x="1924" y="717"/>
                    <a:pt x="1581" y="1410"/>
                    <a:pt x="1418" y="1853"/>
                  </a:cubicBezTo>
                  <a:cubicBezTo>
                    <a:pt x="1347" y="1666"/>
                    <a:pt x="849" y="522"/>
                    <a:pt x="849" y="374"/>
                  </a:cubicBezTo>
                  <a:cubicBezTo>
                    <a:pt x="849" y="257"/>
                    <a:pt x="1176" y="218"/>
                    <a:pt x="1277" y="195"/>
                  </a:cubicBezTo>
                  <a:cubicBezTo>
                    <a:pt x="1277" y="195"/>
                    <a:pt x="1277" y="78"/>
                    <a:pt x="123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0" y="86"/>
                    <a:pt x="0" y="195"/>
                  </a:cubicBezTo>
                  <a:cubicBezTo>
                    <a:pt x="226" y="257"/>
                    <a:pt x="257" y="359"/>
                    <a:pt x="405" y="662"/>
                  </a:cubicBezTo>
                  <a:cubicBezTo>
                    <a:pt x="436" y="717"/>
                    <a:pt x="1067" y="2055"/>
                    <a:pt x="1223" y="2421"/>
                  </a:cubicBezTo>
                  <a:cubicBezTo>
                    <a:pt x="966" y="3060"/>
                    <a:pt x="966" y="3060"/>
                    <a:pt x="966" y="3060"/>
                  </a:cubicBezTo>
                  <a:cubicBezTo>
                    <a:pt x="911" y="3208"/>
                    <a:pt x="911" y="3208"/>
                    <a:pt x="911" y="3208"/>
                  </a:cubicBezTo>
                  <a:cubicBezTo>
                    <a:pt x="872" y="3333"/>
                    <a:pt x="670" y="3379"/>
                    <a:pt x="561" y="3403"/>
                  </a:cubicBezTo>
                  <a:cubicBezTo>
                    <a:pt x="561" y="3403"/>
                    <a:pt x="561" y="3520"/>
                    <a:pt x="608" y="3598"/>
                  </a:cubicBezTo>
                  <a:cubicBezTo>
                    <a:pt x="1036" y="3598"/>
                    <a:pt x="1036" y="3598"/>
                    <a:pt x="1036" y="3598"/>
                  </a:cubicBezTo>
                  <a:cubicBezTo>
                    <a:pt x="1036" y="3598"/>
                    <a:pt x="1090" y="3598"/>
                    <a:pt x="1114" y="35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076D-64C7-5C4D-8143-BAD262C70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704850"/>
            <a:ext cx="4016375" cy="3486150"/>
          </a:xfrm>
        </p:spPr>
        <p:txBody>
          <a:bodyPr anchor="b">
            <a:noAutofit/>
          </a:bodyPr>
          <a:lstStyle>
            <a:lvl1pPr marL="0" indent="0">
              <a:buNone/>
              <a:defRPr sz="4800" b="1">
                <a:solidFill>
                  <a:schemeClr val="tx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166BE-9E9F-5444-8DDB-247E72793F94}"/>
              </a:ext>
            </a:extLst>
          </p:cNvPr>
          <p:cNvSpPr/>
          <p:nvPr/>
        </p:nvSpPr>
        <p:spPr>
          <a:xfrm>
            <a:off x="568700" y="4584681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B614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8FC86-8E77-D14A-AA58-335DFCD9F2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86400" y="0"/>
            <a:ext cx="67056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9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845A-1CDE-0F46-B825-22E47EC8A1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32A52C7-DF3E-DB47-8715-6B5EAFDEA27F}"/>
              </a:ext>
            </a:extLst>
          </p:cNvPr>
          <p:cNvSpPr/>
          <p:nvPr/>
        </p:nvSpPr>
        <p:spPr>
          <a:xfrm>
            <a:off x="451720" y="2076165"/>
            <a:ext cx="6093963" cy="31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3FE66-C6D6-C347-A6A8-DA72E39C6F51}"/>
              </a:ext>
            </a:extLst>
          </p:cNvPr>
          <p:cNvSpPr txBox="1"/>
          <p:nvPr/>
        </p:nvSpPr>
        <p:spPr>
          <a:xfrm>
            <a:off x="994156" y="3157385"/>
            <a:ext cx="50284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s-MX" sz="4000" b="1" dirty="0">
                <a:solidFill>
                  <a:prstClr val="black"/>
                </a:solidFill>
                <a:ea typeface="Arial" charset="0"/>
                <a:cs typeface="Arial" charset="0"/>
              </a:rPr>
              <a:t>Análisis de Bundesliga</a:t>
            </a:r>
            <a:endParaRPr lang="en-US" sz="4000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2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Ideas /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Objetivos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B60F-4E66-430B-B90F-814B1AF810DE}"/>
              </a:ext>
            </a:extLst>
          </p:cNvPr>
          <p:cNvSpPr txBox="1"/>
          <p:nvPr/>
        </p:nvSpPr>
        <p:spPr>
          <a:xfrm>
            <a:off x="650654" y="1308847"/>
            <a:ext cx="106986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2000" b="1" dirty="0" err="1"/>
              <a:t>Hipótesis</a:t>
            </a:r>
            <a:r>
              <a:rPr lang="es-419" sz="20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Hay buena correlación entre el valor de los jugadores y el nivel alcanzado en mundiales. Habrá algunos </a:t>
            </a:r>
            <a:r>
              <a:rPr lang="es-419" sz="2000" dirty="0" err="1"/>
              <a:t>outliers</a:t>
            </a:r>
            <a:r>
              <a:rPr lang="es-419" sz="2000" dirty="0"/>
              <a:t> importantes e interesantes.</a:t>
            </a:r>
          </a:p>
          <a:p>
            <a:pPr marL="285750" indent="-285750">
              <a:buFontTx/>
              <a:buChar char="-"/>
            </a:pPr>
            <a:r>
              <a:rPr lang="es-419" sz="2000" b="1" dirty="0"/>
              <a:t>Original: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Analizar el valor de los jugadores de cada selección del mundo durante los mundiales y compararlo contra los resultados obtenidos en cada mundial.</a:t>
            </a:r>
          </a:p>
          <a:p>
            <a:pPr marL="1200150" lvl="2" indent="-285750">
              <a:buFontTx/>
              <a:buChar char="-"/>
            </a:pPr>
            <a:r>
              <a:rPr lang="es-419" dirty="0"/>
              <a:t>Análisis adicional separando y filtrando por valores de jugadores ofensivos, medios, defensivos, edades</a:t>
            </a:r>
            <a:endParaRPr lang="es-419" sz="2000" b="1" dirty="0"/>
          </a:p>
          <a:p>
            <a:pPr marL="285750" indent="-285750">
              <a:buFontTx/>
              <a:buChar char="-"/>
            </a:pPr>
            <a:r>
              <a:rPr lang="es-419" sz="2000" b="1" dirty="0"/>
              <a:t>Cambio:</a:t>
            </a:r>
          </a:p>
          <a:p>
            <a:pPr marL="742950" lvl="1" indent="-285750">
              <a:buFontTx/>
              <a:buChar char="-"/>
            </a:pPr>
            <a:r>
              <a:rPr lang="es-419" dirty="0" err="1"/>
              <a:t>Hipótesis</a:t>
            </a:r>
            <a:r>
              <a:rPr lang="es-419" dirty="0"/>
              <a:t>: excluyendo al Bayer </a:t>
            </a:r>
            <a:r>
              <a:rPr lang="es-419" dirty="0" err="1"/>
              <a:t>Munich</a:t>
            </a:r>
            <a:r>
              <a:rPr lang="es-419" dirty="0"/>
              <a:t>, todos los demás equipos en la Bundesliga tienen un comportamiento bastante lineal en el cual entre más invierten (valor total de la plantilla) mejor les va.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s-419" sz="2000" b="1" dirty="0"/>
              <a:t>Fuente de Información:</a:t>
            </a:r>
          </a:p>
          <a:p>
            <a:pPr marL="742950" lvl="1" indent="-285750">
              <a:buFontTx/>
              <a:buChar char="-"/>
            </a:pPr>
            <a:r>
              <a:rPr lang="es-419" sz="2000" dirty="0" err="1"/>
              <a:t>Transfermarkt</a:t>
            </a:r>
            <a:r>
              <a:rPr lang="es-419" sz="2000" dirty="0"/>
              <a:t> (</a:t>
            </a:r>
            <a:r>
              <a:rPr lang="es-419" sz="2000" dirty="0" err="1"/>
              <a:t>Webscrapping</a:t>
            </a:r>
            <a:r>
              <a:rPr lang="es-419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61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Problemática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B60F-4E66-430B-B90F-814B1AF810DE}"/>
              </a:ext>
            </a:extLst>
          </p:cNvPr>
          <p:cNvSpPr txBox="1"/>
          <p:nvPr/>
        </p:nvSpPr>
        <p:spPr>
          <a:xfrm>
            <a:off x="650654" y="1308847"/>
            <a:ext cx="10698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2000" b="1" dirty="0"/>
              <a:t>Falta de información:</a:t>
            </a:r>
          </a:p>
          <a:p>
            <a:pPr marL="742950" lvl="1" indent="-285750">
              <a:buFontTx/>
              <a:buChar char="-"/>
            </a:pPr>
            <a:r>
              <a:rPr lang="es-419" sz="2000" dirty="0" err="1"/>
              <a:t>Transfermarkt</a:t>
            </a:r>
            <a:r>
              <a:rPr lang="es-419" sz="2000" dirty="0"/>
              <a:t> no muestra información del valor de cada jugador durante todos los mundiales. Encontré información para la última valuación (este año). 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Difícil encontrar información completa para cada selección:</a:t>
            </a:r>
          </a:p>
          <a:p>
            <a:pPr marL="1200150" lvl="2" indent="-285750">
              <a:buFontTx/>
              <a:buChar char="-"/>
            </a:pPr>
            <a:r>
              <a:rPr lang="es-419" sz="2000" dirty="0"/>
              <a:t>Algunas selecciones solo información de sus “estrellas”</a:t>
            </a:r>
          </a:p>
          <a:p>
            <a:pPr marL="1200150" lvl="2" indent="-285750">
              <a:buFontTx/>
              <a:buChar char="-"/>
            </a:pPr>
            <a:r>
              <a:rPr lang="es-419" sz="2000" dirty="0"/>
              <a:t>No encontré información de los 22 seleccionados que atendieron el mundial (</a:t>
            </a:r>
            <a:r>
              <a:rPr lang="es-419" sz="2000" b="1" dirty="0"/>
              <a:t>en página de FIFA podría haber encontrado esta </a:t>
            </a:r>
            <a:r>
              <a:rPr lang="es-419" sz="2000" b="1" dirty="0" err="1"/>
              <a:t>info</a:t>
            </a:r>
            <a:r>
              <a:rPr lang="es-419" sz="2000" b="1" dirty="0"/>
              <a:t>). </a:t>
            </a:r>
          </a:p>
          <a:p>
            <a:pPr marL="1200150" lvl="2" indent="-285750">
              <a:buFontTx/>
              <a:buChar char="-"/>
            </a:pPr>
            <a:endParaRPr lang="es-419" sz="2000" b="1" dirty="0"/>
          </a:p>
          <a:p>
            <a:pPr marL="285750" indent="-285750">
              <a:buFontTx/>
              <a:buChar char="-"/>
            </a:pPr>
            <a:r>
              <a:rPr lang="es-419" sz="2000" b="1" dirty="0"/>
              <a:t>Proceso: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Error en la limpieza (inicialmente los valores se presentaban en millones, sin embargo, para años atrás algunos equipos tenían valores en miles de EUR). 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Mi </a:t>
            </a:r>
            <a:r>
              <a:rPr lang="es-419" sz="2000" dirty="0" err="1"/>
              <a:t>loop</a:t>
            </a:r>
            <a:r>
              <a:rPr lang="es-419" sz="2000" dirty="0"/>
              <a:t> para analizar años anteriores (5 años atrás) no funcionó y no logré entender el porque. Tuve que hacer un código para cada año (solo cambié un par de parámetros y de funciones, sin embargo, no tan eficiente.</a:t>
            </a:r>
          </a:p>
          <a:p>
            <a:pPr marL="1200150" lvl="2" indent="-285750">
              <a:buFontTx/>
              <a:buChar char="-"/>
            </a:pPr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309437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Resultados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1E2ADA-8C00-4879-AE39-58B4125FB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95999"/>
              </p:ext>
            </p:extLst>
          </p:nvPr>
        </p:nvGraphicFramePr>
        <p:xfrm>
          <a:off x="650654" y="1366621"/>
          <a:ext cx="11155865" cy="5493297"/>
        </p:xfrm>
        <a:graphic>
          <a:graphicData uri="http://schemas.openxmlformats.org/drawingml/2006/table">
            <a:tbl>
              <a:tblPr/>
              <a:tblGrid>
                <a:gridCol w="1271412">
                  <a:extLst>
                    <a:ext uri="{9D8B030D-6E8A-4147-A177-3AD203B41FA5}">
                      <a16:colId xmlns:a16="http://schemas.microsoft.com/office/drawing/2014/main" val="4278502375"/>
                    </a:ext>
                  </a:extLst>
                </a:gridCol>
                <a:gridCol w="1519492">
                  <a:extLst>
                    <a:ext uri="{9D8B030D-6E8A-4147-A177-3AD203B41FA5}">
                      <a16:colId xmlns:a16="http://schemas.microsoft.com/office/drawing/2014/main" val="2189514256"/>
                    </a:ext>
                  </a:extLst>
                </a:gridCol>
                <a:gridCol w="1519492">
                  <a:extLst>
                    <a:ext uri="{9D8B030D-6E8A-4147-A177-3AD203B41FA5}">
                      <a16:colId xmlns:a16="http://schemas.microsoft.com/office/drawing/2014/main" val="1345379871"/>
                    </a:ext>
                  </a:extLst>
                </a:gridCol>
                <a:gridCol w="2356765">
                  <a:extLst>
                    <a:ext uri="{9D8B030D-6E8A-4147-A177-3AD203B41FA5}">
                      <a16:colId xmlns:a16="http://schemas.microsoft.com/office/drawing/2014/main" val="1636368544"/>
                    </a:ext>
                  </a:extLst>
                </a:gridCol>
                <a:gridCol w="2128065">
                  <a:extLst>
                    <a:ext uri="{9D8B030D-6E8A-4147-A177-3AD203B41FA5}">
                      <a16:colId xmlns:a16="http://schemas.microsoft.com/office/drawing/2014/main" val="804116188"/>
                    </a:ext>
                  </a:extLst>
                </a:gridCol>
                <a:gridCol w="2360639">
                  <a:extLst>
                    <a:ext uri="{9D8B030D-6E8A-4147-A177-3AD203B41FA5}">
                      <a16:colId xmlns:a16="http://schemas.microsoft.com/office/drawing/2014/main" val="2193858572"/>
                    </a:ext>
                  </a:extLst>
                </a:gridCol>
              </a:tblGrid>
              <a:tr h="38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de Goles</a:t>
                      </a: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Puntos Totales</a:t>
                      </a: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Total Promedio [mil EUR]</a:t>
                      </a: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Promedio por Jugador [mil EUR]</a:t>
                      </a: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 x Buck [Points/Value]</a:t>
                      </a: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60711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FC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Koeln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2.098950525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017811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1.FC Nuremberg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0.443097015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2303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1.FSV Mainz 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2.618200305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67641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Bay. Leverkusen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239.326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1.149060278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065606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Bayern Munich 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642.776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0.639414042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569834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Bor. Dortmund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357.696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0.891818751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17011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Bor. M'gladbach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148.878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1.800131651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51780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Frankfurt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89.876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2.492322756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77102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 Duesseldorf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0.927682901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3320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Augsburg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65.852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3.006742392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53402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Ingolstadt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2.358336063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6033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Schalke 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222.116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6.384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1.076014335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07657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Hamburger SV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88.5225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1.638001638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007438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Hannover 96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74.6775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1.63369154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754742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Hertha BSC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87.962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2.501080012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89725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 Leipzig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194.87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6.176666667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0.954482475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693234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Freiburg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2.331920048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01916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Paderborn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1.380846325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83068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 Darmstadt 98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2.394071822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033346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TSG Hoffenheim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119.992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2.075138343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07512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VfB Stuttgart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103.4575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3.1375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1.43053911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26182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VfL Wolfsburg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192.648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1.240604626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49508"/>
                  </a:ext>
                </a:extLst>
              </a:tr>
              <a:tr h="192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Werder Bremen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76.488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2.889342119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8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Resultados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7758C1F-3E61-4614-A765-F164FCBE7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06627"/>
              </p:ext>
            </p:extLst>
          </p:nvPr>
        </p:nvGraphicFramePr>
        <p:xfrm>
          <a:off x="650654" y="1211646"/>
          <a:ext cx="11070030" cy="502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83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Próximos </a:t>
            </a:r>
            <a:r>
              <a:rPr lang="es-419" sz="32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Pasos</a:t>
            </a:r>
            <a:endParaRPr kumimoji="0" lang="es-419" sz="3200" b="1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B60F-4E66-430B-B90F-814B1AF810DE}"/>
              </a:ext>
            </a:extLst>
          </p:cNvPr>
          <p:cNvSpPr txBox="1"/>
          <p:nvPr/>
        </p:nvSpPr>
        <p:spPr>
          <a:xfrm>
            <a:off x="650654" y="1308847"/>
            <a:ext cx="10698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2000" b="1" dirty="0"/>
              <a:t>Limpiar y simplificar el código.</a:t>
            </a:r>
          </a:p>
          <a:p>
            <a:pPr marL="285750" indent="-285750">
              <a:buFontTx/>
              <a:buChar char="-"/>
            </a:pPr>
            <a:r>
              <a:rPr lang="es-419" sz="2000" b="1" dirty="0"/>
              <a:t>Incluir más información (posición de jugadores, edades).</a:t>
            </a:r>
          </a:p>
          <a:p>
            <a:pPr marL="285750" indent="-285750">
              <a:buFontTx/>
              <a:buChar char="-"/>
            </a:pPr>
            <a:r>
              <a:rPr lang="es-419" sz="2000" b="1" dirty="0"/>
              <a:t>Incluir otras fuentes de información</a:t>
            </a:r>
          </a:p>
          <a:p>
            <a:pPr marL="285750" indent="-285750">
              <a:buFontTx/>
              <a:buChar char="-"/>
            </a:pPr>
            <a:r>
              <a:rPr lang="es-419" sz="2000" b="1" dirty="0" err="1"/>
              <a:t>Gráficar</a:t>
            </a:r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533632099"/>
      </p:ext>
    </p:extLst>
  </p:cSld>
  <p:clrMapOvr>
    <a:masterClrMapping/>
  </p:clrMapOvr>
</p:sld>
</file>

<file path=ppt/theme/theme1.xml><?xml version="1.0" encoding="utf-8"?>
<a:theme xmlns:a="http://schemas.openxmlformats.org/drawingml/2006/main" name="Invenergy">
  <a:themeElements>
    <a:clrScheme name="Invenergy 2019 ">
      <a:dk1>
        <a:srgbClr val="7F7F7F"/>
      </a:dk1>
      <a:lt1>
        <a:srgbClr val="FFFFFF"/>
      </a:lt1>
      <a:dk2>
        <a:srgbClr val="000000"/>
      </a:dk2>
      <a:lt2>
        <a:srgbClr val="E5E5E6"/>
      </a:lt2>
      <a:accent1>
        <a:srgbClr val="118851"/>
      </a:accent1>
      <a:accent2>
        <a:srgbClr val="0F633C"/>
      </a:accent2>
      <a:accent3>
        <a:srgbClr val="7DC3CE"/>
      </a:accent3>
      <a:accent4>
        <a:srgbClr val="004976"/>
      </a:accent4>
      <a:accent5>
        <a:srgbClr val="F9AE1C"/>
      </a:accent5>
      <a:accent6>
        <a:srgbClr val="E73C3E"/>
      </a:accent6>
      <a:hlink>
        <a:srgbClr val="009248"/>
      </a:hlink>
      <a:folHlink>
        <a:srgbClr val="E63B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venergy" id="{21D60EAD-03C1-F74A-AAE6-FA1FB652FBD2}" vid="{ADB596CB-B739-3847-9FB0-53ED3DF7CC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rp_x0020_Info_x0020_Resource_x0020_Type xmlns="d3b4dee7-f60e-4e3d-80d7-d62afd230fd7">Company Info</Corp_x0020_Info_x0020_Resourc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mpany Info and Resources" ma:contentTypeID="0x01010091DA8272B2B025439948FF2F3D8699F4002B5A93F0880D514984F7B0C23310EFFF" ma:contentTypeVersion="23" ma:contentTypeDescription="" ma:contentTypeScope="" ma:versionID="86067c6cc6d8a94ba800696b55e6e554">
  <xsd:schema xmlns:xsd="http://www.w3.org/2001/XMLSchema" xmlns:xs="http://www.w3.org/2001/XMLSchema" xmlns:p="http://schemas.microsoft.com/office/2006/metadata/properties" xmlns:ns2="d3b4dee7-f60e-4e3d-80d7-d62afd230fd7" xmlns:ns3="526ce443-a5d3-44de-a7f1-aa8b73d53029" targetNamespace="http://schemas.microsoft.com/office/2006/metadata/properties" ma:root="true" ma:fieldsID="fa6928428bd81212f1626078397e4dab" ns2:_="" ns3:_="">
    <xsd:import namespace="d3b4dee7-f60e-4e3d-80d7-d62afd230fd7"/>
    <xsd:import namespace="526ce443-a5d3-44de-a7f1-aa8b73d53029"/>
    <xsd:element name="properties">
      <xsd:complexType>
        <xsd:sequence>
          <xsd:element name="documentManagement">
            <xsd:complexType>
              <xsd:all>
                <xsd:element ref="ns2:Corp_x0020_Info_x0020_Resource_x0020_Typ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b4dee7-f60e-4e3d-80d7-d62afd230fd7" elementFormDefault="qualified">
    <xsd:import namespace="http://schemas.microsoft.com/office/2006/documentManagement/types"/>
    <xsd:import namespace="http://schemas.microsoft.com/office/infopath/2007/PartnerControls"/>
    <xsd:element name="Corp_x0020_Info_x0020_Resource_x0020_Type" ma:index="8" nillable="true" ma:displayName="Comp Info Resource Type" ma:description="Comp Info &amp; Resources Content Type Column" ma:format="Dropdown" ma:internalName="Corp_x0020_Info_x0020_Resource_x0020_Type" ma:readOnly="false">
      <xsd:simpleType>
        <xsd:restriction base="dms:Choice">
          <xsd:enumeration value="Company Info"/>
          <xsd:enumeration value="Marketing Materials"/>
          <xsd:enumeration value="Standard Contracts"/>
          <xsd:enumeration value="Connecting the Dots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ce443-a5d3-44de-a7f1-aa8b73d530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60669-4A20-4D66-A0C9-E23A472708FE}">
  <ds:schemaRefs>
    <ds:schemaRef ds:uri="http://schemas.microsoft.com/office/2006/documentManagement/types"/>
    <ds:schemaRef ds:uri="526ce443-a5d3-44de-a7f1-aa8b73d53029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3b4dee7-f60e-4e3d-80d7-d62afd230fd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CC82AAE-E844-4E55-8385-FE35C5E28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6E75BE-8B14-4A41-AD72-3BE3AA60A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b4dee7-f60e-4e3d-80d7-d62afd230fd7"/>
    <ds:schemaRef ds:uri="526ce443-a5d3-44de-a7f1-aa8b73d53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Words>527</Words>
  <Application>Microsoft Office PowerPoint</Application>
  <PresentationFormat>Widescreen</PresentationFormat>
  <Paragraphs>181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Invenergy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Ian Natanek</dc:creator>
  <cp:lastModifiedBy>Garcia, Diego Armando</cp:lastModifiedBy>
  <cp:revision>175</cp:revision>
  <dcterms:created xsi:type="dcterms:W3CDTF">2018-07-16T19:09:28Z</dcterms:created>
  <dcterms:modified xsi:type="dcterms:W3CDTF">2019-11-05T01:58:14Z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0x01010091DA8272B2B025439948FF2F3D8699F4002B5A93F0880D514984F7B0C23310EFFF</vt:lpwstr>
  </property>
</Properties>
</file>