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260" autoAdjust="0"/>
  </p:normalViewPr>
  <p:slideViewPr>
    <p:cSldViewPr snapToGrid="0">
      <p:cViewPr varScale="1">
        <p:scale>
          <a:sx n="83" d="100"/>
          <a:sy n="83" d="100"/>
        </p:scale>
        <p:origin x="852" y="90"/>
      </p:cViewPr>
      <p:guideLst/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282148"/>
            <a:ext cx="5655212" cy="2387600"/>
          </a:xfrm>
        </p:spPr>
        <p:txBody>
          <a:bodyPr>
            <a:normAutofit/>
          </a:bodyPr>
          <a:lstStyle/>
          <a:p>
            <a:r>
              <a:rPr lang="es-MX" sz="6000" dirty="0"/>
              <a:t>Visualización de datos</a:t>
            </a:r>
            <a:endParaRPr lang="es-MX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920090"/>
            <a:ext cx="5655212" cy="1655762"/>
          </a:xfrm>
        </p:spPr>
        <p:txBody>
          <a:bodyPr>
            <a:normAutofit/>
          </a:bodyPr>
          <a:lstStyle/>
          <a:p>
            <a:r>
              <a:rPr lang="es-MX" sz="2000" dirty="0"/>
              <a:t>Michelle Esquivel </a:t>
            </a:r>
          </a:p>
          <a:p>
            <a:r>
              <a:rPr lang="es-MX" sz="2000" b="1" dirty="0">
                <a:solidFill>
                  <a:srgbClr val="FFCE00"/>
                </a:solidFill>
              </a:rPr>
              <a:t>Diciembre 2021</a:t>
            </a:r>
            <a:endParaRPr lang="en-US" sz="2000" b="1" dirty="0">
              <a:solidFill>
                <a:srgbClr val="FFC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3E2-FF89-4937-9386-59DBA025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15" y="247944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s-MX" sz="2800" dirty="0"/>
              <a:t>Promedio de Ataque y Defensa Por Generación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87C3DC3-4F8C-499E-B236-726ACB60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7" y="5713243"/>
            <a:ext cx="2241754" cy="1402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60FF2-F61A-4F93-8245-626A2AD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70" y="1277438"/>
            <a:ext cx="4599830" cy="5179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FEF557-5C92-4339-A239-71EB1880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324" y="2107281"/>
            <a:ext cx="2981325" cy="3076575"/>
          </a:xfrm>
          <a:prstGeom prst="rect">
            <a:avLst/>
          </a:prstGeom>
        </p:spPr>
      </p:pic>
      <p:sp>
        <p:nvSpPr>
          <p:cNvPr id="10" name="Rectángulo 15">
            <a:extLst>
              <a:ext uri="{FF2B5EF4-FFF2-40B4-BE49-F238E27FC236}">
                <a16:creationId xmlns:a16="http://schemas.microsoft.com/office/drawing/2014/main" id="{E055789D-EC2F-4789-B0D5-569FCC20604E}"/>
              </a:ext>
            </a:extLst>
          </p:cNvPr>
          <p:cNvSpPr/>
          <p:nvPr/>
        </p:nvSpPr>
        <p:spPr>
          <a:xfrm>
            <a:off x="4932947" y="1864894"/>
            <a:ext cx="505327" cy="4592387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5">
            <a:extLst>
              <a:ext uri="{FF2B5EF4-FFF2-40B4-BE49-F238E27FC236}">
                <a16:creationId xmlns:a16="http://schemas.microsoft.com/office/drawing/2014/main" id="{3F3F8F36-8647-4CF1-9D33-B0EBFFB77F31}"/>
              </a:ext>
            </a:extLst>
          </p:cNvPr>
          <p:cNvSpPr/>
          <p:nvPr/>
        </p:nvSpPr>
        <p:spPr>
          <a:xfrm>
            <a:off x="7390324" y="4411579"/>
            <a:ext cx="2981325" cy="401054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5">
            <a:extLst>
              <a:ext uri="{FF2B5EF4-FFF2-40B4-BE49-F238E27FC236}">
                <a16:creationId xmlns:a16="http://schemas.microsoft.com/office/drawing/2014/main" id="{7BFE4638-8B26-4382-8A7C-F1FDAFF514E9}"/>
              </a:ext>
            </a:extLst>
          </p:cNvPr>
          <p:cNvSpPr/>
          <p:nvPr/>
        </p:nvSpPr>
        <p:spPr>
          <a:xfrm>
            <a:off x="7384388" y="2591489"/>
            <a:ext cx="2981325" cy="4010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CD47000-C0D3-421E-A44D-7772FABB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369" y="6231669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DF7-33EE-47F6-8B6D-2F5F48F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0" y="0"/>
            <a:ext cx="8447341" cy="818147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Los más fuertes PB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CFE9F-C7C4-4F46-970F-81EB53F4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0" y="749716"/>
            <a:ext cx="9601200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95B98-D164-48FB-BCE8-5FFCF529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0" y="3876675"/>
            <a:ext cx="10010775" cy="2981325"/>
          </a:xfrm>
          <a:prstGeom prst="rect">
            <a:avLst/>
          </a:prstGeom>
        </p:spPr>
      </p:pic>
      <p:pic>
        <p:nvPicPr>
          <p:cNvPr id="8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B81979B-31EC-4786-B557-48637FAA5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9" y="-14809"/>
            <a:ext cx="2241754" cy="140246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D9C9C84-1B36-4122-97C5-6CC310DC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345" y="6627168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6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DF7-33EE-47F6-8B6D-2F5F48F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0" y="0"/>
            <a:ext cx="8447341" cy="818147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Algunos tipos Top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3BDCA-B3A7-4509-B199-689EB100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" y="818147"/>
            <a:ext cx="2133600" cy="408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A74AD-53A1-4F9F-9E6D-A3F45F8A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08" y="808622"/>
            <a:ext cx="2105025" cy="409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66D9B-5EA3-4B22-AC77-60357B432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883" y="808622"/>
            <a:ext cx="2143125" cy="441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258B8-750F-49C1-98E3-099787DB1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180" y="818147"/>
            <a:ext cx="2085975" cy="3143250"/>
          </a:xfrm>
          <a:prstGeom prst="rect">
            <a:avLst/>
          </a:prstGeom>
        </p:spPr>
      </p:pic>
      <p:pic>
        <p:nvPicPr>
          <p:cNvPr id="13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54EA916-96C3-4629-A12B-31BCE02AC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7" y="5713243"/>
            <a:ext cx="2241754" cy="1402466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A3B1034-9D38-437B-B0C9-2D753421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83" y="6495830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4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A7360-58A8-422F-9C14-9C0DA61C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8" y="195764"/>
            <a:ext cx="7486650" cy="6105525"/>
          </a:xfrm>
          <a:prstGeom prst="rect">
            <a:avLst/>
          </a:prstGeom>
        </p:spPr>
      </p:pic>
      <p:pic>
        <p:nvPicPr>
          <p:cNvPr id="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5AD0B2B-5B2D-48B3-9FBA-3AFFB081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7" y="5713243"/>
            <a:ext cx="2241754" cy="14024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03B13-EA7B-4034-ADDE-3CA202B50054}"/>
              </a:ext>
            </a:extLst>
          </p:cNvPr>
          <p:cNvSpPr txBox="1"/>
          <p:nvPr/>
        </p:nvSpPr>
        <p:spPr>
          <a:xfrm>
            <a:off x="8358009" y="731918"/>
            <a:ext cx="36999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Arceus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es el Pokémon Dios y tiene sus puntos base en promedio, cosa que ningún otro Pokémon tiene.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Pikachu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que es un Pokémon muy querido tiene puntos base sencillos, pero estamos comparando con Pokémon Legendarios.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6FBCEE-E960-45A5-B2FD-1F25524A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30" y="6447640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D31A-5EDE-4541-B436-C0520451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0" y="0"/>
            <a:ext cx="8447341" cy="818147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Pokémon Velocidad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D4FFF-962C-4778-A733-A32E0DCE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781837"/>
            <a:ext cx="5474368" cy="5456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65F52-9496-4D63-945E-28945868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4" y="818147"/>
            <a:ext cx="5474368" cy="552675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915DCA-1831-4AA1-9F34-8D4F5FFD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23" y="6299060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9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C879C-3CBE-4D69-874A-746F80632D88}"/>
              </a:ext>
            </a:extLst>
          </p:cNvPr>
          <p:cNvSpPr txBox="1"/>
          <p:nvPr/>
        </p:nvSpPr>
        <p:spPr>
          <a:xfrm>
            <a:off x="757990" y="240631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59FDF-EC4D-43DB-95F9-69A372135093}"/>
              </a:ext>
            </a:extLst>
          </p:cNvPr>
          <p:cNvSpPr txBox="1"/>
          <p:nvPr/>
        </p:nvSpPr>
        <p:spPr>
          <a:xfrm>
            <a:off x="902368" y="1106905"/>
            <a:ext cx="106599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Pokémon Legendarios son los más fuertes del juego.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Pokémon Tipo Agua, Normal, Hierba y Bicho son los que más se utilizan como el tipo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quinta generación tiene el mayor número de Pokémon nuevos seguido de la primera.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última generación Galar tiene el menor número de Pokémon, ya que la franquicia se ha enfocado en la nostalgia del jugador.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Pokémon de Evento son fuertes.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Escoger a tu equipo Pokémon más que por sus métricas debería de ser por gusto.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presentación vamos a revisar las generaciones de Pokémon en la actualidad.</a:t>
            </a:r>
          </a:p>
          <a:p>
            <a:r>
              <a:rPr lang="es-MX" dirty="0"/>
              <a:t>Es importante a la hora de empezar un nuevo juego Pokémon conocer la región en la que jugaremos y posibles Pokémon que aparecerían posteriormente.</a:t>
            </a:r>
          </a:p>
          <a:p>
            <a:r>
              <a:rPr lang="es-MX" dirty="0"/>
              <a:t>Los puntos base son importantes para los jugadores de competitivo.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3E2-FF89-4937-9386-59DBA025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15" y="247944"/>
            <a:ext cx="7925972" cy="1325563"/>
          </a:xfrm>
        </p:spPr>
        <p:txBody>
          <a:bodyPr/>
          <a:lstStyle/>
          <a:p>
            <a:pPr algn="l"/>
            <a:r>
              <a:rPr lang="es-MX" dirty="0"/>
              <a:t>Índice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87C3DC3-4F8C-499E-B236-726ACB60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23" y="5295607"/>
            <a:ext cx="2241754" cy="1402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7375C-B33D-4F36-B0F8-E06902DF0589}"/>
              </a:ext>
            </a:extLst>
          </p:cNvPr>
          <p:cNvSpPr txBox="1"/>
          <p:nvPr/>
        </p:nvSpPr>
        <p:spPr>
          <a:xfrm>
            <a:off x="955015" y="1681316"/>
            <a:ext cx="11423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s-MX" sz="3200" dirty="0"/>
              <a:t>Introducción a Pokémon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s-MX" sz="3200" dirty="0"/>
              <a:t>Juegos Pokémon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s-MX" sz="3200" dirty="0"/>
              <a:t>Tipos de Jugadores Pokémon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s-MX" sz="3200" dirty="0"/>
              <a:t>Algunas gráficas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s-MX" sz="32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129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20B1F-118C-4FAF-97DC-0DB05B6E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Conociendo el mundo Pokémon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A9AA5F-A51F-4FD1-A636-6B99DF64F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Creado en 1996 por Satoshi Tajiri, Ken Sugimori en asociación con Nintendo y Game Freak.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Empezó como un videojuego y ahora en la franquicia encontramos películas, juegos de cartas, ropa, series de televisión, entre otros.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Ocupa el segundo lugar de ventas en la sagas de videojuegos vendidos por Nintendo.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Teniendo 8 generaciones de Pokémon y más de 95 juegos combinados de PC, Switch, DS, Wii, Wii U, Celular, 3DS, GameCube, Game Boy Advance y Nintendo 64.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DFC79-7065-403B-B28A-89444D31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41" y="1257300"/>
            <a:ext cx="6315437" cy="41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3E2-FF89-4937-9386-59DBA025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15" y="247944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s-MX" sz="3200" dirty="0"/>
              <a:t>Juegos Pokémon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87C3DC3-4F8C-499E-B236-726ACB60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5744448"/>
            <a:ext cx="2241754" cy="1402466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EC8CC7-DCC1-499D-BBB8-2D6E114D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59472"/>
              </p:ext>
            </p:extLst>
          </p:nvPr>
        </p:nvGraphicFramePr>
        <p:xfrm>
          <a:off x="837995" y="1476668"/>
          <a:ext cx="4813299" cy="3629025"/>
        </p:xfrm>
        <a:graphic>
          <a:graphicData uri="http://schemas.openxmlformats.org/drawingml/2006/table">
            <a:tbl>
              <a:tblPr/>
              <a:tblGrid>
                <a:gridCol w="330636">
                  <a:extLst>
                    <a:ext uri="{9D8B030D-6E8A-4147-A177-3AD203B41FA5}">
                      <a16:colId xmlns:a16="http://schemas.microsoft.com/office/drawing/2014/main" val="1590591609"/>
                    </a:ext>
                  </a:extLst>
                </a:gridCol>
                <a:gridCol w="610405">
                  <a:extLst>
                    <a:ext uri="{9D8B030D-6E8A-4147-A177-3AD203B41FA5}">
                      <a16:colId xmlns:a16="http://schemas.microsoft.com/office/drawing/2014/main" val="3750116645"/>
                    </a:ext>
                  </a:extLst>
                </a:gridCol>
                <a:gridCol w="1535551">
                  <a:extLst>
                    <a:ext uri="{9D8B030D-6E8A-4147-A177-3AD203B41FA5}">
                      <a16:colId xmlns:a16="http://schemas.microsoft.com/office/drawing/2014/main" val="4104186660"/>
                    </a:ext>
                  </a:extLst>
                </a:gridCol>
                <a:gridCol w="1726302">
                  <a:extLst>
                    <a:ext uri="{9D8B030D-6E8A-4147-A177-3AD203B41FA5}">
                      <a16:colId xmlns:a16="http://schemas.microsoft.com/office/drawing/2014/main" val="69519644"/>
                    </a:ext>
                  </a:extLst>
                </a:gridCol>
                <a:gridCol w="610405">
                  <a:extLst>
                    <a:ext uri="{9D8B030D-6E8A-4147-A177-3AD203B41FA5}">
                      <a16:colId xmlns:a16="http://schemas.microsoft.com/office/drawing/2014/main" val="14406976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Videojuego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089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Pokemon 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8177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Yellow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2406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Fire 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Leaf Green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931632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Pokemon 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Silver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1043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Crystal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45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HeartGold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SoulSilver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3997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Ruby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Pokemon Saphire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262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Esmerald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9939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Omega Ruby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Alpha Saphire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7708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Pearl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64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Diamond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7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1676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Platinum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0947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Shinning Pearl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Brilliant Diamond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10805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White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3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Black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EE5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7680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White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Black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629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0031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Sun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Moon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2114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Ultra Sun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Ultra Moon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79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Shield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Pokémon Sword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42483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890C413-8A37-46BE-B6BD-9461579D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85" y="292531"/>
            <a:ext cx="5410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20B1F-118C-4FAF-97DC-0DB05B6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Tipos de Jugador Pokémon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A9AA5F-A51F-4FD1-A636-6B99DF64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/>
              <a:t>Casual: Aquel que juega el modo aventura, completa la </a:t>
            </a:r>
            <a:r>
              <a:rPr lang="es-MX" sz="2400" err="1"/>
              <a:t>Pokédex</a:t>
            </a:r>
            <a:r>
              <a:rPr lang="es-MX" sz="2400"/>
              <a:t> con su equipo de aventura.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/>
              <a:t>Competitivo: Este tipo de jugador cría a sus Pokémon evaluando sus puntos base y naturaleza. Tiene un equipo para terminar el modo aventura y forma otro para las competiciones entre jugadores con el uso de técnicas y objetos.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444FD0-B63F-4B5E-9A44-5A2B97317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6" r="1" b="1"/>
          <a:stretch/>
        </p:blipFill>
        <p:spPr bwMode="auto">
          <a:xfrm>
            <a:off x="6803922" y="2293034"/>
            <a:ext cx="4549877" cy="341041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057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3E2-FF89-4937-9386-59DBA025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15" y="247944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s-MX" sz="3200" dirty="0"/>
              <a:t>Tipos de Pokémon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87C3DC3-4F8C-499E-B236-726ACB60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7" y="5713243"/>
            <a:ext cx="2241754" cy="1402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A20B1-1B43-493D-B05C-A0F847B8BE9C}"/>
              </a:ext>
            </a:extLst>
          </p:cNvPr>
          <p:cNvSpPr txBox="1"/>
          <p:nvPr/>
        </p:nvSpPr>
        <p:spPr>
          <a:xfrm>
            <a:off x="7002379" y="721895"/>
            <a:ext cx="457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Solo se considera el primer tipo del Pokémon.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Pokémon de agua son la mayoría con un total de 119.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Pokémon volador son la minoría con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mayoría de Pokémon voladores son con su segundo tipo, siendo una combinación normal volador, así que se cuentan en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30601-5340-4EAA-89F5-A07A98FE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15" y="1190625"/>
            <a:ext cx="5867400" cy="56673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7780D67-1E55-45CA-AAC0-49E1D6AC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23" y="6299060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0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3E2-FF89-4937-9386-59DBA025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15" y="247944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s-MX" sz="3200" dirty="0"/>
              <a:t>Análisis Kanto/Unova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87C3DC3-4F8C-499E-B236-726ACB60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7" y="5713243"/>
            <a:ext cx="2241754" cy="1402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A20B1-1B43-493D-B05C-A0F847B8BE9C}"/>
              </a:ext>
            </a:extLst>
          </p:cNvPr>
          <p:cNvSpPr txBox="1"/>
          <p:nvPr/>
        </p:nvSpPr>
        <p:spPr>
          <a:xfrm>
            <a:off x="7002379" y="721895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Kanto es la primera generación con 151 Pokémon.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franquicia intento hacer un reboot de su propio juego con la V generación teniendo el segundo mayor total de nuevos Pokémon con 148.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Podemos notar que los Pokémon con base agua disminuyen en la V generación, siendo esto efecto de la tabla de debilidades por tipo siendo actualizada.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56865-8B92-4B9D-A627-B6FD846F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" y="1067795"/>
            <a:ext cx="5690686" cy="579020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64078BB-43B3-4916-A60C-09FD4DCE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379" y="6494640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4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5D27-171A-4060-82F9-05ADBE6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4000" dirty="0"/>
              <a:t>Generación con mayor puntaje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97D08-BA5E-457A-95F4-6B9CE732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9559"/>
            <a:ext cx="5512720" cy="535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32336-CB92-4B03-8ADE-3BDED5F71767}"/>
              </a:ext>
            </a:extLst>
          </p:cNvPr>
          <p:cNvSpPr txBox="1"/>
          <p:nvPr/>
        </p:nvSpPr>
        <p:spPr>
          <a:xfrm>
            <a:off x="583280" y="1610224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Se incluye la región especial donde están los Pokémon por evento, es por eso que el año 2021 es el más elevado.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4 y 7 generación tienen los mejores promedios.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Podemos ver que los puntos base son constantes generación tras generación.</a:t>
            </a:r>
          </a:p>
        </p:txBody>
      </p:sp>
      <p:pic>
        <p:nvPicPr>
          <p:cNvPr id="7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CE746BF-8385-42E4-A302-7787A7E60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8" y="5749338"/>
            <a:ext cx="2241754" cy="1402466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F7A8F27-6063-4FA0-ABAA-CFA91F82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276" y="6573339"/>
            <a:ext cx="23102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212121"/>
                </a:solidFill>
                <a:latin typeface="Arial Unicode MS" panose="020B0604020202020204" pitchFamily="34" charset="-128"/>
              </a:rPr>
              <a:t>Fuente</a:t>
            </a:r>
            <a:r>
              <a:rPr lang="en-US" altLang="en-US" sz="900" dirty="0">
                <a:solidFill>
                  <a:srgbClr val="212121"/>
                </a:solidFill>
                <a:latin typeface="Arial Unicode MS" panose="020B0604020202020204" pitchFamily="34" charset="-128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http://pokemondb.net/pokedex/all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7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770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Trebuchet MS</vt:lpstr>
      <vt:lpstr>Office Theme</vt:lpstr>
      <vt:lpstr>Visualización de datos</vt:lpstr>
      <vt:lpstr>Introducción</vt:lpstr>
      <vt:lpstr>Índice</vt:lpstr>
      <vt:lpstr>Conociendo el mundo Pokémon</vt:lpstr>
      <vt:lpstr>Juegos Pokémon</vt:lpstr>
      <vt:lpstr>Tipos de Jugador Pokémon</vt:lpstr>
      <vt:lpstr>Tipos de Pokémon</vt:lpstr>
      <vt:lpstr>Análisis Kanto/Unova</vt:lpstr>
      <vt:lpstr>Generación con mayor puntaje base</vt:lpstr>
      <vt:lpstr>Promedio de Ataque y Defensa Por Generación</vt:lpstr>
      <vt:lpstr>Los más fuertes PB</vt:lpstr>
      <vt:lpstr>Algunos tipos Top 10</vt:lpstr>
      <vt:lpstr>PowerPoint Presentation</vt:lpstr>
      <vt:lpstr>Pokémon Velocidad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</dc:title>
  <dc:creator>Michelle Esquivel</dc:creator>
  <cp:lastModifiedBy>Michelle Esquivel</cp:lastModifiedBy>
  <cp:revision>21</cp:revision>
  <dcterms:created xsi:type="dcterms:W3CDTF">2021-12-15T15:44:30Z</dcterms:created>
  <dcterms:modified xsi:type="dcterms:W3CDTF">2021-12-16T02:55:59Z</dcterms:modified>
</cp:coreProperties>
</file>